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5.xml" ContentType="application/vnd.openxmlformats-officedocument.presentationml.tags+xml"/>
  <Override PartName="/ppt/notesSlides/notesSlide1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9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0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2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3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5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6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7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28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31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34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35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36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37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38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39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42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43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49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50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51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52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265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268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269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68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69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72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75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76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77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78.xml" ContentType="application/vnd.openxmlformats-officedocument.presentationml.notesSlide+xml"/>
  <Override PartName="/ppt/tags/tag509.xml" ContentType="application/vnd.openxmlformats-officedocument.presentationml.tags+xml"/>
  <Override PartName="/ppt/notesSlides/notesSlide79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notesSlides/notesSlide80.xml" ContentType="application/vnd.openxmlformats-officedocument.presentationml.notesSlide+xml"/>
  <Override PartName="/ppt/tags/tag557.xml" ContentType="application/vnd.openxmlformats-officedocument.presentationml.tags+xml"/>
  <Override PartName="/ppt/notesSlides/notesSlide81.xml" ContentType="application/vnd.openxmlformats-officedocument.presentationml.notesSlide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5"/>
  </p:notesMasterIdLst>
  <p:sldIdLst>
    <p:sldId id="473" r:id="rId2"/>
    <p:sldId id="493" r:id="rId3"/>
    <p:sldId id="494" r:id="rId4"/>
    <p:sldId id="495" r:id="rId5"/>
    <p:sldId id="499" r:id="rId6"/>
    <p:sldId id="492" r:id="rId7"/>
    <p:sldId id="478" r:id="rId8"/>
    <p:sldId id="479" r:id="rId9"/>
    <p:sldId id="480" r:id="rId10"/>
    <p:sldId id="481" r:id="rId11"/>
    <p:sldId id="482" r:id="rId12"/>
    <p:sldId id="484" r:id="rId13"/>
    <p:sldId id="483" r:id="rId14"/>
    <p:sldId id="485" r:id="rId15"/>
    <p:sldId id="576" r:id="rId16"/>
    <p:sldId id="476" r:id="rId17"/>
    <p:sldId id="574" r:id="rId18"/>
    <p:sldId id="486" r:id="rId19"/>
    <p:sldId id="509" r:id="rId20"/>
    <p:sldId id="487" r:id="rId21"/>
    <p:sldId id="491" r:id="rId22"/>
    <p:sldId id="488" r:id="rId23"/>
    <p:sldId id="510" r:id="rId24"/>
    <p:sldId id="489" r:id="rId25"/>
    <p:sldId id="508" r:id="rId26"/>
    <p:sldId id="577" r:id="rId27"/>
    <p:sldId id="501" r:id="rId28"/>
    <p:sldId id="578" r:id="rId29"/>
    <p:sldId id="500" r:id="rId30"/>
    <p:sldId id="502" r:id="rId31"/>
    <p:sldId id="579" r:id="rId32"/>
    <p:sldId id="580" r:id="rId33"/>
    <p:sldId id="504" r:id="rId34"/>
    <p:sldId id="505" r:id="rId35"/>
    <p:sldId id="581" r:id="rId36"/>
    <p:sldId id="506" r:id="rId37"/>
    <p:sldId id="582" r:id="rId38"/>
    <p:sldId id="490" r:id="rId39"/>
    <p:sldId id="529" r:id="rId40"/>
    <p:sldId id="530" r:id="rId41"/>
    <p:sldId id="503" r:id="rId42"/>
    <p:sldId id="497" r:id="rId43"/>
    <p:sldId id="511" r:id="rId44"/>
    <p:sldId id="584" r:id="rId45"/>
    <p:sldId id="585" r:id="rId46"/>
    <p:sldId id="518" r:id="rId47"/>
    <p:sldId id="512" r:id="rId48"/>
    <p:sldId id="519" r:id="rId49"/>
    <p:sldId id="520" r:id="rId50"/>
    <p:sldId id="513" r:id="rId51"/>
    <p:sldId id="514" r:id="rId52"/>
    <p:sldId id="586" r:id="rId53"/>
    <p:sldId id="588" r:id="rId54"/>
    <p:sldId id="517" r:id="rId55"/>
    <p:sldId id="589" r:id="rId56"/>
    <p:sldId id="523" r:id="rId57"/>
    <p:sldId id="524" r:id="rId58"/>
    <p:sldId id="525" r:id="rId59"/>
    <p:sldId id="526" r:id="rId60"/>
    <p:sldId id="587" r:id="rId61"/>
    <p:sldId id="527" r:id="rId62"/>
    <p:sldId id="516" r:id="rId63"/>
    <p:sldId id="531" r:id="rId64"/>
    <p:sldId id="532" r:id="rId65"/>
    <p:sldId id="533" r:id="rId66"/>
    <p:sldId id="534" r:id="rId67"/>
    <p:sldId id="535" r:id="rId68"/>
    <p:sldId id="536" r:id="rId69"/>
    <p:sldId id="537" r:id="rId70"/>
    <p:sldId id="538" r:id="rId71"/>
    <p:sldId id="539" r:id="rId72"/>
    <p:sldId id="541" r:id="rId73"/>
    <p:sldId id="542" r:id="rId74"/>
    <p:sldId id="543" r:id="rId75"/>
    <p:sldId id="544" r:id="rId76"/>
    <p:sldId id="553" r:id="rId77"/>
    <p:sldId id="554" r:id="rId78"/>
    <p:sldId id="555" r:id="rId79"/>
    <p:sldId id="557" r:id="rId80"/>
    <p:sldId id="560" r:id="rId81"/>
    <p:sldId id="561" r:id="rId82"/>
    <p:sldId id="562" r:id="rId83"/>
    <p:sldId id="563" r:id="rId84"/>
    <p:sldId id="564" r:id="rId85"/>
    <p:sldId id="565" r:id="rId86"/>
    <p:sldId id="566" r:id="rId87"/>
    <p:sldId id="567" r:id="rId88"/>
    <p:sldId id="568" r:id="rId89"/>
    <p:sldId id="569" r:id="rId90"/>
    <p:sldId id="570" r:id="rId91"/>
    <p:sldId id="571" r:id="rId92"/>
    <p:sldId id="572" r:id="rId93"/>
    <p:sldId id="522" r:id="rId94"/>
  </p:sldIdLst>
  <p:sldSz cx="10080625" cy="7559675"/>
  <p:notesSz cx="7556500" cy="10693400"/>
  <p:custDataLst>
    <p:tags r:id="rId96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33CC"/>
    <a:srgbClr val="CC3300"/>
    <a:srgbClr val="993300"/>
    <a:srgbClr val="FF0066"/>
    <a:srgbClr val="FF33CC"/>
    <a:srgbClr val="CC00CC"/>
    <a:srgbClr val="FFCC00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704" autoAdjust="0"/>
  </p:normalViewPr>
  <p:slideViewPr>
    <p:cSldViewPr snapToGrid="0">
      <p:cViewPr>
        <p:scale>
          <a:sx n="58" d="100"/>
          <a:sy n="58" d="100"/>
        </p:scale>
        <p:origin x="-898" y="-1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86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80000"/>
            <a:ext cx="6043613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7DD90F1-781E-48D9-A268-1E9E4CF80749}" type="slidenum">
              <a:rPr lang="he-IL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6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6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10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11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12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14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15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16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18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19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20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21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62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22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23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24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25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26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27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28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29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30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31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62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32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33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34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35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52ADC4-258C-4CFA-AA89-6E309415E02A}" type="slidenum">
              <a:rPr lang="he-IL"/>
              <a:pPr/>
              <a:t>36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38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41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43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1F97C3-7E17-4B57-8510-0179796135C6}" type="slidenum">
              <a:rPr lang="he-IL"/>
              <a:pPr/>
              <a:t>46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47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621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EC3EA8-5657-4748-AC78-A547306B54C4}" type="slidenum">
              <a:rPr lang="he-IL"/>
              <a:pPr/>
              <a:t>48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9A72AD-2D95-48D7-9F06-1409F59F8E31}" type="slidenum">
              <a:rPr lang="he-IL"/>
              <a:pPr/>
              <a:t>49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50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51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52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1BF2A5-03D6-46BC-B7B2-43106BFADCA8}" type="slidenum">
              <a:rPr lang="he-IL"/>
              <a:pPr/>
              <a:t>53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621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55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56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57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621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58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59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60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61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621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63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64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65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66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67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621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68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69</a:t>
            </a:fld>
            <a:endParaRPr lang="en-GB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70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71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72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73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74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75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76</a:t>
            </a:fld>
            <a:endParaRPr lang="en-GB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77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79</a:t>
            </a:fld>
            <a:endParaRPr lang="en-GB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80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81</a:t>
            </a:fld>
            <a:endParaRPr lang="en-GB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82</a:t>
            </a:fld>
            <a:endParaRPr lang="en-GB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83</a:t>
            </a:fld>
            <a:endParaRPr lang="en-GB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84</a:t>
            </a:fld>
            <a:endParaRPr lang="en-GB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85</a:t>
            </a:fld>
            <a:endParaRPr lang="en-GB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86</a:t>
            </a:fld>
            <a:endParaRPr lang="en-GB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87</a:t>
            </a:fld>
            <a:endParaRPr lang="en-GB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88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89</a:t>
            </a:fld>
            <a:endParaRPr lang="en-GB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90</a:t>
            </a:fld>
            <a:endParaRPr lang="en-GB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91</a:t>
            </a:fld>
            <a:endParaRPr lang="en-GB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92</a:t>
            </a:fld>
            <a:endParaRPr lang="en-GB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93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D212A0-33AB-49AF-AD12-E6603F6ADB4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CB029B-FDDF-4478-82D0-E1F66FF1A89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50038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451804-56E7-4A54-888B-59DB5537F2A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4825" y="6886575"/>
            <a:ext cx="2344738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fld id="{B3B62FD1-9847-4183-A022-59E66F4BB3C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A8E946-F465-49CB-BC98-1AB064A4AF09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58CBC7-2C53-41C4-AB16-504CECE36C8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3A7C3B-BA08-4D23-B15A-C18327D71144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7E7C34-8286-44E8-A5FB-6929FE70047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11F2A-877A-446D-972A-471E3F93289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4481A-9D47-4DC3-BD00-60714AF4814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3F7C4C-3F47-4652-BB6B-9968ADB4270E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B3E442-5338-4F4D-AA16-D938BE13CA37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447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E491FC0-88B1-48E7-A965-EDCF8BA5F483}" type="slidenum">
              <a:rPr lang="he-IL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marL="862013" indent="-21431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marL="10795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15367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19939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24511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29083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431800" indent="-32385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tags" Target="../tags/tag24.xml"/><Relationship Id="rId16" Type="http://schemas.openxmlformats.org/officeDocument/2006/relationships/image" Target="../media/image11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27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5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image" Target="../media/image17.png"/><Relationship Id="rId3" Type="http://schemas.openxmlformats.org/officeDocument/2006/relationships/tags" Target="../tags/tag34.xml"/><Relationship Id="rId21" Type="http://schemas.openxmlformats.org/officeDocument/2006/relationships/image" Target="../media/image9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image" Target="../media/image7.png"/><Relationship Id="rId2" Type="http://schemas.openxmlformats.org/officeDocument/2006/relationships/tags" Target="../tags/tag33.xml"/><Relationship Id="rId16" Type="http://schemas.openxmlformats.org/officeDocument/2006/relationships/image" Target="../media/image16.png"/><Relationship Id="rId20" Type="http://schemas.openxmlformats.org/officeDocument/2006/relationships/image" Target="../media/image15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10.png"/><Relationship Id="rId5" Type="http://schemas.openxmlformats.org/officeDocument/2006/relationships/tags" Target="../tags/tag36.xml"/><Relationship Id="rId15" Type="http://schemas.openxmlformats.org/officeDocument/2006/relationships/notesSlide" Target="../notesSlides/notesSlide11.xml"/><Relationship Id="rId23" Type="http://schemas.openxmlformats.org/officeDocument/2006/relationships/image" Target="../media/image18.png"/><Relationship Id="rId10" Type="http://schemas.openxmlformats.org/officeDocument/2006/relationships/tags" Target="../tags/tag41.xml"/><Relationship Id="rId19" Type="http://schemas.openxmlformats.org/officeDocument/2006/relationships/image" Target="../media/image8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8.png"/><Relationship Id="rId3" Type="http://schemas.openxmlformats.org/officeDocument/2006/relationships/tags" Target="../tags/tag47.xml"/><Relationship Id="rId21" Type="http://schemas.openxmlformats.org/officeDocument/2006/relationships/image" Target="../media/image13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image" Target="../media/image7.png"/><Relationship Id="rId2" Type="http://schemas.openxmlformats.org/officeDocument/2006/relationships/tags" Target="../tags/tag46.xml"/><Relationship Id="rId16" Type="http://schemas.openxmlformats.org/officeDocument/2006/relationships/image" Target="../media/image16.png"/><Relationship Id="rId20" Type="http://schemas.openxmlformats.org/officeDocument/2006/relationships/image" Target="../media/image9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19.png"/><Relationship Id="rId10" Type="http://schemas.openxmlformats.org/officeDocument/2006/relationships/tags" Target="../tags/tag54.xml"/><Relationship Id="rId19" Type="http://schemas.openxmlformats.org/officeDocument/2006/relationships/image" Target="../media/image15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notesSlide" Target="../notesSlides/notesSlide12.xml"/><Relationship Id="rId2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3.png"/><Relationship Id="rId18" Type="http://schemas.openxmlformats.org/officeDocument/2006/relationships/image" Target="../media/image22.png"/><Relationship Id="rId3" Type="http://schemas.openxmlformats.org/officeDocument/2006/relationships/tags" Target="../tags/tag59.xml"/><Relationship Id="rId21" Type="http://schemas.openxmlformats.org/officeDocument/2006/relationships/image" Target="../media/image7.png"/><Relationship Id="rId7" Type="http://schemas.openxmlformats.org/officeDocument/2006/relationships/tags" Target="../tags/tag63.xml"/><Relationship Id="rId12" Type="http://schemas.openxmlformats.org/officeDocument/2006/relationships/notesSlide" Target="../notesSlides/notesSlide13.xml"/><Relationship Id="rId17" Type="http://schemas.openxmlformats.org/officeDocument/2006/relationships/image" Target="../media/image21.png"/><Relationship Id="rId2" Type="http://schemas.openxmlformats.org/officeDocument/2006/relationships/tags" Target="../tags/tag5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1.xml"/><Relationship Id="rId15" Type="http://schemas.openxmlformats.org/officeDocument/2006/relationships/image" Target="../media/image13.png"/><Relationship Id="rId23" Type="http://schemas.openxmlformats.org/officeDocument/2006/relationships/image" Target="../media/image4.png"/><Relationship Id="rId10" Type="http://schemas.openxmlformats.org/officeDocument/2006/relationships/tags" Target="../tags/tag66.xml"/><Relationship Id="rId19" Type="http://schemas.openxmlformats.org/officeDocument/2006/relationships/image" Target="../media/image23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10.png"/><Relationship Id="rId2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3.png"/><Relationship Id="rId18" Type="http://schemas.openxmlformats.org/officeDocument/2006/relationships/image" Target="../media/image22.png"/><Relationship Id="rId3" Type="http://schemas.openxmlformats.org/officeDocument/2006/relationships/tags" Target="../tags/tag69.xml"/><Relationship Id="rId21" Type="http://schemas.openxmlformats.org/officeDocument/2006/relationships/image" Target="../media/image7.png"/><Relationship Id="rId7" Type="http://schemas.openxmlformats.org/officeDocument/2006/relationships/tags" Target="../tags/tag73.xml"/><Relationship Id="rId12" Type="http://schemas.openxmlformats.org/officeDocument/2006/relationships/notesSlide" Target="../notesSlides/notesSlide14.xml"/><Relationship Id="rId17" Type="http://schemas.openxmlformats.org/officeDocument/2006/relationships/image" Target="../media/image21.png"/><Relationship Id="rId2" Type="http://schemas.openxmlformats.org/officeDocument/2006/relationships/tags" Target="../tags/tag6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1.xml"/><Relationship Id="rId15" Type="http://schemas.openxmlformats.org/officeDocument/2006/relationships/image" Target="../media/image13.png"/><Relationship Id="rId23" Type="http://schemas.openxmlformats.org/officeDocument/2006/relationships/image" Target="../media/image4.png"/><Relationship Id="rId10" Type="http://schemas.openxmlformats.org/officeDocument/2006/relationships/tags" Target="../tags/tag76.xml"/><Relationship Id="rId19" Type="http://schemas.openxmlformats.org/officeDocument/2006/relationships/image" Target="../media/image23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10.png"/><Relationship Id="rId2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78.xml"/><Relationship Id="rId16" Type="http://schemas.openxmlformats.org/officeDocument/2006/relationships/image" Target="../media/image30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25.png"/><Relationship Id="rId5" Type="http://schemas.openxmlformats.org/officeDocument/2006/relationships/tags" Target="../tags/tag81.xml"/><Relationship Id="rId15" Type="http://schemas.openxmlformats.org/officeDocument/2006/relationships/image" Target="../media/image29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image" Target="../media/image35.png"/><Relationship Id="rId3" Type="http://schemas.openxmlformats.org/officeDocument/2006/relationships/tags" Target="../tags/tag88.xml"/><Relationship Id="rId21" Type="http://schemas.openxmlformats.org/officeDocument/2006/relationships/image" Target="../media/image38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34.png"/><Relationship Id="rId2" Type="http://schemas.openxmlformats.org/officeDocument/2006/relationships/tags" Target="../tags/tag87.xml"/><Relationship Id="rId16" Type="http://schemas.openxmlformats.org/officeDocument/2006/relationships/notesSlide" Target="../notesSlides/notesSlide19.xml"/><Relationship Id="rId20" Type="http://schemas.openxmlformats.org/officeDocument/2006/relationships/image" Target="../media/image37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0.png"/><Relationship Id="rId10" Type="http://schemas.openxmlformats.org/officeDocument/2006/relationships/tags" Target="../tags/tag95.xml"/><Relationship Id="rId19" Type="http://schemas.openxmlformats.org/officeDocument/2006/relationships/image" Target="../media/image36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02.xml"/><Relationship Id="rId7" Type="http://schemas.openxmlformats.org/officeDocument/2006/relationships/image" Target="../media/image42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41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05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46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5.png"/><Relationship Id="rId5" Type="http://schemas.openxmlformats.org/officeDocument/2006/relationships/tags" Target="../tags/tag107.xml"/><Relationship Id="rId10" Type="http://schemas.openxmlformats.org/officeDocument/2006/relationships/image" Target="../media/image44.png"/><Relationship Id="rId4" Type="http://schemas.openxmlformats.org/officeDocument/2006/relationships/tags" Target="../tags/tag106.xml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tags" Target="../tags/tag110.xml"/><Relationship Id="rId21" Type="http://schemas.openxmlformats.org/officeDocument/2006/relationships/image" Target="../media/image51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tags" Target="../tags/tag109.xml"/><Relationship Id="rId16" Type="http://schemas.openxmlformats.org/officeDocument/2006/relationships/notesSlide" Target="../notesSlides/notesSlide22.xml"/><Relationship Id="rId20" Type="http://schemas.openxmlformats.org/officeDocument/2006/relationships/image" Target="../media/image50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54.png"/><Relationship Id="rId5" Type="http://schemas.openxmlformats.org/officeDocument/2006/relationships/tags" Target="../tags/tag112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53.png"/><Relationship Id="rId10" Type="http://schemas.openxmlformats.org/officeDocument/2006/relationships/tags" Target="../tags/tag117.xml"/><Relationship Id="rId19" Type="http://schemas.openxmlformats.org/officeDocument/2006/relationships/image" Target="../media/image49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1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60.png"/><Relationship Id="rId2" Type="http://schemas.openxmlformats.org/officeDocument/2006/relationships/tags" Target="../tags/tag123.xml"/><Relationship Id="rId16" Type="http://schemas.openxmlformats.org/officeDocument/2006/relationships/image" Target="../media/image57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59.png"/><Relationship Id="rId5" Type="http://schemas.openxmlformats.org/officeDocument/2006/relationships/tags" Target="../tags/tag126.xml"/><Relationship Id="rId1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tags" Target="../tags/tag125.xml"/><Relationship Id="rId9" Type="http://schemas.openxmlformats.org/officeDocument/2006/relationships/notesSlide" Target="../notesSlides/notesSlide23.xml"/><Relationship Id="rId1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131.xml"/><Relationship Id="rId7" Type="http://schemas.openxmlformats.org/officeDocument/2006/relationships/image" Target="../media/image58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4.png"/><Relationship Id="rId4" Type="http://schemas.openxmlformats.org/officeDocument/2006/relationships/tags" Target="../tags/tag132.xml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135.xml"/><Relationship Id="rId7" Type="http://schemas.openxmlformats.org/officeDocument/2006/relationships/notesSlide" Target="../notesSlides/notesSlide25.xml"/><Relationship Id="rId12" Type="http://schemas.openxmlformats.org/officeDocument/2006/relationships/image" Target="../media/image69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8.png"/><Relationship Id="rId5" Type="http://schemas.openxmlformats.org/officeDocument/2006/relationships/tags" Target="../tags/tag137.xml"/><Relationship Id="rId10" Type="http://schemas.openxmlformats.org/officeDocument/2006/relationships/image" Target="../media/image67.png"/><Relationship Id="rId4" Type="http://schemas.openxmlformats.org/officeDocument/2006/relationships/tags" Target="../tags/tag136.xml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140.xml"/><Relationship Id="rId7" Type="http://schemas.openxmlformats.org/officeDocument/2006/relationships/image" Target="../media/image71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70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143.xml"/><Relationship Id="rId7" Type="http://schemas.openxmlformats.org/officeDocument/2006/relationships/image" Target="../media/image7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5.png"/><Relationship Id="rId4" Type="http://schemas.openxmlformats.org/officeDocument/2006/relationships/tags" Target="../tags/tag144.xml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9.png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image" Target="../media/image78.png"/><Relationship Id="rId2" Type="http://schemas.openxmlformats.org/officeDocument/2006/relationships/tags" Target="../tags/tag146.xml"/><Relationship Id="rId16" Type="http://schemas.openxmlformats.org/officeDocument/2006/relationships/image" Target="../media/image82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image" Target="../media/image77.png"/><Relationship Id="rId5" Type="http://schemas.openxmlformats.org/officeDocument/2006/relationships/tags" Target="../tags/tag149.xml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tags" Target="../tags/tag148.xml"/><Relationship Id="rId9" Type="http://schemas.openxmlformats.org/officeDocument/2006/relationships/notesSlide" Target="../notesSlides/notesSlide28.xml"/><Relationship Id="rId1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image" Target="../media/image81.png"/><Relationship Id="rId18" Type="http://schemas.openxmlformats.org/officeDocument/2006/relationships/image" Target="../media/image87.pn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80.png"/><Relationship Id="rId17" Type="http://schemas.openxmlformats.org/officeDocument/2006/relationships/image" Target="../media/image86.png"/><Relationship Id="rId2" Type="http://schemas.openxmlformats.org/officeDocument/2006/relationships/tags" Target="../tags/tag153.xml"/><Relationship Id="rId16" Type="http://schemas.openxmlformats.org/officeDocument/2006/relationships/image" Target="../media/image85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79.png"/><Relationship Id="rId5" Type="http://schemas.openxmlformats.org/officeDocument/2006/relationships/tags" Target="../tags/tag156.xml"/><Relationship Id="rId15" Type="http://schemas.openxmlformats.org/officeDocument/2006/relationships/image" Target="../media/image84.png"/><Relationship Id="rId10" Type="http://schemas.openxmlformats.org/officeDocument/2006/relationships/notesSlide" Target="../notesSlides/notesSlide29.xml"/><Relationship Id="rId4" Type="http://schemas.openxmlformats.org/officeDocument/2006/relationships/tags" Target="../tags/tag15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../media/image93.png"/><Relationship Id="rId18" Type="http://schemas.openxmlformats.org/officeDocument/2006/relationships/image" Target="../media/image97.png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image" Target="../media/image92.png"/><Relationship Id="rId17" Type="http://schemas.openxmlformats.org/officeDocument/2006/relationships/image" Target="../media/image96.png"/><Relationship Id="rId2" Type="http://schemas.openxmlformats.org/officeDocument/2006/relationships/tags" Target="../tags/tag165.xml"/><Relationship Id="rId16" Type="http://schemas.openxmlformats.org/officeDocument/2006/relationships/image" Target="../media/image16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notesSlide" Target="../notesSlides/notesSlide34.xml"/><Relationship Id="rId5" Type="http://schemas.openxmlformats.org/officeDocument/2006/relationships/tags" Target="../tags/tag168.xml"/><Relationship Id="rId15" Type="http://schemas.openxmlformats.org/officeDocument/2006/relationships/image" Target="../media/image95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98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tags" Target="../tags/tag176.xml"/><Relationship Id="rId21" Type="http://schemas.openxmlformats.org/officeDocument/2006/relationships/image" Target="../media/image108.png"/><Relationship Id="rId7" Type="http://schemas.openxmlformats.org/officeDocument/2006/relationships/tags" Target="../tags/tag180.xml"/><Relationship Id="rId12" Type="http://schemas.openxmlformats.org/officeDocument/2006/relationships/notesSlide" Target="../notesSlides/notesSlide35.xml"/><Relationship Id="rId17" Type="http://schemas.openxmlformats.org/officeDocument/2006/relationships/image" Target="../media/image104.png"/><Relationship Id="rId2" Type="http://schemas.openxmlformats.org/officeDocument/2006/relationships/tags" Target="../tags/tag175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78.xml"/><Relationship Id="rId15" Type="http://schemas.openxmlformats.org/officeDocument/2006/relationships/image" Target="../media/image102.png"/><Relationship Id="rId10" Type="http://schemas.openxmlformats.org/officeDocument/2006/relationships/tags" Target="../tags/tag183.xml"/><Relationship Id="rId19" Type="http://schemas.openxmlformats.org/officeDocument/2006/relationships/image" Target="../media/image106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tags" Target="../tags/tag18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4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image" Target="../media/image113.png"/><Relationship Id="rId5" Type="http://schemas.openxmlformats.org/officeDocument/2006/relationships/tags" Target="../tags/tag188.xml"/><Relationship Id="rId10" Type="http://schemas.openxmlformats.org/officeDocument/2006/relationships/image" Target="../media/image112.png"/><Relationship Id="rId4" Type="http://schemas.openxmlformats.org/officeDocument/2006/relationships/tags" Target="../tags/tag187.xml"/><Relationship Id="rId9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tags" Target="../tags/tag192.xml"/><Relationship Id="rId7" Type="http://schemas.openxmlformats.org/officeDocument/2006/relationships/image" Target="../media/image117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11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3.xml"/><Relationship Id="rId9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13" Type="http://schemas.openxmlformats.org/officeDocument/2006/relationships/image" Target="../media/image122.png"/><Relationship Id="rId3" Type="http://schemas.openxmlformats.org/officeDocument/2006/relationships/tags" Target="../tags/tag19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1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120.png"/><Relationship Id="rId5" Type="http://schemas.openxmlformats.org/officeDocument/2006/relationships/tags" Target="../tags/tag198.xml"/><Relationship Id="rId10" Type="http://schemas.openxmlformats.org/officeDocument/2006/relationships/image" Target="../media/image119.png"/><Relationship Id="rId4" Type="http://schemas.openxmlformats.org/officeDocument/2006/relationships/tags" Target="../tags/tag197.xml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notesSlide" Target="../notesSlides/notesSlide37.xml"/><Relationship Id="rId18" Type="http://schemas.openxmlformats.org/officeDocument/2006/relationships/image" Target="../media/image9.png"/><Relationship Id="rId3" Type="http://schemas.openxmlformats.org/officeDocument/2006/relationships/tags" Target="../tags/tag202.xml"/><Relationship Id="rId21" Type="http://schemas.openxmlformats.org/officeDocument/2006/relationships/image" Target="../media/image10.png"/><Relationship Id="rId7" Type="http://schemas.openxmlformats.org/officeDocument/2006/relationships/tags" Target="../tags/tag20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1.png"/><Relationship Id="rId2" Type="http://schemas.openxmlformats.org/officeDocument/2006/relationships/tags" Target="../tags/tag201.xml"/><Relationship Id="rId16" Type="http://schemas.openxmlformats.org/officeDocument/2006/relationships/image" Target="../media/image15.png"/><Relationship Id="rId20" Type="http://schemas.openxmlformats.org/officeDocument/2006/relationships/image" Target="../media/image13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image" Target="../media/image8.png"/><Relationship Id="rId10" Type="http://schemas.openxmlformats.org/officeDocument/2006/relationships/tags" Target="../tags/tag209.xml"/><Relationship Id="rId19" Type="http://schemas.openxmlformats.org/officeDocument/2006/relationships/image" Target="../media/image124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image" Target="../media/image7.png"/><Relationship Id="rId2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image" Target="../media/image93.png"/><Relationship Id="rId18" Type="http://schemas.openxmlformats.org/officeDocument/2006/relationships/image" Target="../media/image127.png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12" Type="http://schemas.openxmlformats.org/officeDocument/2006/relationships/image" Target="../media/image92.png"/><Relationship Id="rId17" Type="http://schemas.openxmlformats.org/officeDocument/2006/relationships/image" Target="../media/image96.png"/><Relationship Id="rId2" Type="http://schemas.openxmlformats.org/officeDocument/2006/relationships/tags" Target="../tags/tag214.xml"/><Relationship Id="rId16" Type="http://schemas.openxmlformats.org/officeDocument/2006/relationships/image" Target="../media/image16.png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notesSlide" Target="../notesSlides/notesSlide38.xml"/><Relationship Id="rId5" Type="http://schemas.openxmlformats.org/officeDocument/2006/relationships/tags" Target="../tags/tag217.xml"/><Relationship Id="rId15" Type="http://schemas.openxmlformats.org/officeDocument/2006/relationships/image" Target="../media/image95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28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image" Target="../media/image9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13" Type="http://schemas.openxmlformats.org/officeDocument/2006/relationships/image" Target="../media/image133.png"/><Relationship Id="rId3" Type="http://schemas.openxmlformats.org/officeDocument/2006/relationships/tags" Target="../tags/tag22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2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131.png"/><Relationship Id="rId5" Type="http://schemas.openxmlformats.org/officeDocument/2006/relationships/tags" Target="../tags/tag226.xml"/><Relationship Id="rId10" Type="http://schemas.openxmlformats.org/officeDocument/2006/relationships/image" Target="../media/image130.png"/><Relationship Id="rId4" Type="http://schemas.openxmlformats.org/officeDocument/2006/relationships/tags" Target="../tags/tag225.xml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tags" Target="../tags/tag232.xml"/><Relationship Id="rId7" Type="http://schemas.openxmlformats.org/officeDocument/2006/relationships/notesSlide" Target="../notesSlides/notesSlide42.xml"/><Relationship Id="rId12" Type="http://schemas.openxmlformats.org/officeDocument/2006/relationships/image" Target="../media/image141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0.png"/><Relationship Id="rId5" Type="http://schemas.openxmlformats.org/officeDocument/2006/relationships/tags" Target="../tags/tag234.xml"/><Relationship Id="rId10" Type="http://schemas.openxmlformats.org/officeDocument/2006/relationships/image" Target="../media/image139.png"/><Relationship Id="rId4" Type="http://schemas.openxmlformats.org/officeDocument/2006/relationships/tags" Target="../tags/tag233.xml"/><Relationship Id="rId9" Type="http://schemas.openxmlformats.org/officeDocument/2006/relationships/image" Target="../media/image13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tags" Target="../tags/tag237.xml"/><Relationship Id="rId7" Type="http://schemas.openxmlformats.org/officeDocument/2006/relationships/image" Target="../media/image142.pn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5.png"/><Relationship Id="rId4" Type="http://schemas.openxmlformats.org/officeDocument/2006/relationships/tags" Target="../tags/tag238.xml"/><Relationship Id="rId9" Type="http://schemas.openxmlformats.org/officeDocument/2006/relationships/image" Target="../media/image14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tags" Target="../tags/tag241.xml"/><Relationship Id="rId7" Type="http://schemas.openxmlformats.org/officeDocument/2006/relationships/image" Target="../media/image142.png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8.png"/><Relationship Id="rId4" Type="http://schemas.openxmlformats.org/officeDocument/2006/relationships/tags" Target="../tags/tag242.xml"/><Relationship Id="rId9" Type="http://schemas.openxmlformats.org/officeDocument/2006/relationships/image" Target="../media/image14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tags" Target="../tags/tag245.xml"/><Relationship Id="rId7" Type="http://schemas.openxmlformats.org/officeDocument/2006/relationships/notesSlide" Target="../notesSlides/notesSlide49.xml"/><Relationship Id="rId12" Type="http://schemas.openxmlformats.org/officeDocument/2006/relationships/image" Target="../media/image153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52.png"/><Relationship Id="rId5" Type="http://schemas.openxmlformats.org/officeDocument/2006/relationships/tags" Target="../tags/tag247.xml"/><Relationship Id="rId10" Type="http://schemas.openxmlformats.org/officeDocument/2006/relationships/image" Target="../media/image151.png"/><Relationship Id="rId4" Type="http://schemas.openxmlformats.org/officeDocument/2006/relationships/tags" Target="../tags/tag246.xml"/><Relationship Id="rId9" Type="http://schemas.openxmlformats.org/officeDocument/2006/relationships/image" Target="../media/image1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59.png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image" Target="../media/image158.png"/><Relationship Id="rId2" Type="http://schemas.openxmlformats.org/officeDocument/2006/relationships/tags" Target="../tags/tag251.xml"/><Relationship Id="rId16" Type="http://schemas.openxmlformats.org/officeDocument/2006/relationships/image" Target="../media/image162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157.png"/><Relationship Id="rId5" Type="http://schemas.openxmlformats.org/officeDocument/2006/relationships/tags" Target="../tags/tag254.xml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4" Type="http://schemas.openxmlformats.org/officeDocument/2006/relationships/tags" Target="../tags/tag253.xml"/><Relationship Id="rId9" Type="http://schemas.openxmlformats.org/officeDocument/2006/relationships/notesSlide" Target="../notesSlides/notesSlide51.xml"/><Relationship Id="rId1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tags" Target="../tags/tag259.xml"/><Relationship Id="rId7" Type="http://schemas.openxmlformats.org/officeDocument/2006/relationships/notesSlide" Target="../notesSlides/notesSlide52.xml"/><Relationship Id="rId12" Type="http://schemas.openxmlformats.org/officeDocument/2006/relationships/image" Target="../media/image167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66.png"/><Relationship Id="rId5" Type="http://schemas.openxmlformats.org/officeDocument/2006/relationships/tags" Target="../tags/tag261.xml"/><Relationship Id="rId10" Type="http://schemas.openxmlformats.org/officeDocument/2006/relationships/image" Target="../media/image165.png"/><Relationship Id="rId4" Type="http://schemas.openxmlformats.org/officeDocument/2006/relationships/tags" Target="../tags/tag260.xml"/><Relationship Id="rId9" Type="http://schemas.openxmlformats.org/officeDocument/2006/relationships/image" Target="../media/image16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tags" Target="../tags/tag264.xml"/><Relationship Id="rId7" Type="http://schemas.openxmlformats.org/officeDocument/2006/relationships/image" Target="../media/image169.png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image" Target="../media/image168.png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notesSlide" Target="../notesSlides/notesSlid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8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9.xml"/><Relationship Id="rId4" Type="http://schemas.openxmlformats.org/officeDocument/2006/relationships/image" Target="../media/image17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6.png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image" Target="../media/image180.png"/><Relationship Id="rId2" Type="http://schemas.openxmlformats.org/officeDocument/2006/relationships/tags" Target="../tags/tag271.xml"/><Relationship Id="rId16" Type="http://schemas.openxmlformats.org/officeDocument/2006/relationships/image" Target="../media/image181.png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image" Target="../media/image179.png"/><Relationship Id="rId5" Type="http://schemas.openxmlformats.org/officeDocument/2006/relationships/tags" Target="../tags/tag274.xml"/><Relationship Id="rId15" Type="http://schemas.openxmlformats.org/officeDocument/2006/relationships/image" Target="../media/image28.png"/><Relationship Id="rId10" Type="http://schemas.openxmlformats.org/officeDocument/2006/relationships/image" Target="../media/image178.png"/><Relationship Id="rId4" Type="http://schemas.openxmlformats.org/officeDocument/2006/relationships/tags" Target="../tags/tag273.xml"/><Relationship Id="rId9" Type="http://schemas.openxmlformats.org/officeDocument/2006/relationships/notesSlide" Target="../notesSlides/notesSlide68.xml"/><Relationship Id="rId14" Type="http://schemas.openxmlformats.org/officeDocument/2006/relationships/image" Target="../media/image2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image" Target="../media/image182.png"/><Relationship Id="rId5" Type="http://schemas.openxmlformats.org/officeDocument/2006/relationships/image" Target="../media/image90.png"/><Relationship Id="rId4" Type="http://schemas.openxmlformats.org/officeDocument/2006/relationships/notesSlide" Target="../notesSlides/notesSlide69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image" Target="../media/image36.png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image" Target="../media/image35.png"/><Relationship Id="rId17" Type="http://schemas.openxmlformats.org/officeDocument/2006/relationships/image" Target="../media/image187.png"/><Relationship Id="rId2" Type="http://schemas.openxmlformats.org/officeDocument/2006/relationships/tags" Target="../tags/tag280.xml"/><Relationship Id="rId16" Type="http://schemas.openxmlformats.org/officeDocument/2006/relationships/image" Target="../media/image186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image" Target="../media/image34.png"/><Relationship Id="rId5" Type="http://schemas.openxmlformats.org/officeDocument/2006/relationships/tags" Target="../tags/tag283.xml"/><Relationship Id="rId15" Type="http://schemas.openxmlformats.org/officeDocument/2006/relationships/image" Target="../media/image185.png"/><Relationship Id="rId10" Type="http://schemas.openxmlformats.org/officeDocument/2006/relationships/image" Target="../media/image183.png"/><Relationship Id="rId4" Type="http://schemas.openxmlformats.org/officeDocument/2006/relationships/tags" Target="../tags/tag28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8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tags" Target="../tags/tag289.xml"/><Relationship Id="rId7" Type="http://schemas.openxmlformats.org/officeDocument/2006/relationships/image" Target="../media/image188.png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1.png"/><Relationship Id="rId4" Type="http://schemas.openxmlformats.org/officeDocument/2006/relationships/tags" Target="../tags/tag290.xml"/><Relationship Id="rId9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4.xml"/><Relationship Id="rId21" Type="http://schemas.openxmlformats.org/officeDocument/2006/relationships/image" Target="../media/image13.png"/><Relationship Id="rId7" Type="http://schemas.openxmlformats.org/officeDocument/2006/relationships/tags" Target="../tags/tag8.xml"/><Relationship Id="rId12" Type="http://schemas.openxmlformats.org/officeDocument/2006/relationships/notesSlide" Target="../notesSlides/notesSlide8.xml"/><Relationship Id="rId17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tags" Target="../tags/tag11.xml"/><Relationship Id="rId19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tags" Target="../tags/tag316.xml"/><Relationship Id="rId39" Type="http://schemas.openxmlformats.org/officeDocument/2006/relationships/tags" Target="../tags/tag329.xml"/><Relationship Id="rId21" Type="http://schemas.openxmlformats.org/officeDocument/2006/relationships/tags" Target="../tags/tag311.xml"/><Relationship Id="rId34" Type="http://schemas.openxmlformats.org/officeDocument/2006/relationships/tags" Target="../tags/tag324.xml"/><Relationship Id="rId42" Type="http://schemas.openxmlformats.org/officeDocument/2006/relationships/tags" Target="../tags/tag332.xml"/><Relationship Id="rId47" Type="http://schemas.openxmlformats.org/officeDocument/2006/relationships/tags" Target="../tags/tag337.xml"/><Relationship Id="rId50" Type="http://schemas.openxmlformats.org/officeDocument/2006/relationships/image" Target="../media/image192.png"/><Relationship Id="rId55" Type="http://schemas.openxmlformats.org/officeDocument/2006/relationships/image" Target="../media/image197.png"/><Relationship Id="rId63" Type="http://schemas.openxmlformats.org/officeDocument/2006/relationships/image" Target="../media/image205.png"/><Relationship Id="rId68" Type="http://schemas.openxmlformats.org/officeDocument/2006/relationships/image" Target="../media/image210.png"/><Relationship Id="rId76" Type="http://schemas.openxmlformats.org/officeDocument/2006/relationships/image" Target="../media/image218.png"/><Relationship Id="rId84" Type="http://schemas.openxmlformats.org/officeDocument/2006/relationships/image" Target="../media/image224.png"/><Relationship Id="rId7" Type="http://schemas.openxmlformats.org/officeDocument/2006/relationships/tags" Target="../tags/tag297.xml"/><Relationship Id="rId71" Type="http://schemas.openxmlformats.org/officeDocument/2006/relationships/image" Target="../media/image213.png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9" Type="http://schemas.openxmlformats.org/officeDocument/2006/relationships/tags" Target="../tags/tag319.xml"/><Relationship Id="rId11" Type="http://schemas.openxmlformats.org/officeDocument/2006/relationships/tags" Target="../tags/tag301.xml"/><Relationship Id="rId24" Type="http://schemas.openxmlformats.org/officeDocument/2006/relationships/tags" Target="../tags/tag314.xml"/><Relationship Id="rId32" Type="http://schemas.openxmlformats.org/officeDocument/2006/relationships/tags" Target="../tags/tag322.xml"/><Relationship Id="rId37" Type="http://schemas.openxmlformats.org/officeDocument/2006/relationships/tags" Target="../tags/tag327.xml"/><Relationship Id="rId40" Type="http://schemas.openxmlformats.org/officeDocument/2006/relationships/tags" Target="../tags/tag330.xml"/><Relationship Id="rId45" Type="http://schemas.openxmlformats.org/officeDocument/2006/relationships/tags" Target="../tags/tag335.xml"/><Relationship Id="rId53" Type="http://schemas.openxmlformats.org/officeDocument/2006/relationships/image" Target="../media/image195.png"/><Relationship Id="rId58" Type="http://schemas.openxmlformats.org/officeDocument/2006/relationships/image" Target="../media/image200.png"/><Relationship Id="rId66" Type="http://schemas.openxmlformats.org/officeDocument/2006/relationships/image" Target="../media/image208.png"/><Relationship Id="rId74" Type="http://schemas.openxmlformats.org/officeDocument/2006/relationships/image" Target="../media/image216.png"/><Relationship Id="rId79" Type="http://schemas.openxmlformats.org/officeDocument/2006/relationships/image" Target="../media/image220.png"/><Relationship Id="rId5" Type="http://schemas.openxmlformats.org/officeDocument/2006/relationships/tags" Target="../tags/tag295.xml"/><Relationship Id="rId61" Type="http://schemas.openxmlformats.org/officeDocument/2006/relationships/image" Target="../media/image203.png"/><Relationship Id="rId82" Type="http://schemas.openxmlformats.org/officeDocument/2006/relationships/image" Target="../media/image222.png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31" Type="http://schemas.openxmlformats.org/officeDocument/2006/relationships/tags" Target="../tags/tag321.xml"/><Relationship Id="rId44" Type="http://schemas.openxmlformats.org/officeDocument/2006/relationships/tags" Target="../tags/tag334.xml"/><Relationship Id="rId52" Type="http://schemas.openxmlformats.org/officeDocument/2006/relationships/image" Target="../media/image194.png"/><Relationship Id="rId60" Type="http://schemas.openxmlformats.org/officeDocument/2006/relationships/image" Target="../media/image202.png"/><Relationship Id="rId65" Type="http://schemas.openxmlformats.org/officeDocument/2006/relationships/image" Target="../media/image207.png"/><Relationship Id="rId73" Type="http://schemas.openxmlformats.org/officeDocument/2006/relationships/image" Target="../media/image215.png"/><Relationship Id="rId78" Type="http://schemas.openxmlformats.org/officeDocument/2006/relationships/image" Target="../media/image35.png"/><Relationship Id="rId81" Type="http://schemas.openxmlformats.org/officeDocument/2006/relationships/image" Target="../media/image221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tags" Target="../tags/tag312.xml"/><Relationship Id="rId27" Type="http://schemas.openxmlformats.org/officeDocument/2006/relationships/tags" Target="../tags/tag317.xml"/><Relationship Id="rId30" Type="http://schemas.openxmlformats.org/officeDocument/2006/relationships/tags" Target="../tags/tag320.xml"/><Relationship Id="rId35" Type="http://schemas.openxmlformats.org/officeDocument/2006/relationships/tags" Target="../tags/tag325.xml"/><Relationship Id="rId43" Type="http://schemas.openxmlformats.org/officeDocument/2006/relationships/tags" Target="../tags/tag333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98.png"/><Relationship Id="rId64" Type="http://schemas.openxmlformats.org/officeDocument/2006/relationships/image" Target="../media/image206.png"/><Relationship Id="rId69" Type="http://schemas.openxmlformats.org/officeDocument/2006/relationships/image" Target="../media/image211.png"/><Relationship Id="rId77" Type="http://schemas.openxmlformats.org/officeDocument/2006/relationships/image" Target="../media/image219.png"/><Relationship Id="rId8" Type="http://schemas.openxmlformats.org/officeDocument/2006/relationships/tags" Target="../tags/tag298.xml"/><Relationship Id="rId51" Type="http://schemas.openxmlformats.org/officeDocument/2006/relationships/image" Target="../media/image193.png"/><Relationship Id="rId72" Type="http://schemas.openxmlformats.org/officeDocument/2006/relationships/image" Target="../media/image214.png"/><Relationship Id="rId80" Type="http://schemas.openxmlformats.org/officeDocument/2006/relationships/image" Target="../media/image34.png"/><Relationship Id="rId3" Type="http://schemas.openxmlformats.org/officeDocument/2006/relationships/tags" Target="../tags/tag293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tags" Target="../tags/tag315.xml"/><Relationship Id="rId33" Type="http://schemas.openxmlformats.org/officeDocument/2006/relationships/tags" Target="../tags/tag323.xml"/><Relationship Id="rId38" Type="http://schemas.openxmlformats.org/officeDocument/2006/relationships/tags" Target="../tags/tag328.xml"/><Relationship Id="rId46" Type="http://schemas.openxmlformats.org/officeDocument/2006/relationships/tags" Target="../tags/tag336.xml"/><Relationship Id="rId59" Type="http://schemas.openxmlformats.org/officeDocument/2006/relationships/image" Target="../media/image201.png"/><Relationship Id="rId67" Type="http://schemas.openxmlformats.org/officeDocument/2006/relationships/image" Target="../media/image209.png"/><Relationship Id="rId20" Type="http://schemas.openxmlformats.org/officeDocument/2006/relationships/tags" Target="../tags/tag310.xml"/><Relationship Id="rId41" Type="http://schemas.openxmlformats.org/officeDocument/2006/relationships/tags" Target="../tags/tag331.xml"/><Relationship Id="rId54" Type="http://schemas.openxmlformats.org/officeDocument/2006/relationships/image" Target="../media/image196.png"/><Relationship Id="rId62" Type="http://schemas.openxmlformats.org/officeDocument/2006/relationships/image" Target="../media/image204.png"/><Relationship Id="rId70" Type="http://schemas.openxmlformats.org/officeDocument/2006/relationships/image" Target="../media/image212.png"/><Relationship Id="rId75" Type="http://schemas.openxmlformats.org/officeDocument/2006/relationships/image" Target="../media/image217.png"/><Relationship Id="rId83" Type="http://schemas.openxmlformats.org/officeDocument/2006/relationships/image" Target="../media/image223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tags" Target="../tags/tag318.xml"/><Relationship Id="rId36" Type="http://schemas.openxmlformats.org/officeDocument/2006/relationships/tags" Target="../tags/tag326.xml"/><Relationship Id="rId49" Type="http://schemas.openxmlformats.org/officeDocument/2006/relationships/notesSlide" Target="../notesSlides/notesSlide72.xml"/><Relationship Id="rId57" Type="http://schemas.openxmlformats.org/officeDocument/2006/relationships/image" Target="../media/image199.png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26" Type="http://schemas.openxmlformats.org/officeDocument/2006/relationships/tags" Target="../tags/tag363.xml"/><Relationship Id="rId39" Type="http://schemas.openxmlformats.org/officeDocument/2006/relationships/tags" Target="../tags/tag376.xml"/><Relationship Id="rId21" Type="http://schemas.openxmlformats.org/officeDocument/2006/relationships/tags" Target="../tags/tag358.xml"/><Relationship Id="rId34" Type="http://schemas.openxmlformats.org/officeDocument/2006/relationships/tags" Target="../tags/tag371.xml"/><Relationship Id="rId42" Type="http://schemas.openxmlformats.org/officeDocument/2006/relationships/tags" Target="../tags/tag379.xml"/><Relationship Id="rId47" Type="http://schemas.openxmlformats.org/officeDocument/2006/relationships/tags" Target="../tags/tag384.xml"/><Relationship Id="rId50" Type="http://schemas.openxmlformats.org/officeDocument/2006/relationships/image" Target="../media/image192.png"/><Relationship Id="rId55" Type="http://schemas.openxmlformats.org/officeDocument/2006/relationships/image" Target="../media/image197.png"/><Relationship Id="rId63" Type="http://schemas.openxmlformats.org/officeDocument/2006/relationships/image" Target="../media/image205.png"/><Relationship Id="rId68" Type="http://schemas.openxmlformats.org/officeDocument/2006/relationships/image" Target="../media/image210.png"/><Relationship Id="rId76" Type="http://schemas.openxmlformats.org/officeDocument/2006/relationships/image" Target="../media/image218.png"/><Relationship Id="rId84" Type="http://schemas.openxmlformats.org/officeDocument/2006/relationships/image" Target="../media/image224.png"/><Relationship Id="rId7" Type="http://schemas.openxmlformats.org/officeDocument/2006/relationships/tags" Target="../tags/tag344.xml"/><Relationship Id="rId71" Type="http://schemas.openxmlformats.org/officeDocument/2006/relationships/image" Target="../media/image213.png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9" Type="http://schemas.openxmlformats.org/officeDocument/2006/relationships/tags" Target="../tags/tag366.xml"/><Relationship Id="rId11" Type="http://schemas.openxmlformats.org/officeDocument/2006/relationships/tags" Target="../tags/tag348.xml"/><Relationship Id="rId24" Type="http://schemas.openxmlformats.org/officeDocument/2006/relationships/tags" Target="../tags/tag361.xml"/><Relationship Id="rId32" Type="http://schemas.openxmlformats.org/officeDocument/2006/relationships/tags" Target="../tags/tag369.xml"/><Relationship Id="rId37" Type="http://schemas.openxmlformats.org/officeDocument/2006/relationships/tags" Target="../tags/tag374.xml"/><Relationship Id="rId40" Type="http://schemas.openxmlformats.org/officeDocument/2006/relationships/tags" Target="../tags/tag377.xml"/><Relationship Id="rId45" Type="http://schemas.openxmlformats.org/officeDocument/2006/relationships/tags" Target="../tags/tag382.xml"/><Relationship Id="rId53" Type="http://schemas.openxmlformats.org/officeDocument/2006/relationships/image" Target="../media/image195.png"/><Relationship Id="rId58" Type="http://schemas.openxmlformats.org/officeDocument/2006/relationships/image" Target="../media/image200.png"/><Relationship Id="rId66" Type="http://schemas.openxmlformats.org/officeDocument/2006/relationships/image" Target="../media/image208.png"/><Relationship Id="rId74" Type="http://schemas.openxmlformats.org/officeDocument/2006/relationships/image" Target="../media/image216.png"/><Relationship Id="rId79" Type="http://schemas.openxmlformats.org/officeDocument/2006/relationships/image" Target="../media/image220.png"/><Relationship Id="rId5" Type="http://schemas.openxmlformats.org/officeDocument/2006/relationships/tags" Target="../tags/tag342.xml"/><Relationship Id="rId61" Type="http://schemas.openxmlformats.org/officeDocument/2006/relationships/image" Target="../media/image203.png"/><Relationship Id="rId82" Type="http://schemas.openxmlformats.org/officeDocument/2006/relationships/image" Target="../media/image222.png"/><Relationship Id="rId10" Type="http://schemas.openxmlformats.org/officeDocument/2006/relationships/tags" Target="../tags/tag347.xml"/><Relationship Id="rId19" Type="http://schemas.openxmlformats.org/officeDocument/2006/relationships/tags" Target="../tags/tag356.xml"/><Relationship Id="rId31" Type="http://schemas.openxmlformats.org/officeDocument/2006/relationships/tags" Target="../tags/tag368.xml"/><Relationship Id="rId44" Type="http://schemas.openxmlformats.org/officeDocument/2006/relationships/tags" Target="../tags/tag381.xml"/><Relationship Id="rId52" Type="http://schemas.openxmlformats.org/officeDocument/2006/relationships/image" Target="../media/image194.png"/><Relationship Id="rId60" Type="http://schemas.openxmlformats.org/officeDocument/2006/relationships/image" Target="../media/image202.png"/><Relationship Id="rId65" Type="http://schemas.openxmlformats.org/officeDocument/2006/relationships/image" Target="../media/image207.png"/><Relationship Id="rId73" Type="http://schemas.openxmlformats.org/officeDocument/2006/relationships/image" Target="../media/image215.png"/><Relationship Id="rId78" Type="http://schemas.openxmlformats.org/officeDocument/2006/relationships/image" Target="../media/image35.png"/><Relationship Id="rId81" Type="http://schemas.openxmlformats.org/officeDocument/2006/relationships/image" Target="../media/image221.png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tags" Target="../tags/tag359.xml"/><Relationship Id="rId27" Type="http://schemas.openxmlformats.org/officeDocument/2006/relationships/tags" Target="../tags/tag364.xml"/><Relationship Id="rId30" Type="http://schemas.openxmlformats.org/officeDocument/2006/relationships/tags" Target="../tags/tag367.xml"/><Relationship Id="rId35" Type="http://schemas.openxmlformats.org/officeDocument/2006/relationships/tags" Target="../tags/tag372.xml"/><Relationship Id="rId43" Type="http://schemas.openxmlformats.org/officeDocument/2006/relationships/tags" Target="../tags/tag380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98.png"/><Relationship Id="rId64" Type="http://schemas.openxmlformats.org/officeDocument/2006/relationships/image" Target="../media/image206.png"/><Relationship Id="rId69" Type="http://schemas.openxmlformats.org/officeDocument/2006/relationships/image" Target="../media/image211.png"/><Relationship Id="rId77" Type="http://schemas.openxmlformats.org/officeDocument/2006/relationships/image" Target="../media/image219.png"/><Relationship Id="rId8" Type="http://schemas.openxmlformats.org/officeDocument/2006/relationships/tags" Target="../tags/tag345.xml"/><Relationship Id="rId51" Type="http://schemas.openxmlformats.org/officeDocument/2006/relationships/image" Target="../media/image193.png"/><Relationship Id="rId72" Type="http://schemas.openxmlformats.org/officeDocument/2006/relationships/image" Target="../media/image214.png"/><Relationship Id="rId80" Type="http://schemas.openxmlformats.org/officeDocument/2006/relationships/image" Target="../media/image34.png"/><Relationship Id="rId3" Type="http://schemas.openxmlformats.org/officeDocument/2006/relationships/tags" Target="../tags/tag340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tags" Target="../tags/tag362.xml"/><Relationship Id="rId33" Type="http://schemas.openxmlformats.org/officeDocument/2006/relationships/tags" Target="../tags/tag370.xml"/><Relationship Id="rId38" Type="http://schemas.openxmlformats.org/officeDocument/2006/relationships/tags" Target="../tags/tag375.xml"/><Relationship Id="rId46" Type="http://schemas.openxmlformats.org/officeDocument/2006/relationships/tags" Target="../tags/tag383.xml"/><Relationship Id="rId59" Type="http://schemas.openxmlformats.org/officeDocument/2006/relationships/image" Target="../media/image201.png"/><Relationship Id="rId67" Type="http://schemas.openxmlformats.org/officeDocument/2006/relationships/image" Target="../media/image209.png"/><Relationship Id="rId20" Type="http://schemas.openxmlformats.org/officeDocument/2006/relationships/tags" Target="../tags/tag357.xml"/><Relationship Id="rId41" Type="http://schemas.openxmlformats.org/officeDocument/2006/relationships/tags" Target="../tags/tag378.xml"/><Relationship Id="rId54" Type="http://schemas.openxmlformats.org/officeDocument/2006/relationships/image" Target="../media/image196.png"/><Relationship Id="rId62" Type="http://schemas.openxmlformats.org/officeDocument/2006/relationships/image" Target="../media/image204.png"/><Relationship Id="rId70" Type="http://schemas.openxmlformats.org/officeDocument/2006/relationships/image" Target="../media/image212.png"/><Relationship Id="rId75" Type="http://schemas.openxmlformats.org/officeDocument/2006/relationships/image" Target="../media/image217.png"/><Relationship Id="rId83" Type="http://schemas.openxmlformats.org/officeDocument/2006/relationships/image" Target="../media/image223.pn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5" Type="http://schemas.openxmlformats.org/officeDocument/2006/relationships/tags" Target="../tags/tag352.xml"/><Relationship Id="rId23" Type="http://schemas.openxmlformats.org/officeDocument/2006/relationships/tags" Target="../tags/tag360.xml"/><Relationship Id="rId28" Type="http://schemas.openxmlformats.org/officeDocument/2006/relationships/tags" Target="../tags/tag365.xml"/><Relationship Id="rId36" Type="http://schemas.openxmlformats.org/officeDocument/2006/relationships/tags" Target="../tags/tag373.xml"/><Relationship Id="rId49" Type="http://schemas.openxmlformats.org/officeDocument/2006/relationships/notesSlide" Target="../notesSlides/notesSlide73.xml"/><Relationship Id="rId57" Type="http://schemas.openxmlformats.org/officeDocument/2006/relationships/image" Target="../media/image19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tags" Target="../tags/tag397.xml"/><Relationship Id="rId18" Type="http://schemas.openxmlformats.org/officeDocument/2006/relationships/tags" Target="../tags/tag402.xml"/><Relationship Id="rId26" Type="http://schemas.openxmlformats.org/officeDocument/2006/relationships/tags" Target="../tags/tag410.xml"/><Relationship Id="rId39" Type="http://schemas.openxmlformats.org/officeDocument/2006/relationships/tags" Target="../tags/tag423.xml"/><Relationship Id="rId21" Type="http://schemas.openxmlformats.org/officeDocument/2006/relationships/tags" Target="../tags/tag405.xml"/><Relationship Id="rId34" Type="http://schemas.openxmlformats.org/officeDocument/2006/relationships/tags" Target="../tags/tag418.xml"/><Relationship Id="rId42" Type="http://schemas.openxmlformats.org/officeDocument/2006/relationships/tags" Target="../tags/tag426.xml"/><Relationship Id="rId47" Type="http://schemas.openxmlformats.org/officeDocument/2006/relationships/tags" Target="../tags/tag431.xml"/><Relationship Id="rId50" Type="http://schemas.openxmlformats.org/officeDocument/2006/relationships/image" Target="../media/image192.png"/><Relationship Id="rId55" Type="http://schemas.openxmlformats.org/officeDocument/2006/relationships/image" Target="../media/image197.png"/><Relationship Id="rId63" Type="http://schemas.openxmlformats.org/officeDocument/2006/relationships/image" Target="../media/image205.png"/><Relationship Id="rId68" Type="http://schemas.openxmlformats.org/officeDocument/2006/relationships/image" Target="../media/image210.png"/><Relationship Id="rId76" Type="http://schemas.openxmlformats.org/officeDocument/2006/relationships/image" Target="../media/image218.png"/><Relationship Id="rId84" Type="http://schemas.openxmlformats.org/officeDocument/2006/relationships/image" Target="../media/image221.png"/><Relationship Id="rId7" Type="http://schemas.openxmlformats.org/officeDocument/2006/relationships/tags" Target="../tags/tag391.xml"/><Relationship Id="rId71" Type="http://schemas.openxmlformats.org/officeDocument/2006/relationships/image" Target="../media/image213.png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9" Type="http://schemas.openxmlformats.org/officeDocument/2006/relationships/tags" Target="../tags/tag413.xml"/><Relationship Id="rId11" Type="http://schemas.openxmlformats.org/officeDocument/2006/relationships/tags" Target="../tags/tag395.xml"/><Relationship Id="rId24" Type="http://schemas.openxmlformats.org/officeDocument/2006/relationships/tags" Target="../tags/tag408.xml"/><Relationship Id="rId32" Type="http://schemas.openxmlformats.org/officeDocument/2006/relationships/tags" Target="../tags/tag416.xml"/><Relationship Id="rId37" Type="http://schemas.openxmlformats.org/officeDocument/2006/relationships/tags" Target="../tags/tag421.xml"/><Relationship Id="rId40" Type="http://schemas.openxmlformats.org/officeDocument/2006/relationships/tags" Target="../tags/tag424.xml"/><Relationship Id="rId45" Type="http://schemas.openxmlformats.org/officeDocument/2006/relationships/tags" Target="../tags/tag429.xml"/><Relationship Id="rId53" Type="http://schemas.openxmlformats.org/officeDocument/2006/relationships/image" Target="../media/image195.png"/><Relationship Id="rId58" Type="http://schemas.openxmlformats.org/officeDocument/2006/relationships/image" Target="../media/image200.png"/><Relationship Id="rId66" Type="http://schemas.openxmlformats.org/officeDocument/2006/relationships/image" Target="../media/image208.png"/><Relationship Id="rId74" Type="http://schemas.openxmlformats.org/officeDocument/2006/relationships/image" Target="../media/image216.png"/><Relationship Id="rId79" Type="http://schemas.openxmlformats.org/officeDocument/2006/relationships/image" Target="../media/image220.png"/><Relationship Id="rId5" Type="http://schemas.openxmlformats.org/officeDocument/2006/relationships/tags" Target="../tags/tag389.xml"/><Relationship Id="rId61" Type="http://schemas.openxmlformats.org/officeDocument/2006/relationships/image" Target="../media/image203.png"/><Relationship Id="rId82" Type="http://schemas.openxmlformats.org/officeDocument/2006/relationships/image" Target="../media/image223.png"/><Relationship Id="rId10" Type="http://schemas.openxmlformats.org/officeDocument/2006/relationships/tags" Target="../tags/tag394.xml"/><Relationship Id="rId19" Type="http://schemas.openxmlformats.org/officeDocument/2006/relationships/tags" Target="../tags/tag403.xml"/><Relationship Id="rId31" Type="http://schemas.openxmlformats.org/officeDocument/2006/relationships/tags" Target="../tags/tag415.xml"/><Relationship Id="rId44" Type="http://schemas.openxmlformats.org/officeDocument/2006/relationships/tags" Target="../tags/tag428.xml"/><Relationship Id="rId52" Type="http://schemas.openxmlformats.org/officeDocument/2006/relationships/image" Target="../media/image194.png"/><Relationship Id="rId60" Type="http://schemas.openxmlformats.org/officeDocument/2006/relationships/image" Target="../media/image202.png"/><Relationship Id="rId65" Type="http://schemas.openxmlformats.org/officeDocument/2006/relationships/image" Target="../media/image207.png"/><Relationship Id="rId73" Type="http://schemas.openxmlformats.org/officeDocument/2006/relationships/image" Target="../media/image215.png"/><Relationship Id="rId78" Type="http://schemas.openxmlformats.org/officeDocument/2006/relationships/image" Target="../media/image35.png"/><Relationship Id="rId81" Type="http://schemas.openxmlformats.org/officeDocument/2006/relationships/image" Target="../media/image222.png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tags" Target="../tags/tag406.xml"/><Relationship Id="rId27" Type="http://schemas.openxmlformats.org/officeDocument/2006/relationships/tags" Target="../tags/tag411.xml"/><Relationship Id="rId30" Type="http://schemas.openxmlformats.org/officeDocument/2006/relationships/tags" Target="../tags/tag414.xml"/><Relationship Id="rId35" Type="http://schemas.openxmlformats.org/officeDocument/2006/relationships/tags" Target="../tags/tag419.xml"/><Relationship Id="rId43" Type="http://schemas.openxmlformats.org/officeDocument/2006/relationships/tags" Target="../tags/tag427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98.png"/><Relationship Id="rId64" Type="http://schemas.openxmlformats.org/officeDocument/2006/relationships/image" Target="../media/image206.png"/><Relationship Id="rId69" Type="http://schemas.openxmlformats.org/officeDocument/2006/relationships/image" Target="../media/image211.png"/><Relationship Id="rId77" Type="http://schemas.openxmlformats.org/officeDocument/2006/relationships/image" Target="../media/image219.png"/><Relationship Id="rId8" Type="http://schemas.openxmlformats.org/officeDocument/2006/relationships/tags" Target="../tags/tag392.xml"/><Relationship Id="rId51" Type="http://schemas.openxmlformats.org/officeDocument/2006/relationships/image" Target="../media/image193.png"/><Relationship Id="rId72" Type="http://schemas.openxmlformats.org/officeDocument/2006/relationships/image" Target="../media/image214.png"/><Relationship Id="rId80" Type="http://schemas.openxmlformats.org/officeDocument/2006/relationships/image" Target="../media/image34.png"/><Relationship Id="rId3" Type="http://schemas.openxmlformats.org/officeDocument/2006/relationships/tags" Target="../tags/tag387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tags" Target="../tags/tag409.xml"/><Relationship Id="rId33" Type="http://schemas.openxmlformats.org/officeDocument/2006/relationships/tags" Target="../tags/tag417.xml"/><Relationship Id="rId38" Type="http://schemas.openxmlformats.org/officeDocument/2006/relationships/tags" Target="../tags/tag422.xml"/><Relationship Id="rId46" Type="http://schemas.openxmlformats.org/officeDocument/2006/relationships/tags" Target="../tags/tag430.xml"/><Relationship Id="rId59" Type="http://schemas.openxmlformats.org/officeDocument/2006/relationships/image" Target="../media/image201.png"/><Relationship Id="rId67" Type="http://schemas.openxmlformats.org/officeDocument/2006/relationships/image" Target="../media/image209.png"/><Relationship Id="rId20" Type="http://schemas.openxmlformats.org/officeDocument/2006/relationships/tags" Target="../tags/tag404.xml"/><Relationship Id="rId41" Type="http://schemas.openxmlformats.org/officeDocument/2006/relationships/tags" Target="../tags/tag425.xml"/><Relationship Id="rId54" Type="http://schemas.openxmlformats.org/officeDocument/2006/relationships/image" Target="../media/image196.png"/><Relationship Id="rId62" Type="http://schemas.openxmlformats.org/officeDocument/2006/relationships/image" Target="../media/image204.png"/><Relationship Id="rId70" Type="http://schemas.openxmlformats.org/officeDocument/2006/relationships/image" Target="../media/image212.png"/><Relationship Id="rId75" Type="http://schemas.openxmlformats.org/officeDocument/2006/relationships/image" Target="../media/image217.png"/><Relationship Id="rId83" Type="http://schemas.openxmlformats.org/officeDocument/2006/relationships/image" Target="../media/image224.png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5" Type="http://schemas.openxmlformats.org/officeDocument/2006/relationships/tags" Target="../tags/tag399.xml"/><Relationship Id="rId23" Type="http://schemas.openxmlformats.org/officeDocument/2006/relationships/tags" Target="../tags/tag407.xml"/><Relationship Id="rId28" Type="http://schemas.openxmlformats.org/officeDocument/2006/relationships/tags" Target="../tags/tag412.xml"/><Relationship Id="rId36" Type="http://schemas.openxmlformats.org/officeDocument/2006/relationships/tags" Target="../tags/tag420.xml"/><Relationship Id="rId49" Type="http://schemas.openxmlformats.org/officeDocument/2006/relationships/notesSlide" Target="../notesSlides/notesSlide75.xml"/><Relationship Id="rId57" Type="http://schemas.openxmlformats.org/officeDocument/2006/relationships/image" Target="../media/image199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image" Target="../media/image195.png"/><Relationship Id="rId26" Type="http://schemas.openxmlformats.org/officeDocument/2006/relationships/image" Target="../media/image231.png"/><Relationship Id="rId3" Type="http://schemas.openxmlformats.org/officeDocument/2006/relationships/tags" Target="../tags/tag434.xml"/><Relationship Id="rId21" Type="http://schemas.openxmlformats.org/officeDocument/2006/relationships/image" Target="../media/image226.png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notesSlide" Target="../notesSlides/notesSlide76.xml"/><Relationship Id="rId25" Type="http://schemas.openxmlformats.org/officeDocument/2006/relationships/image" Target="../media/image230.png"/><Relationship Id="rId2" Type="http://schemas.openxmlformats.org/officeDocument/2006/relationships/tags" Target="../tags/tag433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225.png"/><Relationship Id="rId29" Type="http://schemas.openxmlformats.org/officeDocument/2006/relationships/image" Target="../media/image234.png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image" Target="../media/image229.png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image" Target="../media/image228.png"/><Relationship Id="rId28" Type="http://schemas.openxmlformats.org/officeDocument/2006/relationships/image" Target="../media/image233.png"/><Relationship Id="rId10" Type="http://schemas.openxmlformats.org/officeDocument/2006/relationships/tags" Target="../tags/tag441.xml"/><Relationship Id="rId19" Type="http://schemas.openxmlformats.org/officeDocument/2006/relationships/image" Target="../media/image197.png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image" Target="../media/image227.png"/><Relationship Id="rId27" Type="http://schemas.openxmlformats.org/officeDocument/2006/relationships/image" Target="../media/image23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tags" Target="../tags/tag459.xml"/><Relationship Id="rId18" Type="http://schemas.openxmlformats.org/officeDocument/2006/relationships/image" Target="../media/image195.png"/><Relationship Id="rId26" Type="http://schemas.openxmlformats.org/officeDocument/2006/relationships/image" Target="../media/image235.png"/><Relationship Id="rId3" Type="http://schemas.openxmlformats.org/officeDocument/2006/relationships/tags" Target="../tags/tag449.xml"/><Relationship Id="rId21" Type="http://schemas.openxmlformats.org/officeDocument/2006/relationships/image" Target="../media/image226.png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notesSlide" Target="../notesSlides/notesSlide77.xml"/><Relationship Id="rId25" Type="http://schemas.openxmlformats.org/officeDocument/2006/relationships/image" Target="../media/image230.png"/><Relationship Id="rId2" Type="http://schemas.openxmlformats.org/officeDocument/2006/relationships/tags" Target="../tags/tag448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225.png"/><Relationship Id="rId29" Type="http://schemas.openxmlformats.org/officeDocument/2006/relationships/image" Target="../media/image238.png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24" Type="http://schemas.openxmlformats.org/officeDocument/2006/relationships/image" Target="../media/image229.png"/><Relationship Id="rId5" Type="http://schemas.openxmlformats.org/officeDocument/2006/relationships/tags" Target="../tags/tag451.xml"/><Relationship Id="rId15" Type="http://schemas.openxmlformats.org/officeDocument/2006/relationships/tags" Target="../tags/tag461.xml"/><Relationship Id="rId23" Type="http://schemas.openxmlformats.org/officeDocument/2006/relationships/image" Target="../media/image228.png"/><Relationship Id="rId28" Type="http://schemas.openxmlformats.org/officeDocument/2006/relationships/image" Target="../media/image237.png"/><Relationship Id="rId10" Type="http://schemas.openxmlformats.org/officeDocument/2006/relationships/tags" Target="../tags/tag456.xml"/><Relationship Id="rId19" Type="http://schemas.openxmlformats.org/officeDocument/2006/relationships/image" Target="../media/image197.png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Relationship Id="rId22" Type="http://schemas.openxmlformats.org/officeDocument/2006/relationships/image" Target="../media/image227.png"/><Relationship Id="rId27" Type="http://schemas.openxmlformats.org/officeDocument/2006/relationships/image" Target="../media/image236.png"/></Relationships>
</file>

<file path=ppt/slides/_rels/slide87.xml.rels><?xml version="1.0" encoding="UTF-8" standalone="yes"?>
<Relationships xmlns="http://schemas.openxmlformats.org/package/2006/relationships"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26" Type="http://schemas.openxmlformats.org/officeDocument/2006/relationships/tags" Target="../tags/tag487.xml"/><Relationship Id="rId39" Type="http://schemas.openxmlformats.org/officeDocument/2006/relationships/tags" Target="../tags/tag500.xml"/><Relationship Id="rId21" Type="http://schemas.openxmlformats.org/officeDocument/2006/relationships/tags" Target="../tags/tag482.xml"/><Relationship Id="rId34" Type="http://schemas.openxmlformats.org/officeDocument/2006/relationships/tags" Target="../tags/tag495.xml"/><Relationship Id="rId42" Type="http://schemas.openxmlformats.org/officeDocument/2006/relationships/tags" Target="../tags/tag503.xml"/><Relationship Id="rId47" Type="http://schemas.openxmlformats.org/officeDocument/2006/relationships/tags" Target="../tags/tag508.xml"/><Relationship Id="rId50" Type="http://schemas.openxmlformats.org/officeDocument/2006/relationships/audio" Target="../media/audio1.wav"/><Relationship Id="rId55" Type="http://schemas.openxmlformats.org/officeDocument/2006/relationships/image" Target="../media/image194.png"/><Relationship Id="rId63" Type="http://schemas.openxmlformats.org/officeDocument/2006/relationships/image" Target="../media/image202.png"/><Relationship Id="rId68" Type="http://schemas.openxmlformats.org/officeDocument/2006/relationships/image" Target="../media/image207.png"/><Relationship Id="rId76" Type="http://schemas.openxmlformats.org/officeDocument/2006/relationships/image" Target="../media/image215.png"/><Relationship Id="rId84" Type="http://schemas.openxmlformats.org/officeDocument/2006/relationships/image" Target="../media/image222.png"/><Relationship Id="rId7" Type="http://schemas.openxmlformats.org/officeDocument/2006/relationships/tags" Target="../tags/tag468.xml"/><Relationship Id="rId71" Type="http://schemas.openxmlformats.org/officeDocument/2006/relationships/image" Target="../media/image210.png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9" Type="http://schemas.openxmlformats.org/officeDocument/2006/relationships/tags" Target="../tags/tag490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32" Type="http://schemas.openxmlformats.org/officeDocument/2006/relationships/tags" Target="../tags/tag493.xml"/><Relationship Id="rId37" Type="http://schemas.openxmlformats.org/officeDocument/2006/relationships/tags" Target="../tags/tag498.xml"/><Relationship Id="rId40" Type="http://schemas.openxmlformats.org/officeDocument/2006/relationships/tags" Target="../tags/tag501.xml"/><Relationship Id="rId45" Type="http://schemas.openxmlformats.org/officeDocument/2006/relationships/tags" Target="../tags/tag506.xml"/><Relationship Id="rId53" Type="http://schemas.openxmlformats.org/officeDocument/2006/relationships/image" Target="../media/image192.png"/><Relationship Id="rId58" Type="http://schemas.openxmlformats.org/officeDocument/2006/relationships/image" Target="../media/image197.png"/><Relationship Id="rId66" Type="http://schemas.openxmlformats.org/officeDocument/2006/relationships/image" Target="../media/image205.png"/><Relationship Id="rId74" Type="http://schemas.openxmlformats.org/officeDocument/2006/relationships/image" Target="../media/image213.png"/><Relationship Id="rId79" Type="http://schemas.openxmlformats.org/officeDocument/2006/relationships/image" Target="../media/image218.png"/><Relationship Id="rId87" Type="http://schemas.openxmlformats.org/officeDocument/2006/relationships/image" Target="../media/image221.png"/><Relationship Id="rId5" Type="http://schemas.openxmlformats.org/officeDocument/2006/relationships/tags" Target="../tags/tag466.xml"/><Relationship Id="rId61" Type="http://schemas.openxmlformats.org/officeDocument/2006/relationships/image" Target="../media/image200.png"/><Relationship Id="rId82" Type="http://schemas.openxmlformats.org/officeDocument/2006/relationships/image" Target="../media/image220.png"/><Relationship Id="rId19" Type="http://schemas.openxmlformats.org/officeDocument/2006/relationships/tags" Target="../tags/tag480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tags" Target="../tags/tag488.xml"/><Relationship Id="rId30" Type="http://schemas.openxmlformats.org/officeDocument/2006/relationships/tags" Target="../tags/tag491.xml"/><Relationship Id="rId35" Type="http://schemas.openxmlformats.org/officeDocument/2006/relationships/tags" Target="../tags/tag496.xml"/><Relationship Id="rId43" Type="http://schemas.openxmlformats.org/officeDocument/2006/relationships/tags" Target="../tags/tag504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95.png"/><Relationship Id="rId64" Type="http://schemas.openxmlformats.org/officeDocument/2006/relationships/image" Target="../media/image203.png"/><Relationship Id="rId69" Type="http://schemas.openxmlformats.org/officeDocument/2006/relationships/image" Target="../media/image208.png"/><Relationship Id="rId77" Type="http://schemas.openxmlformats.org/officeDocument/2006/relationships/image" Target="../media/image216.png"/><Relationship Id="rId8" Type="http://schemas.openxmlformats.org/officeDocument/2006/relationships/tags" Target="../tags/tag469.xml"/><Relationship Id="rId51" Type="http://schemas.openxmlformats.org/officeDocument/2006/relationships/audio" Target="../media/audio2.wav"/><Relationship Id="rId72" Type="http://schemas.openxmlformats.org/officeDocument/2006/relationships/image" Target="../media/image211.png"/><Relationship Id="rId80" Type="http://schemas.openxmlformats.org/officeDocument/2006/relationships/image" Target="../media/image219.png"/><Relationship Id="rId85" Type="http://schemas.openxmlformats.org/officeDocument/2006/relationships/image" Target="../media/image223.png"/><Relationship Id="rId3" Type="http://schemas.openxmlformats.org/officeDocument/2006/relationships/tags" Target="../tags/tag464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tags" Target="../tags/tag494.xml"/><Relationship Id="rId38" Type="http://schemas.openxmlformats.org/officeDocument/2006/relationships/tags" Target="../tags/tag499.xml"/><Relationship Id="rId46" Type="http://schemas.openxmlformats.org/officeDocument/2006/relationships/tags" Target="../tags/tag507.xml"/><Relationship Id="rId59" Type="http://schemas.openxmlformats.org/officeDocument/2006/relationships/image" Target="../media/image198.png"/><Relationship Id="rId67" Type="http://schemas.openxmlformats.org/officeDocument/2006/relationships/image" Target="../media/image206.png"/><Relationship Id="rId20" Type="http://schemas.openxmlformats.org/officeDocument/2006/relationships/tags" Target="../tags/tag481.xml"/><Relationship Id="rId41" Type="http://schemas.openxmlformats.org/officeDocument/2006/relationships/tags" Target="../tags/tag502.xml"/><Relationship Id="rId54" Type="http://schemas.openxmlformats.org/officeDocument/2006/relationships/image" Target="../media/image193.png"/><Relationship Id="rId62" Type="http://schemas.openxmlformats.org/officeDocument/2006/relationships/image" Target="../media/image201.png"/><Relationship Id="rId70" Type="http://schemas.openxmlformats.org/officeDocument/2006/relationships/image" Target="../media/image209.png"/><Relationship Id="rId75" Type="http://schemas.openxmlformats.org/officeDocument/2006/relationships/image" Target="../media/image214.png"/><Relationship Id="rId83" Type="http://schemas.openxmlformats.org/officeDocument/2006/relationships/image" Target="../media/image34.png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tags" Target="../tags/tag489.xml"/><Relationship Id="rId36" Type="http://schemas.openxmlformats.org/officeDocument/2006/relationships/tags" Target="../tags/tag497.xml"/><Relationship Id="rId49" Type="http://schemas.openxmlformats.org/officeDocument/2006/relationships/notesSlide" Target="../notesSlides/notesSlide78.xml"/><Relationship Id="rId57" Type="http://schemas.openxmlformats.org/officeDocument/2006/relationships/image" Target="../media/image196.png"/><Relationship Id="rId10" Type="http://schemas.openxmlformats.org/officeDocument/2006/relationships/tags" Target="../tags/tag471.xml"/><Relationship Id="rId31" Type="http://schemas.openxmlformats.org/officeDocument/2006/relationships/tags" Target="../tags/tag492.xml"/><Relationship Id="rId44" Type="http://schemas.openxmlformats.org/officeDocument/2006/relationships/tags" Target="../tags/tag505.xml"/><Relationship Id="rId52" Type="http://schemas.openxmlformats.org/officeDocument/2006/relationships/audio" Target="../media/audio3.wav"/><Relationship Id="rId60" Type="http://schemas.openxmlformats.org/officeDocument/2006/relationships/image" Target="../media/image199.png"/><Relationship Id="rId65" Type="http://schemas.openxmlformats.org/officeDocument/2006/relationships/image" Target="../media/image204.png"/><Relationship Id="rId73" Type="http://schemas.openxmlformats.org/officeDocument/2006/relationships/image" Target="../media/image212.png"/><Relationship Id="rId78" Type="http://schemas.openxmlformats.org/officeDocument/2006/relationships/image" Target="../media/image217.png"/><Relationship Id="rId81" Type="http://schemas.openxmlformats.org/officeDocument/2006/relationships/image" Target="../media/image35.png"/><Relationship Id="rId86" Type="http://schemas.openxmlformats.org/officeDocument/2006/relationships/image" Target="../media/image22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9.xml"/><Relationship Id="rId4" Type="http://schemas.openxmlformats.org/officeDocument/2006/relationships/image" Target="../media/image239.png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tags" Target="../tags/tag522.xml"/><Relationship Id="rId18" Type="http://schemas.openxmlformats.org/officeDocument/2006/relationships/tags" Target="../tags/tag527.xml"/><Relationship Id="rId26" Type="http://schemas.openxmlformats.org/officeDocument/2006/relationships/tags" Target="../tags/tag535.xml"/><Relationship Id="rId39" Type="http://schemas.openxmlformats.org/officeDocument/2006/relationships/tags" Target="../tags/tag548.xml"/><Relationship Id="rId21" Type="http://schemas.openxmlformats.org/officeDocument/2006/relationships/tags" Target="../tags/tag530.xml"/><Relationship Id="rId34" Type="http://schemas.openxmlformats.org/officeDocument/2006/relationships/tags" Target="../tags/tag543.xml"/><Relationship Id="rId42" Type="http://schemas.openxmlformats.org/officeDocument/2006/relationships/tags" Target="../tags/tag551.xml"/><Relationship Id="rId47" Type="http://schemas.openxmlformats.org/officeDocument/2006/relationships/tags" Target="../tags/tag556.xml"/><Relationship Id="rId50" Type="http://schemas.openxmlformats.org/officeDocument/2006/relationships/audio" Target="../media/audio2.wav"/><Relationship Id="rId55" Type="http://schemas.openxmlformats.org/officeDocument/2006/relationships/image" Target="../media/image196.png"/><Relationship Id="rId63" Type="http://schemas.openxmlformats.org/officeDocument/2006/relationships/image" Target="../media/image204.png"/><Relationship Id="rId68" Type="http://schemas.openxmlformats.org/officeDocument/2006/relationships/image" Target="../media/image209.png"/><Relationship Id="rId76" Type="http://schemas.openxmlformats.org/officeDocument/2006/relationships/image" Target="../media/image217.png"/><Relationship Id="rId84" Type="http://schemas.openxmlformats.org/officeDocument/2006/relationships/image" Target="../media/image224.png"/><Relationship Id="rId7" Type="http://schemas.openxmlformats.org/officeDocument/2006/relationships/tags" Target="../tags/tag516.xml"/><Relationship Id="rId71" Type="http://schemas.openxmlformats.org/officeDocument/2006/relationships/image" Target="../media/image212.png"/><Relationship Id="rId2" Type="http://schemas.openxmlformats.org/officeDocument/2006/relationships/tags" Target="../tags/tag511.xml"/><Relationship Id="rId16" Type="http://schemas.openxmlformats.org/officeDocument/2006/relationships/tags" Target="../tags/tag525.xml"/><Relationship Id="rId29" Type="http://schemas.openxmlformats.org/officeDocument/2006/relationships/tags" Target="../tags/tag538.xml"/><Relationship Id="rId11" Type="http://schemas.openxmlformats.org/officeDocument/2006/relationships/tags" Target="../tags/tag520.xml"/><Relationship Id="rId24" Type="http://schemas.openxmlformats.org/officeDocument/2006/relationships/tags" Target="../tags/tag533.xml"/><Relationship Id="rId32" Type="http://schemas.openxmlformats.org/officeDocument/2006/relationships/tags" Target="../tags/tag541.xml"/><Relationship Id="rId37" Type="http://schemas.openxmlformats.org/officeDocument/2006/relationships/tags" Target="../tags/tag546.xml"/><Relationship Id="rId40" Type="http://schemas.openxmlformats.org/officeDocument/2006/relationships/tags" Target="../tags/tag549.xml"/><Relationship Id="rId45" Type="http://schemas.openxmlformats.org/officeDocument/2006/relationships/tags" Target="../tags/tag554.xml"/><Relationship Id="rId53" Type="http://schemas.openxmlformats.org/officeDocument/2006/relationships/image" Target="../media/image194.png"/><Relationship Id="rId58" Type="http://schemas.openxmlformats.org/officeDocument/2006/relationships/image" Target="../media/image199.png"/><Relationship Id="rId66" Type="http://schemas.openxmlformats.org/officeDocument/2006/relationships/image" Target="../media/image207.png"/><Relationship Id="rId74" Type="http://schemas.openxmlformats.org/officeDocument/2006/relationships/image" Target="../media/image215.png"/><Relationship Id="rId79" Type="http://schemas.openxmlformats.org/officeDocument/2006/relationships/image" Target="../media/image35.png"/><Relationship Id="rId5" Type="http://schemas.openxmlformats.org/officeDocument/2006/relationships/tags" Target="../tags/tag514.xml"/><Relationship Id="rId61" Type="http://schemas.openxmlformats.org/officeDocument/2006/relationships/image" Target="../media/image202.png"/><Relationship Id="rId82" Type="http://schemas.openxmlformats.org/officeDocument/2006/relationships/image" Target="../media/image222.png"/><Relationship Id="rId19" Type="http://schemas.openxmlformats.org/officeDocument/2006/relationships/tags" Target="../tags/tag528.xml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Relationship Id="rId22" Type="http://schemas.openxmlformats.org/officeDocument/2006/relationships/tags" Target="../tags/tag531.xml"/><Relationship Id="rId27" Type="http://schemas.openxmlformats.org/officeDocument/2006/relationships/tags" Target="../tags/tag536.xml"/><Relationship Id="rId30" Type="http://schemas.openxmlformats.org/officeDocument/2006/relationships/tags" Target="../tags/tag539.xml"/><Relationship Id="rId35" Type="http://schemas.openxmlformats.org/officeDocument/2006/relationships/tags" Target="../tags/tag544.xml"/><Relationship Id="rId43" Type="http://schemas.openxmlformats.org/officeDocument/2006/relationships/tags" Target="../tags/tag552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97.png"/><Relationship Id="rId64" Type="http://schemas.openxmlformats.org/officeDocument/2006/relationships/image" Target="../media/image205.png"/><Relationship Id="rId69" Type="http://schemas.openxmlformats.org/officeDocument/2006/relationships/image" Target="../media/image210.png"/><Relationship Id="rId77" Type="http://schemas.openxmlformats.org/officeDocument/2006/relationships/image" Target="../media/image218.png"/><Relationship Id="rId8" Type="http://schemas.openxmlformats.org/officeDocument/2006/relationships/tags" Target="../tags/tag517.xml"/><Relationship Id="rId51" Type="http://schemas.openxmlformats.org/officeDocument/2006/relationships/image" Target="../media/image192.png"/><Relationship Id="rId72" Type="http://schemas.openxmlformats.org/officeDocument/2006/relationships/image" Target="../media/image213.png"/><Relationship Id="rId80" Type="http://schemas.openxmlformats.org/officeDocument/2006/relationships/image" Target="../media/image220.png"/><Relationship Id="rId85" Type="http://schemas.openxmlformats.org/officeDocument/2006/relationships/image" Target="../media/image221.png"/><Relationship Id="rId3" Type="http://schemas.openxmlformats.org/officeDocument/2006/relationships/tags" Target="../tags/tag512.xml"/><Relationship Id="rId12" Type="http://schemas.openxmlformats.org/officeDocument/2006/relationships/tags" Target="../tags/tag521.xml"/><Relationship Id="rId17" Type="http://schemas.openxmlformats.org/officeDocument/2006/relationships/tags" Target="../tags/tag526.xml"/><Relationship Id="rId25" Type="http://schemas.openxmlformats.org/officeDocument/2006/relationships/tags" Target="../tags/tag534.xml"/><Relationship Id="rId33" Type="http://schemas.openxmlformats.org/officeDocument/2006/relationships/tags" Target="../tags/tag542.xml"/><Relationship Id="rId38" Type="http://schemas.openxmlformats.org/officeDocument/2006/relationships/tags" Target="../tags/tag547.xml"/><Relationship Id="rId46" Type="http://schemas.openxmlformats.org/officeDocument/2006/relationships/tags" Target="../tags/tag555.xml"/><Relationship Id="rId59" Type="http://schemas.openxmlformats.org/officeDocument/2006/relationships/image" Target="../media/image200.png"/><Relationship Id="rId67" Type="http://schemas.openxmlformats.org/officeDocument/2006/relationships/image" Target="../media/image208.png"/><Relationship Id="rId20" Type="http://schemas.openxmlformats.org/officeDocument/2006/relationships/tags" Target="../tags/tag529.xml"/><Relationship Id="rId41" Type="http://schemas.openxmlformats.org/officeDocument/2006/relationships/tags" Target="../tags/tag550.xml"/><Relationship Id="rId54" Type="http://schemas.openxmlformats.org/officeDocument/2006/relationships/image" Target="../media/image195.png"/><Relationship Id="rId62" Type="http://schemas.openxmlformats.org/officeDocument/2006/relationships/image" Target="../media/image203.png"/><Relationship Id="rId70" Type="http://schemas.openxmlformats.org/officeDocument/2006/relationships/image" Target="../media/image211.png"/><Relationship Id="rId75" Type="http://schemas.openxmlformats.org/officeDocument/2006/relationships/image" Target="../media/image216.png"/><Relationship Id="rId83" Type="http://schemas.openxmlformats.org/officeDocument/2006/relationships/image" Target="../media/image223.png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5" Type="http://schemas.openxmlformats.org/officeDocument/2006/relationships/tags" Target="../tags/tag524.xml"/><Relationship Id="rId23" Type="http://schemas.openxmlformats.org/officeDocument/2006/relationships/tags" Target="../tags/tag532.xml"/><Relationship Id="rId28" Type="http://schemas.openxmlformats.org/officeDocument/2006/relationships/tags" Target="../tags/tag537.xml"/><Relationship Id="rId36" Type="http://schemas.openxmlformats.org/officeDocument/2006/relationships/tags" Target="../tags/tag545.xml"/><Relationship Id="rId49" Type="http://schemas.openxmlformats.org/officeDocument/2006/relationships/notesSlide" Target="../notesSlides/notesSlide80.xml"/><Relationship Id="rId57" Type="http://schemas.openxmlformats.org/officeDocument/2006/relationships/image" Target="../media/image198.png"/><Relationship Id="rId10" Type="http://schemas.openxmlformats.org/officeDocument/2006/relationships/tags" Target="../tags/tag519.xml"/><Relationship Id="rId31" Type="http://schemas.openxmlformats.org/officeDocument/2006/relationships/tags" Target="../tags/tag540.xml"/><Relationship Id="rId44" Type="http://schemas.openxmlformats.org/officeDocument/2006/relationships/tags" Target="../tags/tag553.xml"/><Relationship Id="rId52" Type="http://schemas.openxmlformats.org/officeDocument/2006/relationships/image" Target="../media/image193.png"/><Relationship Id="rId60" Type="http://schemas.openxmlformats.org/officeDocument/2006/relationships/image" Target="../media/image201.png"/><Relationship Id="rId65" Type="http://schemas.openxmlformats.org/officeDocument/2006/relationships/image" Target="../media/image206.png"/><Relationship Id="rId73" Type="http://schemas.openxmlformats.org/officeDocument/2006/relationships/image" Target="../media/image214.png"/><Relationship Id="rId78" Type="http://schemas.openxmlformats.org/officeDocument/2006/relationships/image" Target="../media/image219.png"/><Relationship Id="rId8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9.png"/><Relationship Id="rId3" Type="http://schemas.openxmlformats.org/officeDocument/2006/relationships/tags" Target="../tags/tag14.xml"/><Relationship Id="rId21" Type="http://schemas.openxmlformats.org/officeDocument/2006/relationships/image" Target="../media/image13.png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8.png"/><Relationship Id="rId2" Type="http://schemas.openxmlformats.org/officeDocument/2006/relationships/tags" Target="../tags/tag13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6.png"/><Relationship Id="rId23" Type="http://schemas.openxmlformats.org/officeDocument/2006/relationships/image" Target="../media/image12.png"/><Relationship Id="rId10" Type="http://schemas.openxmlformats.org/officeDocument/2006/relationships/tags" Target="../tags/tag21.xml"/><Relationship Id="rId19" Type="http://schemas.openxmlformats.org/officeDocument/2006/relationships/image" Target="../media/image10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7.xml"/><Relationship Id="rId4" Type="http://schemas.openxmlformats.org/officeDocument/2006/relationships/image" Target="../media/image24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tags" Target="../tags/tag560.xml"/><Relationship Id="rId7" Type="http://schemas.openxmlformats.org/officeDocument/2006/relationships/image" Target="../media/image242.png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image" Target="../media/image241.png"/><Relationship Id="rId5" Type="http://schemas.openxmlformats.org/officeDocument/2006/relationships/notesSlide" Target="../notesSlides/notesSlide82.xml"/><Relationship Id="rId4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3565"/>
            <a:ext cx="10080625" cy="1260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Mini-course on algorithmic aspects of stochastic games and related models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4" y="2396893"/>
            <a:ext cx="7696384" cy="82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960221"/>
            <a:ext cx="10080625" cy="1772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2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3200" dirty="0" err="1">
                <a:solidFill>
                  <a:srgbClr val="0033CC"/>
                </a:solidFill>
              </a:rPr>
              <a:t>Marcin</a:t>
            </a:r>
            <a:r>
              <a:rPr lang="en-GB" sz="3200" dirty="0">
                <a:solidFill>
                  <a:srgbClr val="0033CC"/>
                </a:solidFill>
              </a:rPr>
              <a:t> </a:t>
            </a:r>
            <a:r>
              <a:rPr lang="en-GB" sz="3200" dirty="0" err="1">
                <a:solidFill>
                  <a:srgbClr val="0033CC"/>
                </a:solidFill>
              </a:rPr>
              <a:t>Jurdziński</a:t>
            </a:r>
            <a:r>
              <a:rPr lang="en-GB" sz="3200" dirty="0">
                <a:solidFill>
                  <a:srgbClr val="0033CC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(University of Warwick)</a:t>
            </a:r>
          </a:p>
          <a:p>
            <a:pPr>
              <a:lnSpc>
                <a:spcPct val="12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3200" dirty="0" smtClean="0">
                <a:solidFill>
                  <a:srgbClr val="0033CC"/>
                </a:solidFill>
              </a:rPr>
              <a:t>Peter </a:t>
            </a:r>
            <a:r>
              <a:rPr lang="en-GB" sz="3200" dirty="0">
                <a:solidFill>
                  <a:srgbClr val="0033CC"/>
                </a:solidFill>
              </a:rPr>
              <a:t>Bro </a:t>
            </a:r>
            <a:r>
              <a:rPr lang="en-GB" sz="3200" dirty="0" err="1">
                <a:solidFill>
                  <a:srgbClr val="0033CC"/>
                </a:solidFill>
              </a:rPr>
              <a:t>Miltersen</a:t>
            </a:r>
            <a:r>
              <a:rPr lang="en-GB" sz="3200" dirty="0">
                <a:solidFill>
                  <a:srgbClr val="0033CC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(Aarhus University)</a:t>
            </a:r>
          </a:p>
          <a:p>
            <a:pPr>
              <a:lnSpc>
                <a:spcPct val="12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3200" dirty="0" smtClean="0">
                <a:solidFill>
                  <a:srgbClr val="0033CC"/>
                </a:solidFill>
              </a:rPr>
              <a:t>Uri </a:t>
            </a:r>
            <a:r>
              <a:rPr lang="en-GB" sz="3200" dirty="0" err="1" smtClean="0">
                <a:solidFill>
                  <a:srgbClr val="0033CC"/>
                </a:solidFill>
              </a:rPr>
              <a:t>Zwick</a:t>
            </a:r>
            <a:r>
              <a:rPr lang="en-GB" sz="3200" dirty="0" smtClean="0">
                <a:solidFill>
                  <a:srgbClr val="0033CC"/>
                </a:solidFill>
              </a:rPr>
              <a:t> </a:t>
            </a:r>
            <a:r>
              <a:rPr lang="en-GB" sz="3200" dirty="0">
                <a:solidFill>
                  <a:srgbClr val="CC00CC"/>
                </a:solidFill>
              </a:rPr>
              <a:t>(</a:t>
            </a:r>
            <a:r>
              <a:rPr lang="zh-CN" altLang="en-US" sz="3200" dirty="0">
                <a:solidFill>
                  <a:srgbClr val="CC00CC"/>
                </a:solidFill>
              </a:rPr>
              <a:t>武熠</a:t>
            </a:r>
            <a:r>
              <a:rPr lang="en-US" altLang="zh-CN" sz="3200" dirty="0">
                <a:solidFill>
                  <a:srgbClr val="CC00CC"/>
                </a:solidFill>
              </a:rPr>
              <a:t>)</a:t>
            </a:r>
            <a:r>
              <a:rPr lang="en-GB" sz="3200" dirty="0" smtClean="0">
                <a:solidFill>
                  <a:srgbClr val="0033CC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(Tel Aviv University)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6419210"/>
            <a:ext cx="100806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Oct. 31 – Nov. 2, 2011</a:t>
            </a: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2" y="2488981"/>
            <a:ext cx="1432776" cy="78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9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504825" y="472797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1-Player </a:t>
            </a:r>
            <a:r>
              <a:rPr lang="en-US" sz="4000" dirty="0" smtClean="0">
                <a:solidFill>
                  <a:srgbClr val="FF0000"/>
                </a:solidFill>
              </a:rPr>
              <a:t>LONGEST paths </a:t>
            </a:r>
            <a:r>
              <a:rPr lang="en-US" sz="4000" dirty="0" smtClean="0">
                <a:solidFill>
                  <a:schemeClr val="accent2"/>
                </a:solidFill>
              </a:rPr>
              <a:t>“game”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with positive and negative weights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5214299"/>
            <a:ext cx="10080625" cy="1122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LONGEST paths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defined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there is a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positive cycle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10"/>
          <p:cNvSpPr>
            <a:spLocks noChangeAspect="1" noChangeArrowheads="1"/>
          </p:cNvSpPr>
          <p:nvPr/>
        </p:nvSpPr>
        <p:spPr bwMode="auto">
          <a:xfrm>
            <a:off x="3028625" y="1947410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6" name="Oval 2"/>
          <p:cNvSpPr>
            <a:spLocks noChangeAspect="1" noChangeArrowheads="1"/>
          </p:cNvSpPr>
          <p:nvPr/>
        </p:nvSpPr>
        <p:spPr bwMode="auto">
          <a:xfrm>
            <a:off x="7667300" y="3914322"/>
            <a:ext cx="379412" cy="349250"/>
          </a:xfrm>
          <a:prstGeom prst="ellipse">
            <a:avLst/>
          </a:prstGeom>
          <a:solidFill>
            <a:srgbClr val="FFC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7" name="Oval 5"/>
          <p:cNvSpPr>
            <a:spLocks noChangeAspect="1" noChangeArrowheads="1"/>
          </p:cNvSpPr>
          <p:nvPr/>
        </p:nvSpPr>
        <p:spPr bwMode="auto">
          <a:xfrm>
            <a:off x="1779262" y="2968172"/>
            <a:ext cx="379413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8" name="Oval 6"/>
          <p:cNvSpPr>
            <a:spLocks noChangeAspect="1" noChangeArrowheads="1"/>
          </p:cNvSpPr>
          <p:nvPr/>
        </p:nvSpPr>
        <p:spPr bwMode="auto">
          <a:xfrm>
            <a:off x="4917750" y="2439535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9" name="Oval 7"/>
          <p:cNvSpPr>
            <a:spLocks noChangeAspect="1" noChangeArrowheads="1"/>
          </p:cNvSpPr>
          <p:nvPr/>
        </p:nvSpPr>
        <p:spPr bwMode="auto">
          <a:xfrm>
            <a:off x="3171500" y="2079173"/>
            <a:ext cx="93662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0" name="Oval 8"/>
          <p:cNvSpPr>
            <a:spLocks noChangeAspect="1" noChangeArrowheads="1"/>
          </p:cNvSpPr>
          <p:nvPr/>
        </p:nvSpPr>
        <p:spPr bwMode="auto">
          <a:xfrm>
            <a:off x="6427462" y="2825297"/>
            <a:ext cx="381000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1" name="Oval 11"/>
          <p:cNvSpPr>
            <a:spLocks noChangeAspect="1" noChangeArrowheads="1"/>
          </p:cNvSpPr>
          <p:nvPr/>
        </p:nvSpPr>
        <p:spPr bwMode="auto">
          <a:xfrm>
            <a:off x="3115937" y="4323897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2" name="Oval 12"/>
          <p:cNvSpPr>
            <a:spLocks noChangeAspect="1" noChangeArrowheads="1"/>
          </p:cNvSpPr>
          <p:nvPr/>
        </p:nvSpPr>
        <p:spPr bwMode="auto">
          <a:xfrm>
            <a:off x="5313037" y="4282622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43" name="AutoShape 13"/>
          <p:cNvCxnSpPr>
            <a:cxnSpLocks noChangeAspect="1" noChangeShapeType="1"/>
            <a:stCxn id="38" idx="3"/>
            <a:endCxn id="41" idx="7"/>
          </p:cNvCxnSpPr>
          <p:nvPr/>
        </p:nvCxnSpPr>
        <p:spPr bwMode="auto">
          <a:xfrm flipH="1">
            <a:off x="3439787" y="2737985"/>
            <a:ext cx="1533525" cy="1636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44" name="AutoShape 14"/>
          <p:cNvCxnSpPr>
            <a:cxnSpLocks noChangeAspect="1" noChangeShapeType="1"/>
            <a:stCxn id="38" idx="4"/>
            <a:endCxn id="42" idx="0"/>
          </p:cNvCxnSpPr>
          <p:nvPr/>
        </p:nvCxnSpPr>
        <p:spPr bwMode="auto">
          <a:xfrm>
            <a:off x="5108250" y="2788785"/>
            <a:ext cx="395287" cy="1493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45" name="AutoShape 17"/>
          <p:cNvCxnSpPr>
            <a:cxnSpLocks noChangeAspect="1" noChangeShapeType="1"/>
            <a:stCxn id="37" idx="5"/>
            <a:endCxn id="41" idx="1"/>
          </p:cNvCxnSpPr>
          <p:nvPr/>
        </p:nvCxnSpPr>
        <p:spPr bwMode="auto">
          <a:xfrm>
            <a:off x="2103112" y="3266622"/>
            <a:ext cx="1068388" cy="1108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</p:cxnSp>
      <p:cxnSp>
        <p:nvCxnSpPr>
          <p:cNvPr id="46" name="AutoShape 19"/>
          <p:cNvCxnSpPr>
            <a:cxnSpLocks noChangeAspect="1" noChangeShapeType="1"/>
            <a:stCxn id="35" idx="6"/>
            <a:endCxn id="38" idx="2"/>
          </p:cNvCxnSpPr>
          <p:nvPr/>
        </p:nvCxnSpPr>
        <p:spPr bwMode="auto">
          <a:xfrm>
            <a:off x="3408037" y="2122035"/>
            <a:ext cx="1509713" cy="492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47" name="AutoShape 20"/>
          <p:cNvCxnSpPr>
            <a:cxnSpLocks noChangeAspect="1" noChangeShapeType="1"/>
            <a:stCxn id="36" idx="2"/>
            <a:endCxn id="42" idx="6"/>
          </p:cNvCxnSpPr>
          <p:nvPr/>
        </p:nvCxnSpPr>
        <p:spPr bwMode="auto">
          <a:xfrm flipH="1">
            <a:off x="5692450" y="4088947"/>
            <a:ext cx="1974850" cy="368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48" name="AutoShape 21"/>
          <p:cNvCxnSpPr>
            <a:cxnSpLocks noChangeAspect="1" noChangeShapeType="1"/>
            <a:stCxn id="36" idx="1"/>
            <a:endCxn id="40" idx="5"/>
          </p:cNvCxnSpPr>
          <p:nvPr/>
        </p:nvCxnSpPr>
        <p:spPr bwMode="auto">
          <a:xfrm flipH="1" flipV="1">
            <a:off x="6752900" y="3123747"/>
            <a:ext cx="969962" cy="841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49" name="AutoShape 22"/>
          <p:cNvCxnSpPr>
            <a:cxnSpLocks noChangeAspect="1" noChangeShapeType="1"/>
            <a:stCxn id="40" idx="2"/>
            <a:endCxn id="38" idx="6"/>
          </p:cNvCxnSpPr>
          <p:nvPr/>
        </p:nvCxnSpPr>
        <p:spPr bwMode="auto">
          <a:xfrm flipH="1" flipV="1">
            <a:off x="5297162" y="2614160"/>
            <a:ext cx="1130300" cy="385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50" name="AutoShape 25"/>
          <p:cNvCxnSpPr>
            <a:cxnSpLocks noChangeAspect="1" noChangeShapeType="1"/>
            <a:stCxn id="42" idx="2"/>
            <a:endCxn id="41" idx="6"/>
          </p:cNvCxnSpPr>
          <p:nvPr/>
        </p:nvCxnSpPr>
        <p:spPr bwMode="auto">
          <a:xfrm flipH="1">
            <a:off x="3495350" y="4457247"/>
            <a:ext cx="1817687" cy="41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51" name="Straight Arrow Connector 50"/>
          <p:cNvCxnSpPr>
            <a:stCxn id="35" idx="3"/>
            <a:endCxn id="37" idx="7"/>
          </p:cNvCxnSpPr>
          <p:nvPr/>
        </p:nvCxnSpPr>
        <p:spPr bwMode="auto">
          <a:xfrm flipH="1">
            <a:off x="2103111" y="2245514"/>
            <a:ext cx="981078" cy="7738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2103111" y="2245514"/>
            <a:ext cx="981078" cy="773804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2103111" y="3266276"/>
            <a:ext cx="1068390" cy="110876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4" name="Straight Arrow Connector 53"/>
          <p:cNvCxnSpPr>
            <a:stCxn id="41" idx="6"/>
            <a:endCxn id="42" idx="2"/>
          </p:cNvCxnSpPr>
          <p:nvPr/>
        </p:nvCxnSpPr>
        <p:spPr bwMode="auto">
          <a:xfrm flipV="1">
            <a:off x="3495350" y="4457247"/>
            <a:ext cx="1817687" cy="41275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313037" y="2632416"/>
            <a:ext cx="1114425" cy="367506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6752666" y="3123401"/>
            <a:ext cx="970198" cy="84206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57" name="Picture 5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2128" y="4184011"/>
            <a:ext cx="396429" cy="2843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365" y="3423587"/>
            <a:ext cx="359084" cy="282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684" y="2663406"/>
            <a:ext cx="179542" cy="282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7079" y="2440527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223" y="3657187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3" name="Straight Arrow Connector 62"/>
          <p:cNvCxnSpPr>
            <a:stCxn id="42" idx="0"/>
            <a:endCxn id="38" idx="4"/>
          </p:cNvCxnSpPr>
          <p:nvPr/>
        </p:nvCxnSpPr>
        <p:spPr bwMode="auto">
          <a:xfrm flipH="1" flipV="1">
            <a:off x="5107456" y="2788785"/>
            <a:ext cx="395288" cy="149383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4" name="Straight Arrow Connector 63"/>
          <p:cNvCxnSpPr>
            <a:stCxn id="38" idx="2"/>
            <a:endCxn id="35" idx="6"/>
          </p:cNvCxnSpPr>
          <p:nvPr/>
        </p:nvCxnSpPr>
        <p:spPr bwMode="auto">
          <a:xfrm flipH="1" flipV="1">
            <a:off x="3408037" y="2122035"/>
            <a:ext cx="1509713" cy="492125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65" name="Picture 6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6037" y="4374697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2059" y="3465890"/>
            <a:ext cx="361957" cy="2843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7624" y="3463606"/>
            <a:ext cx="656735" cy="2889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0466" y="2233757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-10440" y="6505286"/>
            <a:ext cx="10080625" cy="5216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Exercise 1a: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Isn’t the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LONGEST paths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lang="en-US" sz="3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NP-hard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he-IL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27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AutoShape 22"/>
          <p:cNvCxnSpPr>
            <a:cxnSpLocks noChangeAspect="1" noChangeShapeType="1"/>
            <a:stCxn id="297994" idx="2"/>
            <a:endCxn id="297989" idx="7"/>
          </p:cNvCxnSpPr>
          <p:nvPr/>
        </p:nvCxnSpPr>
        <p:spPr bwMode="auto">
          <a:xfrm flipH="1">
            <a:off x="2524007" y="1549759"/>
            <a:ext cx="925514" cy="4047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sp>
        <p:nvSpPr>
          <p:cNvPr id="297986" name="Oval 2"/>
          <p:cNvSpPr>
            <a:spLocks noChangeAspect="1" noChangeArrowheads="1"/>
          </p:cNvSpPr>
          <p:nvPr/>
        </p:nvSpPr>
        <p:spPr bwMode="auto">
          <a:xfrm>
            <a:off x="8088196" y="2849504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0" y="112029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1-Player </a:t>
            </a:r>
            <a:r>
              <a:rPr lang="en-US" sz="4000" dirty="0" smtClean="0">
                <a:solidFill>
                  <a:srgbClr val="FF0000"/>
                </a:solidFill>
              </a:rPr>
              <a:t>maximum mean-payoff </a:t>
            </a:r>
            <a:r>
              <a:rPr lang="en-US" sz="4000" dirty="0" smtClean="0">
                <a:solidFill>
                  <a:schemeClr val="accent2"/>
                </a:solidFill>
              </a:rPr>
              <a:t>“game”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7989" name="Oval 5"/>
          <p:cNvSpPr>
            <a:spLocks noChangeAspect="1" noChangeArrowheads="1"/>
          </p:cNvSpPr>
          <p:nvPr/>
        </p:nvSpPr>
        <p:spPr bwMode="auto">
          <a:xfrm>
            <a:off x="2200158" y="1903354"/>
            <a:ext cx="379413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0" name="Oval 6"/>
          <p:cNvSpPr>
            <a:spLocks noChangeAspect="1" noChangeArrowheads="1"/>
          </p:cNvSpPr>
          <p:nvPr/>
        </p:nvSpPr>
        <p:spPr bwMode="auto">
          <a:xfrm>
            <a:off x="5338646" y="1374717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4" name="Oval 10"/>
          <p:cNvSpPr>
            <a:spLocks noChangeAspect="1" noChangeArrowheads="1"/>
          </p:cNvSpPr>
          <p:nvPr/>
        </p:nvSpPr>
        <p:spPr bwMode="auto">
          <a:xfrm>
            <a:off x="3449521" y="1375134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2" name="Oval 8"/>
          <p:cNvSpPr>
            <a:spLocks noChangeAspect="1" noChangeArrowheads="1"/>
          </p:cNvSpPr>
          <p:nvPr/>
        </p:nvSpPr>
        <p:spPr bwMode="auto">
          <a:xfrm>
            <a:off x="6848358" y="1760479"/>
            <a:ext cx="381000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44" name="Group 43"/>
          <p:cNvGrpSpPr/>
          <p:nvPr/>
        </p:nvGrpSpPr>
        <p:grpSpPr>
          <a:xfrm>
            <a:off x="1973784" y="3238441"/>
            <a:ext cx="379412" cy="349250"/>
            <a:chOff x="1973784" y="3238441"/>
            <a:chExt cx="379412" cy="349250"/>
          </a:xfrm>
        </p:grpSpPr>
        <p:sp>
          <p:nvSpPr>
            <p:cNvPr id="297993" name="Oval 9"/>
            <p:cNvSpPr>
              <a:spLocks noChangeAspect="1" noChangeArrowheads="1"/>
            </p:cNvSpPr>
            <p:nvPr/>
          </p:nvSpPr>
          <p:spPr bwMode="auto">
            <a:xfrm>
              <a:off x="1973784" y="3238441"/>
              <a:ext cx="379412" cy="349250"/>
            </a:xfrm>
            <a:prstGeom prst="ellipse">
              <a:avLst/>
            </a:prstGeom>
            <a:solidFill>
              <a:srgbClr val="008000">
                <a:alpha val="7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97991" name="Oval 7"/>
            <p:cNvSpPr>
              <a:spLocks noChangeAspect="1" noChangeArrowheads="1"/>
            </p:cNvSpPr>
            <p:nvPr/>
          </p:nvSpPr>
          <p:spPr bwMode="auto">
            <a:xfrm>
              <a:off x="2116659" y="3370204"/>
              <a:ext cx="93662" cy="85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297995" name="Oval 11"/>
          <p:cNvSpPr>
            <a:spLocks noChangeAspect="1" noChangeArrowheads="1"/>
          </p:cNvSpPr>
          <p:nvPr/>
        </p:nvSpPr>
        <p:spPr bwMode="auto">
          <a:xfrm>
            <a:off x="3853858" y="3238441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6" name="Oval 12"/>
          <p:cNvSpPr>
            <a:spLocks noChangeAspect="1" noChangeArrowheads="1"/>
          </p:cNvSpPr>
          <p:nvPr/>
        </p:nvSpPr>
        <p:spPr bwMode="auto">
          <a:xfrm>
            <a:off x="5733933" y="3238441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97997" name="AutoShape 13"/>
          <p:cNvCxnSpPr>
            <a:cxnSpLocks noChangeAspect="1" noChangeShapeType="1"/>
            <a:stCxn id="297990" idx="3"/>
            <a:endCxn id="297995" idx="7"/>
          </p:cNvCxnSpPr>
          <p:nvPr/>
        </p:nvCxnSpPr>
        <p:spPr bwMode="auto">
          <a:xfrm flipH="1">
            <a:off x="4177707" y="1672821"/>
            <a:ext cx="1216503" cy="161676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297998" name="AutoShape 14"/>
          <p:cNvCxnSpPr>
            <a:cxnSpLocks noChangeAspect="1" noChangeShapeType="1"/>
            <a:stCxn id="297990" idx="4"/>
            <a:endCxn id="297996" idx="0"/>
          </p:cNvCxnSpPr>
          <p:nvPr/>
        </p:nvCxnSpPr>
        <p:spPr bwMode="auto">
          <a:xfrm>
            <a:off x="5528352" y="1723967"/>
            <a:ext cx="395288" cy="15144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7999" name="AutoShape 15"/>
          <p:cNvCxnSpPr>
            <a:cxnSpLocks noChangeAspect="1" noChangeShapeType="1"/>
            <a:stCxn id="297995" idx="2"/>
            <a:endCxn id="297993" idx="6"/>
          </p:cNvCxnSpPr>
          <p:nvPr/>
        </p:nvCxnSpPr>
        <p:spPr bwMode="auto">
          <a:xfrm flipH="1">
            <a:off x="2353196" y="3413066"/>
            <a:ext cx="15006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298000" name="AutoShape 16"/>
          <p:cNvCxnSpPr>
            <a:cxnSpLocks noChangeAspect="1" noChangeShapeType="1"/>
            <a:stCxn id="297993" idx="0"/>
            <a:endCxn id="297989" idx="4"/>
          </p:cNvCxnSpPr>
          <p:nvPr/>
        </p:nvCxnSpPr>
        <p:spPr bwMode="auto">
          <a:xfrm flipV="1">
            <a:off x="2163490" y="2252604"/>
            <a:ext cx="226375" cy="985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298001" name="AutoShape 17"/>
          <p:cNvCxnSpPr>
            <a:cxnSpLocks noChangeAspect="1" noChangeShapeType="1"/>
            <a:stCxn id="297989" idx="5"/>
            <a:endCxn id="297995" idx="1"/>
          </p:cNvCxnSpPr>
          <p:nvPr/>
        </p:nvCxnSpPr>
        <p:spPr bwMode="auto">
          <a:xfrm>
            <a:off x="2524007" y="2201458"/>
            <a:ext cx="1385415" cy="108812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</p:cxnSp>
      <p:cxnSp>
        <p:nvCxnSpPr>
          <p:cNvPr id="298003" name="AutoShape 19"/>
          <p:cNvCxnSpPr>
            <a:cxnSpLocks noChangeAspect="1" noChangeShapeType="1"/>
            <a:stCxn id="297994" idx="6"/>
            <a:endCxn id="297990" idx="2"/>
          </p:cNvCxnSpPr>
          <p:nvPr/>
        </p:nvCxnSpPr>
        <p:spPr bwMode="auto">
          <a:xfrm flipV="1">
            <a:off x="3828933" y="1549342"/>
            <a:ext cx="1509713" cy="4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8004" name="AutoShape 20"/>
          <p:cNvCxnSpPr>
            <a:cxnSpLocks noChangeAspect="1" noChangeShapeType="1"/>
            <a:stCxn id="297986" idx="2"/>
            <a:endCxn id="297996" idx="6"/>
          </p:cNvCxnSpPr>
          <p:nvPr/>
        </p:nvCxnSpPr>
        <p:spPr bwMode="auto">
          <a:xfrm flipH="1">
            <a:off x="6113346" y="3024129"/>
            <a:ext cx="1974850" cy="3889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8005" name="AutoShape 21"/>
          <p:cNvCxnSpPr>
            <a:cxnSpLocks noChangeAspect="1" noChangeShapeType="1"/>
            <a:stCxn id="297986" idx="1"/>
            <a:endCxn id="297992" idx="5"/>
          </p:cNvCxnSpPr>
          <p:nvPr/>
        </p:nvCxnSpPr>
        <p:spPr bwMode="auto">
          <a:xfrm flipH="1" flipV="1">
            <a:off x="7173796" y="2058929"/>
            <a:ext cx="969962" cy="841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298006" name="AutoShape 22"/>
          <p:cNvCxnSpPr>
            <a:cxnSpLocks noChangeAspect="1" noChangeShapeType="1"/>
            <a:stCxn id="297992" idx="2"/>
            <a:endCxn id="297990" idx="6"/>
          </p:cNvCxnSpPr>
          <p:nvPr/>
        </p:nvCxnSpPr>
        <p:spPr bwMode="auto">
          <a:xfrm flipH="1" flipV="1">
            <a:off x="5718058" y="1549342"/>
            <a:ext cx="1130300" cy="385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298009" name="AutoShape 25"/>
          <p:cNvCxnSpPr>
            <a:cxnSpLocks noChangeAspect="1" noChangeShapeType="1"/>
            <a:stCxn id="297996" idx="2"/>
            <a:endCxn id="297995" idx="6"/>
          </p:cNvCxnSpPr>
          <p:nvPr/>
        </p:nvCxnSpPr>
        <p:spPr bwMode="auto">
          <a:xfrm flipH="1">
            <a:off x="4233271" y="3413066"/>
            <a:ext cx="15006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-431336" y="3960221"/>
            <a:ext cx="5800093" cy="15252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 target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Traverse one edge per day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Maximize per-day profit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3121" y="3119193"/>
            <a:ext cx="356234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261" y="2358769"/>
            <a:ext cx="359084" cy="282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863346" y="4249321"/>
            <a:ext cx="5218389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cycle with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mean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endParaRPr lang="he-IL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3038" y="5643805"/>
            <a:ext cx="6697563" cy="52898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0352" y="1615635"/>
            <a:ext cx="179542" cy="282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063" y="2349959"/>
            <a:ext cx="656735" cy="2889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583" y="3301021"/>
            <a:ext cx="183886" cy="2889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791" y="2577683"/>
            <a:ext cx="367772" cy="2889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-10440" y="6385030"/>
            <a:ext cx="10080625" cy="9510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Exercise 1b: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Show that finding a cycle 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with maximum </a:t>
            </a:r>
            <a:r>
              <a:rPr lang="en-US" sz="3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cost is </a:t>
            </a:r>
            <a:r>
              <a:rPr lang="en-US" sz="3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NP-hard.</a:t>
            </a:r>
            <a:endParaRPr lang="he-IL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stCxn id="297995" idx="6"/>
            <a:endCxn id="297996" idx="2"/>
          </p:cNvCxnSpPr>
          <p:nvPr/>
        </p:nvCxnSpPr>
        <p:spPr bwMode="auto">
          <a:xfrm>
            <a:off x="4233271" y="3413066"/>
            <a:ext cx="1500662" cy="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8" name="Straight Arrow Connector 47"/>
          <p:cNvCxnSpPr>
            <a:stCxn id="297994" idx="2"/>
            <a:endCxn id="297989" idx="7"/>
          </p:cNvCxnSpPr>
          <p:nvPr/>
        </p:nvCxnSpPr>
        <p:spPr bwMode="auto">
          <a:xfrm flipH="1">
            <a:off x="2524007" y="1549759"/>
            <a:ext cx="925514" cy="404741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Straight Arrow Connector 48"/>
          <p:cNvCxnSpPr>
            <a:stCxn id="297990" idx="2"/>
            <a:endCxn id="297994" idx="6"/>
          </p:cNvCxnSpPr>
          <p:nvPr/>
        </p:nvCxnSpPr>
        <p:spPr bwMode="auto">
          <a:xfrm flipH="1">
            <a:off x="3828933" y="1549342"/>
            <a:ext cx="1509713" cy="41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0" name="Straight Arrow Connector 49"/>
          <p:cNvCxnSpPr>
            <a:stCxn id="297996" idx="0"/>
            <a:endCxn id="297990" idx="4"/>
          </p:cNvCxnSpPr>
          <p:nvPr/>
        </p:nvCxnSpPr>
        <p:spPr bwMode="auto">
          <a:xfrm flipH="1" flipV="1">
            <a:off x="5528352" y="1723967"/>
            <a:ext cx="395288" cy="1514474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7" name="Straight Arrow Connector 56"/>
          <p:cNvCxnSpPr>
            <a:stCxn id="297989" idx="5"/>
            <a:endCxn id="297995" idx="1"/>
          </p:cNvCxnSpPr>
          <p:nvPr/>
        </p:nvCxnSpPr>
        <p:spPr bwMode="auto">
          <a:xfrm>
            <a:off x="2524007" y="2201458"/>
            <a:ext cx="1385415" cy="1088129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11" name="Picture 10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956" y="2549799"/>
            <a:ext cx="367772" cy="2889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341" y="3261050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8401" y="2352243"/>
            <a:ext cx="361957" cy="2843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075" y="1435752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ectangle 39"/>
          <p:cNvSpPr/>
          <p:nvPr/>
        </p:nvSpPr>
        <p:spPr bwMode="auto">
          <a:xfrm>
            <a:off x="169944" y="3809900"/>
            <a:ext cx="5110880" cy="18259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960" y="4501373"/>
            <a:ext cx="4498719" cy="6508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747" y="1569071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9040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0" y="292413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1-Player </a:t>
            </a:r>
            <a:r>
              <a:rPr lang="en-US" sz="4000" dirty="0" smtClean="0">
                <a:solidFill>
                  <a:srgbClr val="CC00CC"/>
                </a:solidFill>
              </a:rPr>
              <a:t>discounted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payoff </a:t>
            </a:r>
            <a:r>
              <a:rPr lang="en-US" sz="4000" dirty="0" smtClean="0">
                <a:solidFill>
                  <a:schemeClr val="accent2"/>
                </a:solidFill>
              </a:rPr>
              <a:t>“game”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094428"/>
            <a:ext cx="10080625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gained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-th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day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worth only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3200" i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zh-CN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at day 0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222909"/>
            <a:ext cx="10080625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Equivalently, each day taxi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breaks down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 prob.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</a:t>
            </a:r>
            <a:endParaRPr lang="he-IL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AutoShape 22"/>
          <p:cNvCxnSpPr>
            <a:cxnSpLocks noChangeAspect="1" noChangeShapeType="1"/>
            <a:stCxn id="55" idx="2"/>
            <a:endCxn id="53" idx="7"/>
          </p:cNvCxnSpPr>
          <p:nvPr/>
        </p:nvCxnSpPr>
        <p:spPr bwMode="auto">
          <a:xfrm flipH="1">
            <a:off x="2524007" y="1679483"/>
            <a:ext cx="925514" cy="4047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sp>
        <p:nvSpPr>
          <p:cNvPr id="52" name="Oval 2"/>
          <p:cNvSpPr>
            <a:spLocks noChangeAspect="1" noChangeArrowheads="1"/>
          </p:cNvSpPr>
          <p:nvPr/>
        </p:nvSpPr>
        <p:spPr bwMode="auto">
          <a:xfrm>
            <a:off x="8088196" y="2979228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3" name="Oval 5"/>
          <p:cNvSpPr>
            <a:spLocks noChangeAspect="1" noChangeArrowheads="1"/>
          </p:cNvSpPr>
          <p:nvPr/>
        </p:nvSpPr>
        <p:spPr bwMode="auto">
          <a:xfrm>
            <a:off x="2200158" y="2033078"/>
            <a:ext cx="379413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4" name="Oval 6"/>
          <p:cNvSpPr>
            <a:spLocks noChangeAspect="1" noChangeArrowheads="1"/>
          </p:cNvSpPr>
          <p:nvPr/>
        </p:nvSpPr>
        <p:spPr bwMode="auto">
          <a:xfrm>
            <a:off x="5338646" y="1504441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5" name="Oval 10"/>
          <p:cNvSpPr>
            <a:spLocks noChangeAspect="1" noChangeArrowheads="1"/>
          </p:cNvSpPr>
          <p:nvPr/>
        </p:nvSpPr>
        <p:spPr bwMode="auto">
          <a:xfrm>
            <a:off x="3449521" y="1504858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6" name="Oval 8"/>
          <p:cNvSpPr>
            <a:spLocks noChangeAspect="1" noChangeArrowheads="1"/>
          </p:cNvSpPr>
          <p:nvPr/>
        </p:nvSpPr>
        <p:spPr bwMode="auto">
          <a:xfrm>
            <a:off x="6848358" y="1890203"/>
            <a:ext cx="381000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57" name="Group 56"/>
          <p:cNvGrpSpPr/>
          <p:nvPr/>
        </p:nvGrpSpPr>
        <p:grpSpPr>
          <a:xfrm>
            <a:off x="1973784" y="3368165"/>
            <a:ext cx="379412" cy="349250"/>
            <a:chOff x="1973784" y="3238441"/>
            <a:chExt cx="379412" cy="349250"/>
          </a:xfrm>
        </p:grpSpPr>
        <p:sp>
          <p:nvSpPr>
            <p:cNvPr id="58" name="Oval 9"/>
            <p:cNvSpPr>
              <a:spLocks noChangeAspect="1" noChangeArrowheads="1"/>
            </p:cNvSpPr>
            <p:nvPr/>
          </p:nvSpPr>
          <p:spPr bwMode="auto">
            <a:xfrm>
              <a:off x="1973784" y="3238441"/>
              <a:ext cx="379412" cy="349250"/>
            </a:xfrm>
            <a:prstGeom prst="ellipse">
              <a:avLst/>
            </a:prstGeom>
            <a:solidFill>
              <a:srgbClr val="008000">
                <a:alpha val="7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59" name="Oval 7"/>
            <p:cNvSpPr>
              <a:spLocks noChangeAspect="1" noChangeArrowheads="1"/>
            </p:cNvSpPr>
            <p:nvPr/>
          </p:nvSpPr>
          <p:spPr bwMode="auto">
            <a:xfrm>
              <a:off x="2116659" y="3370204"/>
              <a:ext cx="93662" cy="85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60" name="Oval 11"/>
          <p:cNvSpPr>
            <a:spLocks noChangeAspect="1" noChangeArrowheads="1"/>
          </p:cNvSpPr>
          <p:nvPr/>
        </p:nvSpPr>
        <p:spPr bwMode="auto">
          <a:xfrm>
            <a:off x="3853858" y="3368165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1" name="Oval 12"/>
          <p:cNvSpPr>
            <a:spLocks noChangeAspect="1" noChangeArrowheads="1"/>
          </p:cNvSpPr>
          <p:nvPr/>
        </p:nvSpPr>
        <p:spPr bwMode="auto">
          <a:xfrm>
            <a:off x="5733933" y="3368165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62" name="AutoShape 13"/>
          <p:cNvCxnSpPr>
            <a:cxnSpLocks noChangeAspect="1" noChangeShapeType="1"/>
            <a:stCxn id="54" idx="3"/>
            <a:endCxn id="60" idx="7"/>
          </p:cNvCxnSpPr>
          <p:nvPr/>
        </p:nvCxnSpPr>
        <p:spPr bwMode="auto">
          <a:xfrm flipH="1">
            <a:off x="4177707" y="1802545"/>
            <a:ext cx="1216503" cy="161676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63" name="AutoShape 14"/>
          <p:cNvCxnSpPr>
            <a:cxnSpLocks noChangeAspect="1" noChangeShapeType="1"/>
            <a:stCxn id="54" idx="4"/>
            <a:endCxn id="61" idx="0"/>
          </p:cNvCxnSpPr>
          <p:nvPr/>
        </p:nvCxnSpPr>
        <p:spPr bwMode="auto">
          <a:xfrm>
            <a:off x="5528352" y="1853691"/>
            <a:ext cx="395288" cy="15144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64" name="AutoShape 15"/>
          <p:cNvCxnSpPr>
            <a:cxnSpLocks noChangeAspect="1" noChangeShapeType="1"/>
            <a:stCxn id="60" idx="2"/>
            <a:endCxn id="58" idx="6"/>
          </p:cNvCxnSpPr>
          <p:nvPr/>
        </p:nvCxnSpPr>
        <p:spPr bwMode="auto">
          <a:xfrm flipH="1">
            <a:off x="2353196" y="3542790"/>
            <a:ext cx="15006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65" name="AutoShape 16"/>
          <p:cNvCxnSpPr>
            <a:cxnSpLocks noChangeAspect="1" noChangeShapeType="1"/>
            <a:stCxn id="58" idx="0"/>
            <a:endCxn id="53" idx="4"/>
          </p:cNvCxnSpPr>
          <p:nvPr/>
        </p:nvCxnSpPr>
        <p:spPr bwMode="auto">
          <a:xfrm flipV="1">
            <a:off x="2163490" y="2382328"/>
            <a:ext cx="226375" cy="985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66" name="AutoShape 17"/>
          <p:cNvCxnSpPr>
            <a:cxnSpLocks noChangeAspect="1" noChangeShapeType="1"/>
            <a:stCxn id="53" idx="5"/>
            <a:endCxn id="60" idx="1"/>
          </p:cNvCxnSpPr>
          <p:nvPr/>
        </p:nvCxnSpPr>
        <p:spPr bwMode="auto">
          <a:xfrm>
            <a:off x="2524007" y="2331182"/>
            <a:ext cx="1385415" cy="108812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AutoShape 19"/>
          <p:cNvCxnSpPr>
            <a:cxnSpLocks noChangeAspect="1" noChangeShapeType="1"/>
            <a:stCxn id="55" idx="6"/>
            <a:endCxn id="54" idx="2"/>
          </p:cNvCxnSpPr>
          <p:nvPr/>
        </p:nvCxnSpPr>
        <p:spPr bwMode="auto">
          <a:xfrm flipV="1">
            <a:off x="3828933" y="1679066"/>
            <a:ext cx="1509713" cy="4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68" name="AutoShape 20"/>
          <p:cNvCxnSpPr>
            <a:cxnSpLocks noChangeAspect="1" noChangeShapeType="1"/>
            <a:stCxn id="52" idx="2"/>
            <a:endCxn id="61" idx="6"/>
          </p:cNvCxnSpPr>
          <p:nvPr/>
        </p:nvCxnSpPr>
        <p:spPr bwMode="auto">
          <a:xfrm flipH="1">
            <a:off x="6113346" y="3153853"/>
            <a:ext cx="1974850" cy="3889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69" name="AutoShape 21"/>
          <p:cNvCxnSpPr>
            <a:cxnSpLocks noChangeAspect="1" noChangeShapeType="1"/>
            <a:stCxn id="52" idx="1"/>
            <a:endCxn id="56" idx="5"/>
          </p:cNvCxnSpPr>
          <p:nvPr/>
        </p:nvCxnSpPr>
        <p:spPr bwMode="auto">
          <a:xfrm flipH="1" flipV="1">
            <a:off x="7173796" y="2188653"/>
            <a:ext cx="969962" cy="841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70" name="AutoShape 22"/>
          <p:cNvCxnSpPr>
            <a:cxnSpLocks noChangeAspect="1" noChangeShapeType="1"/>
            <a:stCxn id="56" idx="2"/>
            <a:endCxn id="54" idx="6"/>
          </p:cNvCxnSpPr>
          <p:nvPr/>
        </p:nvCxnSpPr>
        <p:spPr bwMode="auto">
          <a:xfrm flipH="1" flipV="1">
            <a:off x="5718058" y="1679066"/>
            <a:ext cx="1130300" cy="385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71" name="AutoShape 25"/>
          <p:cNvCxnSpPr>
            <a:cxnSpLocks noChangeAspect="1" noChangeShapeType="1"/>
            <a:stCxn id="61" idx="2"/>
            <a:endCxn id="60" idx="6"/>
          </p:cNvCxnSpPr>
          <p:nvPr/>
        </p:nvCxnSpPr>
        <p:spPr bwMode="auto">
          <a:xfrm flipH="1">
            <a:off x="4233271" y="3542790"/>
            <a:ext cx="15006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pic>
        <p:nvPicPr>
          <p:cNvPr id="3" name="Picture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012" y="6485597"/>
            <a:ext cx="8023876" cy="5438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2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3121" y="3248917"/>
            <a:ext cx="356234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3" name="Picture 7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261" y="2488493"/>
            <a:ext cx="359084" cy="282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0352" y="1745359"/>
            <a:ext cx="179542" cy="282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063" y="2479683"/>
            <a:ext cx="656735" cy="2889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583" y="3430745"/>
            <a:ext cx="183886" cy="2889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791" y="2707407"/>
            <a:ext cx="367772" cy="2889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8" name="Straight Arrow Connector 77"/>
          <p:cNvCxnSpPr>
            <a:stCxn id="60" idx="6"/>
            <a:endCxn id="61" idx="2"/>
          </p:cNvCxnSpPr>
          <p:nvPr/>
        </p:nvCxnSpPr>
        <p:spPr bwMode="auto">
          <a:xfrm>
            <a:off x="4233271" y="3542790"/>
            <a:ext cx="1500662" cy="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9" name="Straight Arrow Connector 78"/>
          <p:cNvCxnSpPr>
            <a:stCxn id="55" idx="2"/>
            <a:endCxn id="53" idx="7"/>
          </p:cNvCxnSpPr>
          <p:nvPr/>
        </p:nvCxnSpPr>
        <p:spPr bwMode="auto">
          <a:xfrm flipH="1">
            <a:off x="2524007" y="1679483"/>
            <a:ext cx="925514" cy="404741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0" name="Straight Arrow Connector 79"/>
          <p:cNvCxnSpPr>
            <a:stCxn id="54" idx="2"/>
            <a:endCxn id="55" idx="6"/>
          </p:cNvCxnSpPr>
          <p:nvPr/>
        </p:nvCxnSpPr>
        <p:spPr bwMode="auto">
          <a:xfrm flipH="1">
            <a:off x="3828933" y="1679066"/>
            <a:ext cx="1509713" cy="41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1" name="Straight Arrow Connector 80"/>
          <p:cNvCxnSpPr>
            <a:stCxn id="61" idx="0"/>
            <a:endCxn id="54" idx="4"/>
          </p:cNvCxnSpPr>
          <p:nvPr/>
        </p:nvCxnSpPr>
        <p:spPr bwMode="auto">
          <a:xfrm flipH="1" flipV="1">
            <a:off x="5528352" y="1853691"/>
            <a:ext cx="395288" cy="1514474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2" name="Straight Arrow Connector 81"/>
          <p:cNvCxnSpPr>
            <a:stCxn id="53" idx="5"/>
            <a:endCxn id="60" idx="1"/>
          </p:cNvCxnSpPr>
          <p:nvPr/>
        </p:nvCxnSpPr>
        <p:spPr bwMode="auto">
          <a:xfrm>
            <a:off x="2524007" y="2331182"/>
            <a:ext cx="1385415" cy="1088129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83" name="Picture 82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956" y="2679523"/>
            <a:ext cx="367772" cy="2889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341" y="3390774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8401" y="2481967"/>
            <a:ext cx="361957" cy="2843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075" y="1565476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747" y="1698795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6206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653181"/>
            <a:ext cx="9069388" cy="1260475"/>
          </a:xfrm>
        </p:spPr>
        <p:txBody>
          <a:bodyPr/>
          <a:lstStyle/>
          <a:p>
            <a:r>
              <a:rPr lang="en-US" dirty="0" smtClean="0"/>
              <a:t>The real fun begins: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½</a:t>
            </a:r>
            <a:r>
              <a:rPr lang="en-US" dirty="0" smtClean="0">
                <a:solidFill>
                  <a:schemeClr val="accent2"/>
                </a:solidFill>
              </a:rPr>
              <a:t>-player games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291675"/>
            <a:ext cx="10080625" cy="2383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Reachability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Longest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Shortest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stochastic paths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 payoff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discounted payoff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76637"/>
            <a:ext cx="10080624" cy="1809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stochastic actions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 get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Stochastic Shortest Paths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Markov Decision Processes</a:t>
            </a:r>
            <a:endParaRPr lang="he-IL" sz="4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9" name="Oval 5"/>
          <p:cNvSpPr>
            <a:spLocks noChangeAspect="1" noChangeArrowheads="1"/>
          </p:cNvSpPr>
          <p:nvPr/>
        </p:nvSpPr>
        <p:spPr bwMode="auto">
          <a:xfrm>
            <a:off x="5256945" y="3259569"/>
            <a:ext cx="379413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3" name="Oval 9"/>
          <p:cNvSpPr>
            <a:spLocks noChangeAspect="1" noChangeArrowheads="1"/>
          </p:cNvSpPr>
          <p:nvPr/>
        </p:nvSpPr>
        <p:spPr bwMode="auto">
          <a:xfrm>
            <a:off x="2570111" y="3259569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98000" name="AutoShape 16"/>
          <p:cNvCxnSpPr>
            <a:cxnSpLocks noChangeAspect="1" noChangeShapeType="1"/>
            <a:stCxn id="297993" idx="6"/>
            <a:endCxn id="297989" idx="2"/>
          </p:cNvCxnSpPr>
          <p:nvPr/>
        </p:nvCxnSpPr>
        <p:spPr bwMode="auto">
          <a:xfrm>
            <a:off x="2949523" y="3434194"/>
            <a:ext cx="230742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2" y="2819508"/>
            <a:ext cx="1793274" cy="123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50968" y="515857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Stochastic shortest paths (SSPs)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1" name="Oval 2"/>
          <p:cNvSpPr>
            <a:spLocks noChangeAspect="1" noChangeArrowheads="1"/>
          </p:cNvSpPr>
          <p:nvPr/>
        </p:nvSpPr>
        <p:spPr bwMode="auto">
          <a:xfrm>
            <a:off x="7943780" y="3259569"/>
            <a:ext cx="379412" cy="349250"/>
          </a:xfrm>
          <a:prstGeom prst="ellipse">
            <a:avLst/>
          </a:prstGeom>
          <a:solidFill>
            <a:srgbClr val="FFC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3922850" y="2272734"/>
            <a:ext cx="360768" cy="36076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4" name="AutoShape 16"/>
          <p:cNvCxnSpPr>
            <a:cxnSpLocks noChangeAspect="1" noChangeShapeType="1"/>
            <a:stCxn id="297993" idx="7"/>
            <a:endCxn id="9" idx="1"/>
          </p:cNvCxnSpPr>
          <p:nvPr/>
        </p:nvCxnSpPr>
        <p:spPr bwMode="auto">
          <a:xfrm flipV="1">
            <a:off x="2893959" y="2453118"/>
            <a:ext cx="1028891" cy="85759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16" name="Curved Connector 15"/>
          <p:cNvCxnSpPr>
            <a:stCxn id="9" idx="3"/>
            <a:endCxn id="297989" idx="1"/>
          </p:cNvCxnSpPr>
          <p:nvPr/>
        </p:nvCxnSpPr>
        <p:spPr bwMode="auto">
          <a:xfrm>
            <a:off x="4283618" y="2453118"/>
            <a:ext cx="1028891" cy="857597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Curved Connector 42"/>
          <p:cNvCxnSpPr>
            <a:stCxn id="9" idx="0"/>
            <a:endCxn id="297993" idx="2"/>
          </p:cNvCxnSpPr>
          <p:nvPr/>
        </p:nvCxnSpPr>
        <p:spPr bwMode="auto">
          <a:xfrm rot="16200000" flipH="1" flipV="1">
            <a:off x="2755943" y="2086902"/>
            <a:ext cx="1161460" cy="1533123"/>
          </a:xfrm>
          <a:prstGeom prst="curvedConnector4">
            <a:avLst>
              <a:gd name="adj1" fmla="val -19682"/>
              <a:gd name="adj2" fmla="val 11491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97988" name="Group 297987"/>
          <p:cNvGrpSpPr/>
          <p:nvPr/>
        </p:nvGrpSpPr>
        <p:grpSpPr>
          <a:xfrm>
            <a:off x="6609685" y="2272734"/>
            <a:ext cx="360768" cy="2322917"/>
            <a:chOff x="5959659" y="2659106"/>
            <a:chExt cx="360768" cy="2322917"/>
          </a:xfrm>
        </p:grpSpPr>
        <p:sp>
          <p:nvSpPr>
            <p:cNvPr id="61" name="Rectangle 60"/>
            <p:cNvSpPr>
              <a:spLocks noChangeAspect="1"/>
            </p:cNvSpPr>
            <p:nvPr/>
          </p:nvSpPr>
          <p:spPr bwMode="auto">
            <a:xfrm>
              <a:off x="5959659" y="2659106"/>
              <a:ext cx="360768" cy="36076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 bwMode="auto">
            <a:xfrm>
              <a:off x="5959659" y="4621255"/>
              <a:ext cx="360768" cy="36076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65" name="AutoShape 16"/>
          <p:cNvCxnSpPr>
            <a:cxnSpLocks noChangeAspect="1" noChangeShapeType="1"/>
            <a:stCxn id="297989" idx="7"/>
            <a:endCxn id="61" idx="1"/>
          </p:cNvCxnSpPr>
          <p:nvPr/>
        </p:nvCxnSpPr>
        <p:spPr bwMode="auto">
          <a:xfrm flipV="1">
            <a:off x="5580794" y="2453118"/>
            <a:ext cx="1028891" cy="85759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68" name="AutoShape 16"/>
          <p:cNvCxnSpPr>
            <a:cxnSpLocks noChangeAspect="1" noChangeShapeType="1"/>
            <a:stCxn id="297989" idx="5"/>
            <a:endCxn id="62" idx="1"/>
          </p:cNvCxnSpPr>
          <p:nvPr/>
        </p:nvCxnSpPr>
        <p:spPr bwMode="auto">
          <a:xfrm>
            <a:off x="5580794" y="3557673"/>
            <a:ext cx="1028891" cy="8575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71" name="Curved Connector 70"/>
          <p:cNvCxnSpPr>
            <a:stCxn id="61" idx="3"/>
            <a:endCxn id="31" idx="0"/>
          </p:cNvCxnSpPr>
          <p:nvPr/>
        </p:nvCxnSpPr>
        <p:spPr bwMode="auto">
          <a:xfrm>
            <a:off x="6970453" y="2453118"/>
            <a:ext cx="1163033" cy="806451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Curved Connector 73"/>
          <p:cNvCxnSpPr>
            <a:stCxn id="62" idx="3"/>
            <a:endCxn id="31" idx="4"/>
          </p:cNvCxnSpPr>
          <p:nvPr/>
        </p:nvCxnSpPr>
        <p:spPr bwMode="auto">
          <a:xfrm flipV="1">
            <a:off x="6970453" y="3608819"/>
            <a:ext cx="1163033" cy="806448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Curved Connector 76"/>
          <p:cNvCxnSpPr>
            <a:stCxn id="61" idx="0"/>
            <a:endCxn id="297989" idx="0"/>
          </p:cNvCxnSpPr>
          <p:nvPr/>
        </p:nvCxnSpPr>
        <p:spPr bwMode="auto">
          <a:xfrm rot="16200000" flipH="1" flipV="1">
            <a:off x="5624943" y="2094442"/>
            <a:ext cx="986835" cy="1343417"/>
          </a:xfrm>
          <a:prstGeom prst="curvedConnector3">
            <a:avLst>
              <a:gd name="adj1" fmla="val -2316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Curved Connector 79"/>
          <p:cNvCxnSpPr>
            <a:stCxn id="62" idx="2"/>
            <a:endCxn id="297993" idx="4"/>
          </p:cNvCxnSpPr>
          <p:nvPr/>
        </p:nvCxnSpPr>
        <p:spPr bwMode="auto">
          <a:xfrm rot="5400000" flipH="1">
            <a:off x="4281527" y="2087109"/>
            <a:ext cx="986832" cy="4030252"/>
          </a:xfrm>
          <a:prstGeom prst="curvedConnector3">
            <a:avLst>
              <a:gd name="adj1" fmla="val -2316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90783" y="5703933"/>
            <a:ext cx="8177408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Minimize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cost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getting to the target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8768" y="3309086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4517" y="2766150"/>
            <a:ext cx="367772" cy="2889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640" y="2431419"/>
            <a:ext cx="218912" cy="472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5047" y="1958569"/>
            <a:ext cx="218912" cy="472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1272" y="2371291"/>
            <a:ext cx="218912" cy="472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6358" y="2056875"/>
            <a:ext cx="218912" cy="472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2513" y="4054875"/>
            <a:ext cx="218912" cy="472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9920" y="4595651"/>
            <a:ext cx="218912" cy="472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474" y="2768444"/>
            <a:ext cx="367772" cy="2889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3003" y="3841988"/>
            <a:ext cx="370714" cy="2912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Oval 7"/>
          <p:cNvSpPr>
            <a:spLocks noChangeAspect="1" noChangeArrowheads="1"/>
          </p:cNvSpPr>
          <p:nvPr/>
        </p:nvSpPr>
        <p:spPr bwMode="auto">
          <a:xfrm>
            <a:off x="2710817" y="3388809"/>
            <a:ext cx="93662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95" y="3043788"/>
            <a:ext cx="10001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39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9" name="Oval 5"/>
          <p:cNvSpPr>
            <a:spLocks noChangeAspect="1" noChangeArrowheads="1"/>
          </p:cNvSpPr>
          <p:nvPr/>
        </p:nvSpPr>
        <p:spPr bwMode="auto">
          <a:xfrm>
            <a:off x="5256945" y="3252445"/>
            <a:ext cx="379413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3" name="Oval 9"/>
          <p:cNvSpPr>
            <a:spLocks noChangeAspect="1" noChangeArrowheads="1"/>
          </p:cNvSpPr>
          <p:nvPr/>
        </p:nvSpPr>
        <p:spPr bwMode="auto">
          <a:xfrm>
            <a:off x="2570111" y="3252445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98000" name="AutoShape 16"/>
          <p:cNvCxnSpPr>
            <a:cxnSpLocks noChangeAspect="1" noChangeShapeType="1"/>
            <a:stCxn id="297993" idx="6"/>
            <a:endCxn id="297989" idx="2"/>
          </p:cNvCxnSpPr>
          <p:nvPr/>
        </p:nvCxnSpPr>
        <p:spPr bwMode="auto">
          <a:xfrm>
            <a:off x="2949523" y="3427070"/>
            <a:ext cx="230742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2" y="2812384"/>
            <a:ext cx="1793274" cy="123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50968" y="508733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Stochastic shortest paths (SSPs)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1" name="Oval 2"/>
          <p:cNvSpPr>
            <a:spLocks noChangeAspect="1" noChangeArrowheads="1"/>
          </p:cNvSpPr>
          <p:nvPr/>
        </p:nvSpPr>
        <p:spPr bwMode="auto">
          <a:xfrm>
            <a:off x="7943780" y="3252445"/>
            <a:ext cx="379412" cy="349250"/>
          </a:xfrm>
          <a:prstGeom prst="ellipse">
            <a:avLst/>
          </a:prstGeom>
          <a:solidFill>
            <a:srgbClr val="FFC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3922850" y="2265610"/>
            <a:ext cx="360768" cy="36076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4" name="AutoShape 16"/>
          <p:cNvCxnSpPr>
            <a:cxnSpLocks noChangeAspect="1" noChangeShapeType="1"/>
            <a:stCxn id="297993" idx="7"/>
            <a:endCxn id="9" idx="1"/>
          </p:cNvCxnSpPr>
          <p:nvPr/>
        </p:nvCxnSpPr>
        <p:spPr bwMode="auto">
          <a:xfrm flipV="1">
            <a:off x="2893959" y="2445994"/>
            <a:ext cx="1028891" cy="85759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16" name="Curved Connector 15"/>
          <p:cNvCxnSpPr>
            <a:stCxn id="9" idx="3"/>
            <a:endCxn id="297989" idx="1"/>
          </p:cNvCxnSpPr>
          <p:nvPr/>
        </p:nvCxnSpPr>
        <p:spPr bwMode="auto">
          <a:xfrm>
            <a:off x="4283618" y="2445994"/>
            <a:ext cx="1028891" cy="857597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Curved Connector 42"/>
          <p:cNvCxnSpPr>
            <a:stCxn id="9" idx="0"/>
            <a:endCxn id="297993" idx="2"/>
          </p:cNvCxnSpPr>
          <p:nvPr/>
        </p:nvCxnSpPr>
        <p:spPr bwMode="auto">
          <a:xfrm rot="16200000" flipH="1" flipV="1">
            <a:off x="2755943" y="2079778"/>
            <a:ext cx="1161460" cy="1533123"/>
          </a:xfrm>
          <a:prstGeom prst="curvedConnector4">
            <a:avLst>
              <a:gd name="adj1" fmla="val -19682"/>
              <a:gd name="adj2" fmla="val 11491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97988" name="Group 297987"/>
          <p:cNvGrpSpPr/>
          <p:nvPr/>
        </p:nvGrpSpPr>
        <p:grpSpPr>
          <a:xfrm>
            <a:off x="6609685" y="2265610"/>
            <a:ext cx="360768" cy="2322917"/>
            <a:chOff x="5959659" y="2659106"/>
            <a:chExt cx="360768" cy="2322917"/>
          </a:xfrm>
        </p:grpSpPr>
        <p:sp>
          <p:nvSpPr>
            <p:cNvPr id="61" name="Rectangle 60"/>
            <p:cNvSpPr>
              <a:spLocks noChangeAspect="1"/>
            </p:cNvSpPr>
            <p:nvPr/>
          </p:nvSpPr>
          <p:spPr bwMode="auto">
            <a:xfrm>
              <a:off x="5959659" y="2659106"/>
              <a:ext cx="360768" cy="36076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 bwMode="auto">
            <a:xfrm>
              <a:off x="5959659" y="4621255"/>
              <a:ext cx="360768" cy="36076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65" name="AutoShape 16"/>
          <p:cNvCxnSpPr>
            <a:cxnSpLocks noChangeAspect="1" noChangeShapeType="1"/>
            <a:stCxn id="297989" idx="7"/>
            <a:endCxn id="61" idx="1"/>
          </p:cNvCxnSpPr>
          <p:nvPr/>
        </p:nvCxnSpPr>
        <p:spPr bwMode="auto">
          <a:xfrm flipV="1">
            <a:off x="5580794" y="2445994"/>
            <a:ext cx="1028891" cy="85759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68" name="AutoShape 16"/>
          <p:cNvCxnSpPr>
            <a:cxnSpLocks noChangeAspect="1" noChangeShapeType="1"/>
            <a:stCxn id="297989" idx="5"/>
            <a:endCxn id="62" idx="1"/>
          </p:cNvCxnSpPr>
          <p:nvPr/>
        </p:nvCxnSpPr>
        <p:spPr bwMode="auto">
          <a:xfrm>
            <a:off x="5580794" y="3550549"/>
            <a:ext cx="1028891" cy="8575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71" name="Curved Connector 70"/>
          <p:cNvCxnSpPr>
            <a:stCxn id="61" idx="3"/>
            <a:endCxn id="31" idx="0"/>
          </p:cNvCxnSpPr>
          <p:nvPr/>
        </p:nvCxnSpPr>
        <p:spPr bwMode="auto">
          <a:xfrm>
            <a:off x="6970453" y="2445994"/>
            <a:ext cx="1163033" cy="806451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Curved Connector 73"/>
          <p:cNvCxnSpPr>
            <a:stCxn id="62" idx="3"/>
            <a:endCxn id="31" idx="4"/>
          </p:cNvCxnSpPr>
          <p:nvPr/>
        </p:nvCxnSpPr>
        <p:spPr bwMode="auto">
          <a:xfrm flipV="1">
            <a:off x="6970453" y="3601695"/>
            <a:ext cx="1163033" cy="806448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Curved Connector 76"/>
          <p:cNvCxnSpPr>
            <a:stCxn id="61" idx="0"/>
            <a:endCxn id="297989" idx="0"/>
          </p:cNvCxnSpPr>
          <p:nvPr/>
        </p:nvCxnSpPr>
        <p:spPr bwMode="auto">
          <a:xfrm rot="16200000" flipH="1" flipV="1">
            <a:off x="5624943" y="2087318"/>
            <a:ext cx="986835" cy="1343417"/>
          </a:xfrm>
          <a:prstGeom prst="curvedConnector3">
            <a:avLst>
              <a:gd name="adj1" fmla="val -2316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Curved Connector 79"/>
          <p:cNvCxnSpPr>
            <a:stCxn id="62" idx="2"/>
            <a:endCxn id="297993" idx="4"/>
          </p:cNvCxnSpPr>
          <p:nvPr/>
        </p:nvCxnSpPr>
        <p:spPr bwMode="auto">
          <a:xfrm rot="5400000" flipH="1">
            <a:off x="4281527" y="2079985"/>
            <a:ext cx="986832" cy="4030252"/>
          </a:xfrm>
          <a:prstGeom prst="curvedConnector3">
            <a:avLst>
              <a:gd name="adj1" fmla="val -2316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2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8768" y="3301962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4517" y="2759026"/>
            <a:ext cx="367772" cy="2889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640" y="2424295"/>
            <a:ext cx="218912" cy="472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5047" y="1951445"/>
            <a:ext cx="218912" cy="472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1272" y="2364167"/>
            <a:ext cx="218912" cy="472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6358" y="2049751"/>
            <a:ext cx="218912" cy="472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2513" y="4047751"/>
            <a:ext cx="218912" cy="472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9920" y="4588527"/>
            <a:ext cx="218912" cy="472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474" y="2761320"/>
            <a:ext cx="367772" cy="2889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3003" y="3834864"/>
            <a:ext cx="370714" cy="2912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Oval 7"/>
          <p:cNvSpPr>
            <a:spLocks noChangeAspect="1" noChangeArrowheads="1"/>
          </p:cNvSpPr>
          <p:nvPr/>
        </p:nvSpPr>
        <p:spPr bwMode="auto">
          <a:xfrm>
            <a:off x="2710817" y="3381685"/>
            <a:ext cx="93662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95" y="3036664"/>
            <a:ext cx="10001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0" y="5292003"/>
            <a:ext cx="10080625" cy="1409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Exercise 2:</a:t>
            </a:r>
          </a:p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Find the optimal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policy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this SSP.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the expected cost of getting to IIIS?</a:t>
            </a: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9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504825" y="513981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Policies / Strategies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1480" y="1707931"/>
            <a:ext cx="8177408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rule that, given the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full history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the play, specifies the next action to be taken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1480" y="2957734"/>
            <a:ext cx="8177408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deterministic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(pure) strategy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strategy that does not use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randomization</a:t>
            </a:r>
            <a:endParaRPr lang="he-IL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1480" y="4207537"/>
            <a:ext cx="8177408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memoryless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strategy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strategy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that only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depends on the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current state</a:t>
            </a:r>
            <a:endParaRPr lang="he-IL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1480" y="5457340"/>
            <a:ext cx="8177408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positional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strategy is a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deterministic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memoryless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strategy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18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63551"/>
            <a:ext cx="10080625" cy="22676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Exercise 3:</a:t>
            </a:r>
          </a:p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Prove (directly) that if a SSP problem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an 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optimal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policy, it also has a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optimal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policy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50968" y="395186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Stochastic shortest paths (SSPs)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7304" y="1607524"/>
            <a:ext cx="2756717" cy="3141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670308" y="2138835"/>
            <a:ext cx="3030709" cy="314173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528183" y="2670146"/>
            <a:ext cx="5314959" cy="394487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452985" y="3307088"/>
            <a:ext cx="3465354" cy="394487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525" y="3848240"/>
            <a:ext cx="5710275" cy="86705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4636" y="5701516"/>
            <a:ext cx="2402053" cy="51253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697" y="5139486"/>
            <a:ext cx="5037931" cy="3944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3765" y="6381642"/>
            <a:ext cx="7203794" cy="51253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174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50968" y="833565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Stopping</a:t>
            </a:r>
            <a:r>
              <a:rPr lang="en-US" sz="4000" dirty="0" smtClean="0">
                <a:solidFill>
                  <a:schemeClr val="accent2"/>
                </a:solidFill>
              </a:rPr>
              <a:t> SSP problems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" y="2036125"/>
            <a:ext cx="10080625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policy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stopping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if by following it we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reach the target from each state with probability 1</a:t>
            </a:r>
            <a:endParaRPr lang="he-IL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440" y="3353118"/>
            <a:ext cx="10080625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SSP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stopping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 policy is stopping</a:t>
            </a:r>
            <a:endParaRPr lang="he-IL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440" y="4670112"/>
            <a:ext cx="10080625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Reminiscent of 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acyclic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shortest paths problems</a:t>
            </a:r>
            <a:endParaRPr lang="he-IL" sz="3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57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497186"/>
            <a:ext cx="9069388" cy="1260475"/>
          </a:xfrm>
        </p:spPr>
        <p:txBody>
          <a:bodyPr/>
          <a:lstStyle/>
          <a:p>
            <a:r>
              <a:rPr lang="en-US" sz="4000" dirty="0" smtClean="0"/>
              <a:t>Day 1</a:t>
            </a:r>
            <a:br>
              <a:rPr lang="en-US" sz="4000" dirty="0" smtClean="0"/>
            </a:br>
            <a:r>
              <a:rPr lang="en-US" sz="4000" dirty="0" smtClean="0"/>
              <a:t>Monday, October 31</a:t>
            </a:r>
            <a:endParaRPr lang="he-IL" sz="4000" dirty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" y="3481410"/>
            <a:ext cx="10080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ts val="5600"/>
              </a:lnSpc>
            </a:pPr>
            <a:r>
              <a:rPr lang="en-US" sz="4000" dirty="0" smtClean="0"/>
              <a:t>Uri </a:t>
            </a:r>
            <a:r>
              <a:rPr lang="en-US" sz="4000" dirty="0" err="1" smtClean="0"/>
              <a:t>Zwick</a:t>
            </a:r>
            <a:r>
              <a:rPr lang="en-US" sz="4000" dirty="0" smtClean="0"/>
              <a:t> </a:t>
            </a:r>
            <a:r>
              <a:rPr lang="en-GB" sz="4000" dirty="0">
                <a:solidFill>
                  <a:srgbClr val="CC00CC"/>
                </a:solidFill>
              </a:rPr>
              <a:t>(</a:t>
            </a:r>
            <a:r>
              <a:rPr lang="zh-CN" altLang="en-US" sz="4000" dirty="0">
                <a:solidFill>
                  <a:srgbClr val="CC00CC"/>
                </a:solidFill>
              </a:rPr>
              <a:t>武熠</a:t>
            </a:r>
            <a:r>
              <a:rPr lang="en-US" altLang="zh-CN" sz="4000" dirty="0" smtClean="0">
                <a:solidFill>
                  <a:srgbClr val="CC00CC"/>
                </a:solidFill>
              </a:rPr>
              <a:t>)</a:t>
            </a:r>
            <a:br>
              <a:rPr lang="en-US" altLang="zh-CN" sz="4000" dirty="0" smtClean="0">
                <a:solidFill>
                  <a:srgbClr val="CC00CC"/>
                </a:solidFill>
              </a:rPr>
            </a:br>
            <a:r>
              <a:rPr lang="en-GB" sz="4000" dirty="0" smtClean="0">
                <a:solidFill>
                  <a:schemeClr val="tx1"/>
                </a:solidFill>
              </a:rPr>
              <a:t>(</a:t>
            </a:r>
            <a:r>
              <a:rPr lang="en-GB" sz="4000" dirty="0">
                <a:solidFill>
                  <a:schemeClr val="tx1"/>
                </a:solidFill>
              </a:rPr>
              <a:t>Tel Aviv University</a:t>
            </a:r>
            <a:r>
              <a:rPr lang="en-GB" sz="4000" dirty="0" smtClean="0">
                <a:solidFill>
                  <a:schemeClr val="tx1"/>
                </a:solidFill>
              </a:rPr>
              <a:t>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Perfect Information </a:t>
            </a:r>
            <a:r>
              <a:rPr lang="en-US" sz="4000" dirty="0" smtClean="0"/>
              <a:t>Stochastic Games</a:t>
            </a:r>
            <a:endParaRPr lang="he-IL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06929" y="541615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Positional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smtClean="0">
                <a:solidFill>
                  <a:schemeClr val="accent2"/>
                </a:solidFill>
              </a:rPr>
              <a:t>policies/strategies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6089" y="1761627"/>
            <a:ext cx="4211069" cy="86677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1" y="4304752"/>
            <a:ext cx="10080625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Theorem: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SSP problem has an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optimal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policy,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also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positional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optimal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policy</a:t>
            </a:r>
            <a:endParaRPr lang="he-IL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1" y="5515396"/>
            <a:ext cx="10080625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Theorem: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stopping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SSP problem has an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optimal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policy, and hence a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positional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optimal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policy</a:t>
            </a:r>
            <a:endParaRPr lang="he-IL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1" y="3094109"/>
            <a:ext cx="10080625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Theorem: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SSP problem has an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optimal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policy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there is no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“negative cycle”</a:t>
            </a:r>
            <a:endParaRPr lang="he-IL" sz="32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9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50968" y="773437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Matrix notation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 bwMode="auto">
          <a:xfrm>
            <a:off x="3758488" y="2036125"/>
            <a:ext cx="2604640" cy="3725615"/>
            <a:chOff x="3758488" y="2036125"/>
            <a:chExt cx="2604640" cy="3725615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4679544" y="2877917"/>
              <a:ext cx="1683584" cy="286232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lIns="0" tIns="0" rIns="0" bIns="0" rtlCol="1">
              <a:spAutoFit/>
            </a:bodyPr>
            <a:lstStyle/>
            <a:p>
              <a:r>
                <a:rPr lang="en-US" sz="2000" dirty="0" smtClean="0"/>
                <a:t>       </a:t>
              </a:r>
            </a:p>
            <a:p>
              <a:endParaRPr lang="en-US" sz="2000" dirty="0" smtClean="0"/>
            </a:p>
            <a:p>
              <a:endParaRPr lang="en-US" sz="2000" dirty="0" smtClean="0"/>
            </a:p>
            <a:p>
              <a:endParaRPr lang="en-US" sz="2000" dirty="0" smtClean="0"/>
            </a:p>
            <a:p>
              <a:endParaRPr lang="en-US" sz="2000" dirty="0" smtClean="0"/>
            </a:p>
            <a:p>
              <a:endParaRPr lang="en-US" sz="2000" dirty="0"/>
            </a:p>
            <a:p>
              <a:endParaRPr lang="en-US" sz="2000" dirty="0" smtClean="0"/>
            </a:p>
            <a:p>
              <a:endParaRPr lang="en-US" sz="2000" dirty="0"/>
            </a:p>
            <a:p>
              <a:r>
                <a:rPr lang="en-US" sz="2000" dirty="0" smtClean="0"/>
                <a:t>               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                                        </a:t>
              </a:r>
              <a:endParaRPr lang="he-IL" sz="2000" dirty="0"/>
            </a:p>
          </p:txBody>
        </p:sp>
        <p:sp>
          <p:nvSpPr>
            <p:cNvPr id="16" name="Left Brace 15"/>
            <p:cNvSpPr/>
            <p:nvPr/>
          </p:nvSpPr>
          <p:spPr bwMode="auto">
            <a:xfrm>
              <a:off x="4267281" y="3376215"/>
              <a:ext cx="218208" cy="822198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Left Brace 16"/>
            <p:cNvSpPr/>
            <p:nvPr/>
          </p:nvSpPr>
          <p:spPr bwMode="auto">
            <a:xfrm>
              <a:off x="4274206" y="5127895"/>
              <a:ext cx="221673" cy="633845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8" name="Picture 17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3780417" y="3013464"/>
              <a:ext cx="434431" cy="3627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9" name="Picture 18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776951" y="3686995"/>
              <a:ext cx="434430" cy="3627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0" name="Left Brace 19"/>
            <p:cNvSpPr/>
            <p:nvPr/>
          </p:nvSpPr>
          <p:spPr bwMode="auto">
            <a:xfrm>
              <a:off x="4284598" y="2877917"/>
              <a:ext cx="211282" cy="498297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1" name="Picture 20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3758488" y="5248151"/>
              <a:ext cx="471356" cy="3627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2" name="Picture 51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77249" y="4092221"/>
              <a:ext cx="288174" cy="2881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Left Brace 24"/>
            <p:cNvSpPr/>
            <p:nvPr/>
          </p:nvSpPr>
          <p:spPr bwMode="auto">
            <a:xfrm rot="5400000">
              <a:off x="5422028" y="1734130"/>
              <a:ext cx="218209" cy="1663990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0" name="Picture 29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4379" y="2036125"/>
              <a:ext cx="253506" cy="28817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1" name="Group 50"/>
          <p:cNvGrpSpPr/>
          <p:nvPr/>
        </p:nvGrpSpPr>
        <p:grpSpPr bwMode="auto">
          <a:xfrm>
            <a:off x="618146" y="2036125"/>
            <a:ext cx="2604640" cy="3727936"/>
            <a:chOff x="618146" y="2036125"/>
            <a:chExt cx="2604640" cy="3727936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1539202" y="2880238"/>
              <a:ext cx="1683584" cy="286232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lIns="0" tIns="0" rIns="0" bIns="0" rtlCol="1">
              <a:spAutoFit/>
            </a:bodyPr>
            <a:lstStyle/>
            <a:p>
              <a:r>
                <a:rPr lang="en-US" sz="2000" dirty="0" smtClean="0"/>
                <a:t>1       </a:t>
              </a:r>
            </a:p>
            <a:p>
              <a:r>
                <a:rPr lang="en-US" sz="2000" dirty="0" smtClean="0"/>
                <a:t>1</a:t>
              </a:r>
            </a:p>
            <a:p>
              <a:r>
                <a:rPr lang="en-US" sz="2000" dirty="0" smtClean="0"/>
                <a:t>   1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1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1</a:t>
              </a:r>
            </a:p>
            <a:p>
              <a:endParaRPr lang="en-US" sz="2000" dirty="0"/>
            </a:p>
            <a:p>
              <a:endParaRPr lang="en-US" sz="2000" dirty="0" smtClean="0"/>
            </a:p>
            <a:p>
              <a:endParaRPr lang="en-US" sz="2000" dirty="0"/>
            </a:p>
            <a:p>
              <a:r>
                <a:rPr lang="en-US" sz="2000" dirty="0" smtClean="0"/>
                <a:t>                      1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                1                              </a:t>
              </a:r>
              <a:endParaRPr lang="he-IL" sz="2000" dirty="0"/>
            </a:p>
          </p:txBody>
        </p:sp>
        <p:sp>
          <p:nvSpPr>
            <p:cNvPr id="7" name="Left Brace 6"/>
            <p:cNvSpPr/>
            <p:nvPr/>
          </p:nvSpPr>
          <p:spPr bwMode="auto">
            <a:xfrm>
              <a:off x="1126939" y="3378536"/>
              <a:ext cx="218208" cy="822198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Left Brace 7"/>
            <p:cNvSpPr/>
            <p:nvPr/>
          </p:nvSpPr>
          <p:spPr bwMode="auto">
            <a:xfrm>
              <a:off x="1133864" y="5130216"/>
              <a:ext cx="221673" cy="633845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" name="Picture 8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640075" y="3015785"/>
              <a:ext cx="434431" cy="3627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Picture 9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636609" y="3689316"/>
              <a:ext cx="434430" cy="3627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" name="Left Brace 10"/>
            <p:cNvSpPr/>
            <p:nvPr/>
          </p:nvSpPr>
          <p:spPr bwMode="auto">
            <a:xfrm>
              <a:off x="1144256" y="2880238"/>
              <a:ext cx="211282" cy="498297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" name="Picture 11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618146" y="5250472"/>
              <a:ext cx="471356" cy="3627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8" name="Left Brace 27"/>
            <p:cNvSpPr/>
            <p:nvPr/>
          </p:nvSpPr>
          <p:spPr bwMode="auto">
            <a:xfrm rot="5400000">
              <a:off x="2262550" y="1734130"/>
              <a:ext cx="218209" cy="1663990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4901" y="2036125"/>
              <a:ext cx="253506" cy="28817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8246" y="4153072"/>
              <a:ext cx="254230" cy="28899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7" name="Group 56"/>
          <p:cNvGrpSpPr/>
          <p:nvPr/>
        </p:nvGrpSpPr>
        <p:grpSpPr bwMode="auto">
          <a:xfrm>
            <a:off x="7065528" y="2877917"/>
            <a:ext cx="1341952" cy="2883823"/>
            <a:chOff x="7065528" y="2877917"/>
            <a:chExt cx="1341952" cy="2883823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7986584" y="2877917"/>
              <a:ext cx="420896" cy="286232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lIns="0" tIns="0" rIns="0" bIns="0" rtlCol="1">
              <a:spAutoFit/>
            </a:bodyPr>
            <a:lstStyle/>
            <a:p>
              <a:r>
                <a:rPr lang="en-US" sz="2000" dirty="0" smtClean="0"/>
                <a:t>       </a:t>
              </a:r>
            </a:p>
            <a:p>
              <a:endParaRPr lang="en-US" sz="2000" dirty="0" smtClean="0"/>
            </a:p>
            <a:p>
              <a:endParaRPr lang="en-US" sz="2000" dirty="0" smtClean="0"/>
            </a:p>
            <a:p>
              <a:endParaRPr lang="en-US" sz="2000" dirty="0" smtClean="0"/>
            </a:p>
            <a:p>
              <a:endParaRPr lang="en-US" sz="2000" dirty="0" smtClean="0"/>
            </a:p>
            <a:p>
              <a:endParaRPr lang="en-US" sz="2000" dirty="0"/>
            </a:p>
            <a:p>
              <a:endParaRPr lang="en-US" sz="2000" dirty="0" smtClean="0"/>
            </a:p>
            <a:p>
              <a:endParaRPr lang="en-US" sz="2000" dirty="0"/>
            </a:p>
            <a:p>
              <a:r>
                <a:rPr lang="en-US" sz="2000" dirty="0" smtClean="0"/>
                <a:t>               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                                        </a:t>
              </a:r>
              <a:endParaRPr lang="he-IL" sz="2000" dirty="0"/>
            </a:p>
          </p:txBody>
        </p:sp>
        <p:sp>
          <p:nvSpPr>
            <p:cNvPr id="38" name="Left Brace 37"/>
            <p:cNvSpPr/>
            <p:nvPr/>
          </p:nvSpPr>
          <p:spPr bwMode="auto">
            <a:xfrm>
              <a:off x="7574321" y="3376215"/>
              <a:ext cx="218208" cy="822198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9" name="Left Brace 38"/>
            <p:cNvSpPr/>
            <p:nvPr/>
          </p:nvSpPr>
          <p:spPr bwMode="auto">
            <a:xfrm>
              <a:off x="7581246" y="5127895"/>
              <a:ext cx="221673" cy="633845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" name="Picture 39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7087457" y="3013464"/>
              <a:ext cx="434431" cy="3627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Picture 40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7083991" y="3686995"/>
              <a:ext cx="434430" cy="3627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2" name="Left Brace 41"/>
            <p:cNvSpPr/>
            <p:nvPr/>
          </p:nvSpPr>
          <p:spPr bwMode="auto">
            <a:xfrm>
              <a:off x="7591638" y="2877917"/>
              <a:ext cx="211282" cy="498297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3" name="Picture 42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7065528" y="5248151"/>
              <a:ext cx="471356" cy="3627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Picture 54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07473" y="4221480"/>
              <a:ext cx="179119" cy="179119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8180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02681" y="263789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Evaluating a stopping policy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0077" y="4657806"/>
            <a:ext cx="5434596" cy="66141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9945" y="3431269"/>
            <a:ext cx="5874861" cy="7935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-2937" y="1407078"/>
            <a:ext cx="10080625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(stopping) policy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(absorbing) Markov Chain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-2937" y="2136490"/>
            <a:ext cx="10080625" cy="109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Values of a fixed policy can be found by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solving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system of linear equations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904" y="5734094"/>
            <a:ext cx="7824944" cy="12266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3690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50968" y="472797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Evaluating a stopping policy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6088" y="3479197"/>
            <a:ext cx="3856251" cy="4693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879" y="2084366"/>
            <a:ext cx="5874861" cy="7935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6444" y="4200733"/>
            <a:ext cx="3855539" cy="4692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436" y="4982484"/>
            <a:ext cx="2306843" cy="3956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143" y="5657358"/>
            <a:ext cx="2740103" cy="46929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5908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 bwMode="auto">
          <a:xfrm flipV="1">
            <a:off x="3471488" y="2525109"/>
            <a:ext cx="1093325" cy="44134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441293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Improving switches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Oval 9"/>
          <p:cNvSpPr>
            <a:spLocks noChangeAspect="1" noChangeArrowheads="1"/>
          </p:cNvSpPr>
          <p:nvPr/>
        </p:nvSpPr>
        <p:spPr bwMode="auto">
          <a:xfrm>
            <a:off x="3147640" y="2917842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4564813" y="2347261"/>
            <a:ext cx="360768" cy="36076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9"/>
          <p:cNvSpPr>
            <a:spLocks noChangeAspect="1" noChangeArrowheads="1"/>
          </p:cNvSpPr>
          <p:nvPr/>
        </p:nvSpPr>
        <p:spPr bwMode="auto">
          <a:xfrm>
            <a:off x="6097325" y="1824020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3" name="Oval 9"/>
          <p:cNvSpPr>
            <a:spLocks noChangeAspect="1" noChangeArrowheads="1"/>
          </p:cNvSpPr>
          <p:nvPr/>
        </p:nvSpPr>
        <p:spPr bwMode="auto">
          <a:xfrm>
            <a:off x="6097325" y="2882020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" name="Oval 9"/>
          <p:cNvSpPr>
            <a:spLocks noChangeAspect="1" noChangeArrowheads="1"/>
          </p:cNvSpPr>
          <p:nvPr/>
        </p:nvSpPr>
        <p:spPr bwMode="auto">
          <a:xfrm>
            <a:off x="6097325" y="3940018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4569450" y="3405261"/>
            <a:ext cx="360768" cy="36076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6" name="Straight Arrow Connector 15"/>
          <p:cNvCxnSpPr>
            <a:stCxn id="8" idx="7"/>
            <a:endCxn id="9" idx="1"/>
          </p:cNvCxnSpPr>
          <p:nvPr/>
        </p:nvCxnSpPr>
        <p:spPr bwMode="auto">
          <a:xfrm flipV="1">
            <a:off x="3471488" y="2527645"/>
            <a:ext cx="1093325" cy="441343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Arrow Connector 17"/>
          <p:cNvCxnSpPr>
            <a:stCxn id="9" idx="3"/>
            <a:endCxn id="12" idx="2"/>
          </p:cNvCxnSpPr>
          <p:nvPr/>
        </p:nvCxnSpPr>
        <p:spPr bwMode="auto">
          <a:xfrm flipV="1">
            <a:off x="4925581" y="1998645"/>
            <a:ext cx="1171744" cy="529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9" idx="3"/>
            <a:endCxn id="13" idx="2"/>
          </p:cNvCxnSpPr>
          <p:nvPr/>
        </p:nvCxnSpPr>
        <p:spPr bwMode="auto">
          <a:xfrm>
            <a:off x="4925581" y="2527645"/>
            <a:ext cx="1171744" cy="529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3"/>
            <a:endCxn id="14" idx="1"/>
          </p:cNvCxnSpPr>
          <p:nvPr/>
        </p:nvCxnSpPr>
        <p:spPr bwMode="auto">
          <a:xfrm>
            <a:off x="4925581" y="2527645"/>
            <a:ext cx="1227308" cy="14635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2" name="Picture 6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0558" y="1816710"/>
            <a:ext cx="1148663" cy="36894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9658" y="2846196"/>
            <a:ext cx="1147310" cy="3685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1570" y="3981316"/>
            <a:ext cx="1146635" cy="3682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9920" y="1824020"/>
            <a:ext cx="203670" cy="5324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2320" y="2674477"/>
            <a:ext cx="203670" cy="5324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3707" y="3155501"/>
            <a:ext cx="203670" cy="5324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Straight Arrow Connector 36"/>
          <p:cNvCxnSpPr>
            <a:stCxn id="15" idx="3"/>
            <a:endCxn id="12" idx="3"/>
          </p:cNvCxnSpPr>
          <p:nvPr/>
        </p:nvCxnSpPr>
        <p:spPr bwMode="auto">
          <a:xfrm flipV="1">
            <a:off x="4930218" y="2122124"/>
            <a:ext cx="1222671" cy="14635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5" idx="3"/>
            <a:endCxn id="14" idx="2"/>
          </p:cNvCxnSpPr>
          <p:nvPr/>
        </p:nvCxnSpPr>
        <p:spPr bwMode="auto">
          <a:xfrm>
            <a:off x="4930218" y="3585645"/>
            <a:ext cx="1167107" cy="52899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5" name="Picture 64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194" y="2605684"/>
            <a:ext cx="1188018" cy="36894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6" name="Straight Arrow Connector 55"/>
          <p:cNvCxnSpPr>
            <a:stCxn id="8" idx="5"/>
            <a:endCxn id="15" idx="1"/>
          </p:cNvCxnSpPr>
          <p:nvPr/>
        </p:nvCxnSpPr>
        <p:spPr bwMode="auto">
          <a:xfrm>
            <a:off x="3471488" y="3215946"/>
            <a:ext cx="1097962" cy="3696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7" name="Picture 66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4209" y="2968988"/>
            <a:ext cx="202855" cy="53035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0916" y="3582796"/>
            <a:ext cx="202855" cy="53035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411" y="3206746"/>
            <a:ext cx="1474784" cy="4498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1" name="Straight Arrow Connector 70"/>
          <p:cNvCxnSpPr>
            <a:stCxn id="8" idx="5"/>
            <a:endCxn id="15" idx="1"/>
          </p:cNvCxnSpPr>
          <p:nvPr/>
        </p:nvCxnSpPr>
        <p:spPr bwMode="auto">
          <a:xfrm>
            <a:off x="3471488" y="3215946"/>
            <a:ext cx="1097962" cy="369699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58" name="Picture 57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7851" y="3220221"/>
            <a:ext cx="203870" cy="2873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7747" y="2620371"/>
            <a:ext cx="163751" cy="28595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225" y="5872554"/>
            <a:ext cx="5282173" cy="6614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054" y="5011021"/>
            <a:ext cx="2844514" cy="5579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617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232285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Improving a policy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817" y="4965293"/>
            <a:ext cx="7800991" cy="90887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204" y="6300026"/>
            <a:ext cx="8462217" cy="4953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604" y="1329978"/>
            <a:ext cx="7387416" cy="4135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480" y="3909527"/>
            <a:ext cx="7977663" cy="6615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1238" y="3352193"/>
            <a:ext cx="5076835" cy="4135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420" y="2489237"/>
            <a:ext cx="4291784" cy="5374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729" y="1928153"/>
            <a:ext cx="2311167" cy="4533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6113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54579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Improving a policy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817" y="1843236"/>
            <a:ext cx="7800991" cy="90887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204" y="3021213"/>
            <a:ext cx="8462217" cy="4953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465" y="4244912"/>
            <a:ext cx="4829457" cy="2876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605" y="5050462"/>
            <a:ext cx="7784831" cy="7936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3818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38640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5000"/>
              </a:lnSpc>
            </a:pPr>
            <a:r>
              <a:rPr lang="en-US" sz="4000" dirty="0" smtClean="0">
                <a:solidFill>
                  <a:schemeClr val="accent2"/>
                </a:solidFill>
              </a:rPr>
              <a:t>Policy </a:t>
            </a:r>
            <a:r>
              <a:rPr lang="en-US" sz="4000" dirty="0" smtClean="0">
                <a:solidFill>
                  <a:schemeClr val="accent2"/>
                </a:solidFill>
              </a:rPr>
              <a:t>iteration (</a:t>
            </a:r>
            <a:r>
              <a:rPr lang="en-US" sz="4000" dirty="0" smtClean="0">
                <a:solidFill>
                  <a:schemeClr val="accent2"/>
                </a:solidFill>
              </a:rPr>
              <a:t>Strategy improvement</a:t>
            </a:r>
            <a:r>
              <a:rPr lang="en-US" sz="4000" dirty="0" smtClean="0">
                <a:solidFill>
                  <a:schemeClr val="accent2"/>
                </a:solidFill>
              </a:rPr>
              <a:t>)</a:t>
            </a:r>
          </a:p>
          <a:p>
            <a:pPr algn="ctr"/>
            <a:r>
              <a:rPr lang="en-US" sz="4000" dirty="0">
                <a:solidFill>
                  <a:srgbClr val="996600"/>
                </a:solidFill>
              </a:rPr>
              <a:t>[Howard ’60]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0535" y="2479712"/>
            <a:ext cx="6979553" cy="48806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6522" y="3115931"/>
            <a:ext cx="7067578" cy="9787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474" y="5046125"/>
            <a:ext cx="6439674" cy="3817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336" y="5683247"/>
            <a:ext cx="6361950" cy="3817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719" y="6320368"/>
            <a:ext cx="4457184" cy="38171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945106" y="2259871"/>
            <a:ext cx="8190411" cy="2063932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70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50968" y="472797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Potential transformations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984" y="1735485"/>
            <a:ext cx="5321356" cy="7916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361" y="3058301"/>
            <a:ext cx="4960603" cy="28685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762" y="3680968"/>
            <a:ext cx="8177800" cy="7101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5874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50968" y="472797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Potential transformations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5" name="Picture 1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502" y="2884512"/>
            <a:ext cx="7334321" cy="15122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906" y="4677342"/>
            <a:ext cx="8533513" cy="9786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762" y="1812979"/>
            <a:ext cx="8177800" cy="7101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255" y="5995360"/>
            <a:ext cx="7784814" cy="7936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485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497186"/>
            <a:ext cx="9069388" cy="1260475"/>
          </a:xfrm>
        </p:spPr>
        <p:txBody>
          <a:bodyPr/>
          <a:lstStyle/>
          <a:p>
            <a:r>
              <a:rPr lang="en-US" sz="4000" dirty="0" smtClean="0"/>
              <a:t>Day 2</a:t>
            </a:r>
            <a:br>
              <a:rPr lang="en-US" sz="4000" dirty="0" smtClean="0"/>
            </a:br>
            <a:r>
              <a:rPr lang="en-US" sz="4000" dirty="0" smtClean="0"/>
              <a:t>Tuesday, November 1</a:t>
            </a:r>
            <a:endParaRPr lang="he-IL" sz="4000" dirty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" y="3481410"/>
            <a:ext cx="10080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ts val="5600"/>
              </a:lnSpc>
            </a:pPr>
            <a:r>
              <a:rPr lang="en-GB" sz="4000" dirty="0" err="1">
                <a:solidFill>
                  <a:srgbClr val="0033CC"/>
                </a:solidFill>
              </a:rPr>
              <a:t>Marcin</a:t>
            </a:r>
            <a:r>
              <a:rPr lang="en-GB" sz="4000" dirty="0">
                <a:solidFill>
                  <a:srgbClr val="0033CC"/>
                </a:solidFill>
              </a:rPr>
              <a:t> </a:t>
            </a:r>
            <a:r>
              <a:rPr lang="en-GB" sz="4000" dirty="0" err="1" smtClean="0">
                <a:solidFill>
                  <a:srgbClr val="0033CC"/>
                </a:solidFill>
              </a:rPr>
              <a:t>Jurdziński</a:t>
            </a:r>
            <a:r>
              <a:rPr lang="en-GB" sz="4000" dirty="0" smtClean="0">
                <a:solidFill>
                  <a:srgbClr val="0033CC"/>
                </a:solidFill>
              </a:rPr>
              <a:t/>
            </a:r>
            <a:br>
              <a:rPr lang="en-GB" sz="4000" dirty="0" smtClean="0">
                <a:solidFill>
                  <a:srgbClr val="0033CC"/>
                </a:solidFill>
              </a:rPr>
            </a:br>
            <a:r>
              <a:rPr lang="en-GB" sz="4000" dirty="0" smtClean="0">
                <a:solidFill>
                  <a:schemeClr val="tx1"/>
                </a:solidFill>
              </a:rPr>
              <a:t>(University </a:t>
            </a:r>
            <a:r>
              <a:rPr lang="en-GB" sz="4000" dirty="0">
                <a:solidFill>
                  <a:schemeClr val="tx1"/>
                </a:solidFill>
              </a:rPr>
              <a:t>of Warwick</a:t>
            </a:r>
            <a:r>
              <a:rPr lang="en-GB" sz="4000" dirty="0" smtClean="0">
                <a:solidFill>
                  <a:schemeClr val="tx1"/>
                </a:solidFill>
              </a:rPr>
              <a:t>)</a:t>
            </a:r>
            <a:r>
              <a:rPr lang="en-GB" sz="4000" dirty="0" smtClean="0">
                <a:solidFill>
                  <a:srgbClr val="0033CC"/>
                </a:solidFill>
              </a:rPr>
              <a:t/>
            </a:r>
            <a:br>
              <a:rPr lang="en-GB" sz="4000" dirty="0" smtClean="0">
                <a:solidFill>
                  <a:srgbClr val="0033CC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Parity Games</a:t>
            </a:r>
            <a:endParaRPr lang="he-IL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237" y="4763675"/>
            <a:ext cx="1928148" cy="6609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407673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Using values as potentials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7" name="Picture 1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9976" y="1617918"/>
            <a:ext cx="5200671" cy="9787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625" y="2884145"/>
            <a:ext cx="8533373" cy="7100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5733" y="4763502"/>
            <a:ext cx="1929156" cy="6613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55" y="5699684"/>
            <a:ext cx="1928145" cy="6092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Left-Right Arrow 20"/>
          <p:cNvSpPr/>
          <p:nvPr/>
        </p:nvSpPr>
        <p:spPr bwMode="auto">
          <a:xfrm>
            <a:off x="4090807" y="5851985"/>
            <a:ext cx="731520" cy="304603"/>
          </a:xfrm>
          <a:prstGeom prst="left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" name="Picture 2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135" y="5576110"/>
            <a:ext cx="3095632" cy="86677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9472" y="3999195"/>
            <a:ext cx="2621679" cy="3547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7030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407673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Optimality condition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637" y="1654508"/>
            <a:ext cx="1929156" cy="6613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6792" y="2590690"/>
            <a:ext cx="1928145" cy="6092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Left-Right Arrow 20"/>
          <p:cNvSpPr/>
          <p:nvPr/>
        </p:nvSpPr>
        <p:spPr bwMode="auto">
          <a:xfrm>
            <a:off x="4077744" y="2742991"/>
            <a:ext cx="731520" cy="304603"/>
          </a:xfrm>
          <a:prstGeom prst="left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" name="Picture 2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2072" y="2467116"/>
            <a:ext cx="3095632" cy="86677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8650" y="3808234"/>
            <a:ext cx="7303323" cy="4134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998" y="1676278"/>
            <a:ext cx="2385050" cy="7097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4077744" y="1828800"/>
            <a:ext cx="731520" cy="32657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" name="Picture 15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531" y="5563507"/>
            <a:ext cx="6603561" cy="4952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100" y="4588147"/>
            <a:ext cx="4618422" cy="6088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4424" y="6425185"/>
            <a:ext cx="6271775" cy="4134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Down Arrow 27"/>
          <p:cNvSpPr/>
          <p:nvPr/>
        </p:nvSpPr>
        <p:spPr bwMode="auto">
          <a:xfrm>
            <a:off x="4924788" y="4301594"/>
            <a:ext cx="231047" cy="206634"/>
          </a:xfrm>
          <a:prstGeom prst="downArrow">
            <a:avLst/>
          </a:prstGeom>
          <a:solidFill>
            <a:srgbClr val="99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4924788" y="5276954"/>
            <a:ext cx="231047" cy="206634"/>
          </a:xfrm>
          <a:prstGeom prst="downArrow">
            <a:avLst/>
          </a:prstGeom>
          <a:solidFill>
            <a:srgbClr val="99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4924788" y="6138630"/>
            <a:ext cx="231047" cy="206634"/>
          </a:xfrm>
          <a:prstGeom prst="downArrow">
            <a:avLst/>
          </a:prstGeom>
          <a:solidFill>
            <a:srgbClr val="99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797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77343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Solving Stochastic </a:t>
            </a:r>
            <a:r>
              <a:rPr lang="en-US" sz="4000" dirty="0" smtClean="0">
                <a:solidFill>
                  <a:schemeClr val="accent2"/>
                </a:solidFill>
              </a:rPr>
              <a:t>shortest paths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and Markov Decision Processes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0443" y="4561223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be solved in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polynomial time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using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reduction to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Linear Programming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0445" y="3325406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there a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polynomial time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version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the policy iteration algorithm ???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0444" y="2349246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be solved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using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policy iteration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80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773437"/>
            <a:ext cx="10080625" cy="1525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Dual LP formulation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for stochastic shortest </a:t>
            </a:r>
            <a:r>
              <a:rPr lang="en-US" sz="4000" dirty="0" smtClean="0">
                <a:solidFill>
                  <a:schemeClr val="accent2"/>
                </a:solidFill>
              </a:rPr>
              <a:t>paths</a:t>
            </a:r>
          </a:p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336600"/>
                </a:solidFill>
              </a:rPr>
              <a:t>[</a:t>
            </a:r>
            <a:r>
              <a:rPr lang="en-US" sz="4000" dirty="0" err="1">
                <a:solidFill>
                  <a:srgbClr val="336600"/>
                </a:solidFill>
              </a:rPr>
              <a:t>d’Epenoux</a:t>
            </a:r>
            <a:r>
              <a:rPr lang="en-US" sz="4000" dirty="0">
                <a:solidFill>
                  <a:srgbClr val="336600"/>
                </a:solidFill>
              </a:rPr>
              <a:t> (1964)]</a:t>
            </a:r>
            <a:endParaRPr lang="en-US" sz="4000" dirty="0">
              <a:solidFill>
                <a:srgbClr val="336600"/>
              </a:solidFill>
              <a:sym typeface="Symbol" pitchFamily="18" charset="2"/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94140" y="2937652"/>
            <a:ext cx="9254358" cy="16238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280" y="3118429"/>
            <a:ext cx="8248839" cy="12229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865" y="5734100"/>
            <a:ext cx="7821593" cy="7936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103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773437"/>
            <a:ext cx="10080625" cy="1434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9000"/>
              </a:lnSpc>
            </a:pPr>
            <a:r>
              <a:rPr lang="en-US" sz="4000" dirty="0" smtClean="0">
                <a:solidFill>
                  <a:schemeClr val="accent2"/>
                </a:solidFill>
              </a:rPr>
              <a:t>Primal LP formulation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for stochastic shortest </a:t>
            </a:r>
            <a:r>
              <a:rPr lang="en-US" sz="4000" dirty="0" smtClean="0">
                <a:solidFill>
                  <a:schemeClr val="accent2"/>
                </a:solidFill>
              </a:rPr>
              <a:t>paths</a:t>
            </a:r>
          </a:p>
          <a:p>
            <a:pPr algn="ctr"/>
            <a:r>
              <a:rPr lang="en-US" sz="4000" dirty="0">
                <a:solidFill>
                  <a:srgbClr val="336600"/>
                </a:solidFill>
              </a:rPr>
              <a:t>[</a:t>
            </a:r>
            <a:r>
              <a:rPr lang="en-US" sz="4000" dirty="0" err="1">
                <a:solidFill>
                  <a:srgbClr val="336600"/>
                </a:solidFill>
              </a:rPr>
              <a:t>d’Epenoux</a:t>
            </a:r>
            <a:r>
              <a:rPr lang="en-US" sz="4000" dirty="0">
                <a:solidFill>
                  <a:srgbClr val="336600"/>
                </a:solidFill>
              </a:rPr>
              <a:t> (1964)]</a:t>
            </a:r>
            <a:endParaRPr lang="en-US" sz="4000" dirty="0">
              <a:solidFill>
                <a:srgbClr val="336600"/>
              </a:solidFill>
              <a:sym typeface="Symbol" pitchFamily="18" charset="2"/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79384" y="5618817"/>
            <a:ext cx="8226133" cy="866780"/>
          </a:xfrm>
          <a:prstGeom prst="rect">
            <a:avLst/>
          </a:prstGeom>
          <a:noFill/>
          <a:ln/>
          <a:effectLst/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920" y="2945262"/>
            <a:ext cx="8530782" cy="178763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78374" y="2647090"/>
            <a:ext cx="9254358" cy="233329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373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77343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Solving Stochastic </a:t>
            </a:r>
            <a:r>
              <a:rPr lang="en-US" sz="4000" dirty="0" smtClean="0">
                <a:solidFill>
                  <a:schemeClr val="accent2"/>
                </a:solidFill>
              </a:rPr>
              <a:t>shortest paths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and Markov Decision Processes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0443" y="2224601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be solved in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polynomial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time using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reduction to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Linear Programming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0445" y="5676746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there a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strongly polynomial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version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the policy iteration algorithm ???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375316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Current algorithms for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Linear Programming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polynomial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but not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strongly polynomial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07" y="4526031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there a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strongly polynomial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algorithm ???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37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504825" y="562885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/>
              <a:t>Markov Decision Processes</a:t>
            </a:r>
            <a:br>
              <a:rPr lang="en-US" sz="4800" dirty="0"/>
            </a:br>
            <a:r>
              <a:rPr lang="en-US" sz="3200" dirty="0">
                <a:solidFill>
                  <a:srgbClr val="996600"/>
                </a:solidFill>
              </a:rPr>
              <a:t>[Bellman ’57] [Howard ’60] …</a:t>
            </a:r>
          </a:p>
        </p:txBody>
      </p:sp>
      <p:sp>
        <p:nvSpPr>
          <p:cNvPr id="256004" name="Oval 4"/>
          <p:cNvSpPr>
            <a:spLocks noChangeAspect="1" noChangeArrowheads="1"/>
          </p:cNvSpPr>
          <p:nvPr/>
        </p:nvSpPr>
        <p:spPr bwMode="auto">
          <a:xfrm>
            <a:off x="584200" y="3125110"/>
            <a:ext cx="379413" cy="349250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06" name="Oval 6"/>
          <p:cNvSpPr>
            <a:spLocks noChangeAspect="1" noChangeArrowheads="1"/>
          </p:cNvSpPr>
          <p:nvPr/>
        </p:nvSpPr>
        <p:spPr bwMode="auto">
          <a:xfrm>
            <a:off x="2441575" y="2351998"/>
            <a:ext cx="379413" cy="34925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07" name="Oval 7"/>
          <p:cNvSpPr>
            <a:spLocks noChangeAspect="1" noChangeArrowheads="1"/>
          </p:cNvSpPr>
          <p:nvPr/>
        </p:nvSpPr>
        <p:spPr bwMode="auto">
          <a:xfrm>
            <a:off x="2584450" y="2483760"/>
            <a:ext cx="93663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08" name="Oval 8"/>
          <p:cNvSpPr>
            <a:spLocks noChangeAspect="1" noChangeArrowheads="1"/>
          </p:cNvSpPr>
          <p:nvPr/>
        </p:nvSpPr>
        <p:spPr bwMode="auto">
          <a:xfrm>
            <a:off x="3186113" y="3120348"/>
            <a:ext cx="381000" cy="349250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09" name="Oval 9"/>
          <p:cNvSpPr>
            <a:spLocks noChangeAspect="1" noChangeArrowheads="1"/>
          </p:cNvSpPr>
          <p:nvPr/>
        </p:nvSpPr>
        <p:spPr bwMode="auto">
          <a:xfrm>
            <a:off x="1382713" y="5034873"/>
            <a:ext cx="379412" cy="349250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0" name="Oval 10"/>
          <p:cNvSpPr>
            <a:spLocks noChangeAspect="1" noChangeArrowheads="1"/>
          </p:cNvSpPr>
          <p:nvPr/>
        </p:nvSpPr>
        <p:spPr bwMode="auto">
          <a:xfrm>
            <a:off x="1382713" y="2337710"/>
            <a:ext cx="379412" cy="34925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1" name="Oval 11"/>
          <p:cNvSpPr>
            <a:spLocks noChangeAspect="1" noChangeArrowheads="1"/>
          </p:cNvSpPr>
          <p:nvPr/>
        </p:nvSpPr>
        <p:spPr bwMode="auto">
          <a:xfrm>
            <a:off x="596900" y="4236360"/>
            <a:ext cx="379413" cy="34925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2" name="Oval 12"/>
          <p:cNvSpPr>
            <a:spLocks noChangeAspect="1" noChangeArrowheads="1"/>
          </p:cNvSpPr>
          <p:nvPr/>
        </p:nvSpPr>
        <p:spPr bwMode="auto">
          <a:xfrm>
            <a:off x="2452688" y="5028523"/>
            <a:ext cx="379412" cy="34925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3" name="Oval 13"/>
          <p:cNvSpPr>
            <a:spLocks noChangeAspect="1" noChangeArrowheads="1"/>
          </p:cNvSpPr>
          <p:nvPr/>
        </p:nvSpPr>
        <p:spPr bwMode="auto">
          <a:xfrm>
            <a:off x="3195638" y="4269698"/>
            <a:ext cx="379412" cy="34925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4" name="Rectangle 14"/>
          <p:cNvSpPr>
            <a:spLocks noChangeAspect="1" noChangeArrowheads="1"/>
          </p:cNvSpPr>
          <p:nvPr/>
        </p:nvSpPr>
        <p:spPr bwMode="auto">
          <a:xfrm>
            <a:off x="1874838" y="3344185"/>
            <a:ext cx="68262" cy="9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256015" name="AutoShape 15"/>
          <p:cNvCxnSpPr>
            <a:cxnSpLocks noChangeAspect="1" noChangeShapeType="1"/>
            <a:stCxn id="256006" idx="3"/>
            <a:endCxn id="256014" idx="3"/>
          </p:cNvCxnSpPr>
          <p:nvPr/>
        </p:nvCxnSpPr>
        <p:spPr bwMode="auto">
          <a:xfrm flipH="1">
            <a:off x="1943100" y="2650448"/>
            <a:ext cx="554038" cy="741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016" name="AutoShape 16"/>
          <p:cNvCxnSpPr>
            <a:cxnSpLocks noChangeAspect="1" noChangeShapeType="1"/>
            <a:stCxn id="256014" idx="1"/>
            <a:endCxn id="256010" idx="5"/>
          </p:cNvCxnSpPr>
          <p:nvPr/>
        </p:nvCxnSpPr>
        <p:spPr bwMode="auto">
          <a:xfrm flipH="1" flipV="1">
            <a:off x="1706563" y="2636160"/>
            <a:ext cx="168275" cy="755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017" name="AutoShape 17"/>
          <p:cNvCxnSpPr>
            <a:cxnSpLocks noChangeAspect="1" noChangeShapeType="1"/>
            <a:stCxn id="256014" idx="1"/>
            <a:endCxn id="256004" idx="6"/>
          </p:cNvCxnSpPr>
          <p:nvPr/>
        </p:nvCxnSpPr>
        <p:spPr bwMode="auto">
          <a:xfrm flipH="1" flipV="1">
            <a:off x="963613" y="3299735"/>
            <a:ext cx="911225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018" name="AutoShape 18"/>
          <p:cNvCxnSpPr>
            <a:cxnSpLocks noChangeAspect="1" noChangeShapeType="1"/>
            <a:stCxn id="256014" idx="1"/>
            <a:endCxn id="256011" idx="7"/>
          </p:cNvCxnSpPr>
          <p:nvPr/>
        </p:nvCxnSpPr>
        <p:spPr bwMode="auto">
          <a:xfrm flipH="1">
            <a:off x="920750" y="3391810"/>
            <a:ext cx="954088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6019" name="Rectangle 19"/>
          <p:cNvSpPr>
            <a:spLocks noChangeAspect="1" noChangeArrowheads="1"/>
          </p:cNvSpPr>
          <p:nvPr/>
        </p:nvSpPr>
        <p:spPr bwMode="auto">
          <a:xfrm>
            <a:off x="2481263" y="3577548"/>
            <a:ext cx="68262" cy="93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256020" name="AutoShape 20"/>
          <p:cNvCxnSpPr>
            <a:cxnSpLocks noChangeAspect="1" noChangeShapeType="1"/>
            <a:stCxn id="256006" idx="4"/>
            <a:endCxn id="256019" idx="0"/>
          </p:cNvCxnSpPr>
          <p:nvPr/>
        </p:nvCxnSpPr>
        <p:spPr bwMode="auto">
          <a:xfrm flipH="1">
            <a:off x="2516188" y="2701248"/>
            <a:ext cx="115887" cy="876300"/>
          </a:xfrm>
          <a:prstGeom prst="straightConnector1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021" name="AutoShape 21"/>
          <p:cNvCxnSpPr>
            <a:cxnSpLocks noChangeAspect="1" noChangeShapeType="1"/>
            <a:stCxn id="256019" idx="2"/>
            <a:endCxn id="256013" idx="1"/>
          </p:cNvCxnSpPr>
          <p:nvPr/>
        </p:nvCxnSpPr>
        <p:spPr bwMode="auto">
          <a:xfrm>
            <a:off x="2514600" y="3671210"/>
            <a:ext cx="736600" cy="649288"/>
          </a:xfrm>
          <a:prstGeom prst="straightConnector1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022" name="AutoShape 22"/>
          <p:cNvCxnSpPr>
            <a:cxnSpLocks noChangeAspect="1" noChangeShapeType="1"/>
            <a:stCxn id="256019" idx="2"/>
            <a:endCxn id="256009" idx="7"/>
          </p:cNvCxnSpPr>
          <p:nvPr/>
        </p:nvCxnSpPr>
        <p:spPr bwMode="auto">
          <a:xfrm flipH="1">
            <a:off x="1706563" y="3671210"/>
            <a:ext cx="808037" cy="1414463"/>
          </a:xfrm>
          <a:prstGeom prst="straightConnector1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pic>
        <p:nvPicPr>
          <p:cNvPr id="256023" name="Picture 2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16088" y="2839360"/>
            <a:ext cx="144462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24" name="Picture 2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44600" y="3183848"/>
            <a:ext cx="14446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25" name="Picture 2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90638" y="3704548"/>
            <a:ext cx="144462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26" name="Picture 2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09788" y="4107773"/>
            <a:ext cx="144462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27" name="Picture 2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19400" y="3866473"/>
            <a:ext cx="142875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28" name="Picture 2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62213" y="3033035"/>
            <a:ext cx="242887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29" name="Picture 2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09788" y="2910798"/>
            <a:ext cx="242887" cy="18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6034" name="Text Box 34"/>
          <p:cNvSpPr txBox="1">
            <a:spLocks noChangeArrowheads="1"/>
          </p:cNvSpPr>
          <p:nvPr/>
        </p:nvSpPr>
        <p:spPr bwMode="auto">
          <a:xfrm>
            <a:off x="4190796" y="5839259"/>
            <a:ext cx="5351871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target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5" name="Text Box 35"/>
          <p:cNvSpPr txBox="1">
            <a:spLocks noChangeArrowheads="1"/>
          </p:cNvSpPr>
          <p:nvPr/>
        </p:nvSpPr>
        <p:spPr bwMode="auto">
          <a:xfrm>
            <a:off x="4140246" y="6442438"/>
            <a:ext cx="5452971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 goes on forever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7" name="Text Box 37"/>
          <p:cNvSpPr txBox="1">
            <a:spLocks noChangeArrowheads="1"/>
          </p:cNvSpPr>
          <p:nvPr/>
        </p:nvSpPr>
        <p:spPr bwMode="auto">
          <a:xfrm>
            <a:off x="3773487" y="5236079"/>
            <a:ext cx="6186488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(and a half)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player</a:t>
            </a:r>
          </a:p>
        </p:txBody>
      </p:sp>
      <p:grpSp>
        <p:nvGrpSpPr>
          <p:cNvPr id="9" name="Group 8"/>
          <p:cNvGrpSpPr/>
          <p:nvPr/>
        </p:nvGrpSpPr>
        <p:grpSpPr bwMode="auto">
          <a:xfrm>
            <a:off x="4071938" y="3583282"/>
            <a:ext cx="5599112" cy="1419739"/>
            <a:chOff x="4071938" y="3322022"/>
            <a:chExt cx="5599112" cy="1419739"/>
          </a:xfrm>
        </p:grpSpPr>
        <p:sp>
          <p:nvSpPr>
            <p:cNvPr id="256041" name="Text Box 41"/>
            <p:cNvSpPr txBox="1">
              <a:spLocks noChangeAspect="1" noChangeArrowheads="1"/>
            </p:cNvSpPr>
            <p:nvPr/>
          </p:nvSpPr>
          <p:spPr bwMode="auto">
            <a:xfrm>
              <a:off x="4071938" y="3322022"/>
              <a:ext cx="5599112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dirty="0">
                  <a:solidFill>
                    <a:srgbClr val="CC0066"/>
                  </a:solidFill>
                </a:rPr>
                <a:t>Limiting average version</a:t>
              </a:r>
            </a:p>
          </p:txBody>
        </p:sp>
        <p:pic>
          <p:nvPicPr>
            <p:cNvPr id="7" name="Picture 6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9753" y="3788747"/>
              <a:ext cx="4765068" cy="9530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 bwMode="auto">
          <a:xfrm>
            <a:off x="4530828" y="2024739"/>
            <a:ext cx="4838700" cy="1415080"/>
            <a:chOff x="4530828" y="1763479"/>
            <a:chExt cx="4838700" cy="1415080"/>
          </a:xfrm>
        </p:grpSpPr>
        <p:sp>
          <p:nvSpPr>
            <p:cNvPr id="256042" name="Text Box 42"/>
            <p:cNvSpPr txBox="1">
              <a:spLocks noChangeAspect="1" noChangeArrowheads="1"/>
            </p:cNvSpPr>
            <p:nvPr/>
          </p:nvSpPr>
          <p:spPr bwMode="auto">
            <a:xfrm>
              <a:off x="4530828" y="1763479"/>
              <a:ext cx="48387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>
                  <a:solidFill>
                    <a:srgbClr val="CC0066"/>
                  </a:solidFill>
                </a:rPr>
                <a:t>Discounted version</a:t>
              </a:r>
            </a:p>
          </p:txBody>
        </p:sp>
        <p:pic>
          <p:nvPicPr>
            <p:cNvPr id="4" name="Picture 3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7654" y="2223854"/>
              <a:ext cx="4645045" cy="954705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6937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4" grpId="0"/>
      <p:bldP spid="256035" grpId="0"/>
      <p:bldP spid="2560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774" y="3028702"/>
            <a:ext cx="7785770" cy="12262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73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47279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Discounted MDPs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6" idx="6"/>
            <a:endCxn id="7" idx="1"/>
          </p:cNvCxnSpPr>
          <p:nvPr/>
        </p:nvCxnSpPr>
        <p:spPr bwMode="auto">
          <a:xfrm flipV="1">
            <a:off x="3194988" y="4599546"/>
            <a:ext cx="1369825" cy="575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9"/>
          <p:cNvSpPr>
            <a:spLocks noChangeAspect="1" noChangeArrowheads="1"/>
          </p:cNvSpPr>
          <p:nvPr/>
        </p:nvSpPr>
        <p:spPr bwMode="auto">
          <a:xfrm>
            <a:off x="2815576" y="4430680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499" y="2130607"/>
            <a:ext cx="5943624" cy="66141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4564813" y="4419162"/>
            <a:ext cx="360768" cy="36076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9"/>
          <p:cNvSpPr>
            <a:spLocks noChangeAspect="1" noChangeArrowheads="1"/>
          </p:cNvSpPr>
          <p:nvPr/>
        </p:nvSpPr>
        <p:spPr bwMode="auto">
          <a:xfrm>
            <a:off x="6464740" y="3769272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>
            <a:spLocks noChangeAspect="1" noChangeArrowheads="1"/>
          </p:cNvSpPr>
          <p:nvPr/>
        </p:nvSpPr>
        <p:spPr bwMode="auto">
          <a:xfrm>
            <a:off x="6464740" y="5080570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3" name="Straight Arrow Connector 12"/>
          <p:cNvCxnSpPr>
            <a:stCxn id="7" idx="3"/>
            <a:endCxn id="8" idx="2"/>
          </p:cNvCxnSpPr>
          <p:nvPr/>
        </p:nvCxnSpPr>
        <p:spPr bwMode="auto">
          <a:xfrm flipV="1">
            <a:off x="4925581" y="3943897"/>
            <a:ext cx="1539159" cy="6556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7" idx="3"/>
            <a:endCxn id="10" idx="2"/>
          </p:cNvCxnSpPr>
          <p:nvPr/>
        </p:nvCxnSpPr>
        <p:spPr bwMode="auto">
          <a:xfrm>
            <a:off x="4925581" y="4599546"/>
            <a:ext cx="1539159" cy="6556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1" name="Picture 3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077" y="4120146"/>
            <a:ext cx="408155" cy="28595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7624" y="4502869"/>
            <a:ext cx="203870" cy="2038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Oval 2"/>
          <p:cNvSpPr>
            <a:spLocks noChangeAspect="1" noChangeArrowheads="1"/>
          </p:cNvSpPr>
          <p:nvPr/>
        </p:nvSpPr>
        <p:spPr bwMode="auto">
          <a:xfrm>
            <a:off x="4564813" y="5862234"/>
            <a:ext cx="379412" cy="349250"/>
          </a:xfrm>
          <a:prstGeom prst="ellipse">
            <a:avLst/>
          </a:prstGeom>
          <a:solidFill>
            <a:srgbClr val="FFC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36" name="Straight Arrow Connector 35"/>
          <p:cNvCxnSpPr>
            <a:stCxn id="7" idx="2"/>
            <a:endCxn id="35" idx="0"/>
          </p:cNvCxnSpPr>
          <p:nvPr/>
        </p:nvCxnSpPr>
        <p:spPr bwMode="auto">
          <a:xfrm>
            <a:off x="4745197" y="4779930"/>
            <a:ext cx="9322" cy="10823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" name="Picture 3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1336" y="4021708"/>
            <a:ext cx="570601" cy="4089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6700" y="5080570"/>
            <a:ext cx="734679" cy="3257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389" y="4854173"/>
            <a:ext cx="408971" cy="2865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2167" y="4791448"/>
            <a:ext cx="612232" cy="4089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3134" y="1557790"/>
            <a:ext cx="2774355" cy="3611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294" y="3107864"/>
            <a:ext cx="8576035" cy="2875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622" y="6577091"/>
            <a:ext cx="6091378" cy="3611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617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0510" y="2336765"/>
            <a:ext cx="7379603" cy="5787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" y="47279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Discounted MDPs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0788" y="1709359"/>
            <a:ext cx="2979046" cy="4453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85" y="5054340"/>
            <a:ext cx="6712853" cy="5787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3458" y="4453060"/>
            <a:ext cx="2933707" cy="3547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284" y="3178228"/>
            <a:ext cx="5444055" cy="72025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052" y="5945729"/>
            <a:ext cx="6236519" cy="7938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1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497186"/>
            <a:ext cx="9069388" cy="1260475"/>
          </a:xfrm>
        </p:spPr>
        <p:txBody>
          <a:bodyPr/>
          <a:lstStyle/>
          <a:p>
            <a:r>
              <a:rPr lang="en-US" sz="4000" dirty="0" smtClean="0"/>
              <a:t>Day 3</a:t>
            </a:r>
            <a:br>
              <a:rPr lang="en-US" sz="4000" dirty="0" smtClean="0"/>
            </a:br>
            <a:r>
              <a:rPr lang="en-US" sz="4000" dirty="0" smtClean="0"/>
              <a:t>Wednesday, November 2</a:t>
            </a:r>
            <a:endParaRPr lang="he-IL" sz="4000" dirty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" y="3238685"/>
            <a:ext cx="10080625" cy="1982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ts val="5600"/>
              </a:lnSpc>
            </a:pPr>
            <a:r>
              <a:rPr lang="en-GB" sz="4000" dirty="0">
                <a:solidFill>
                  <a:srgbClr val="0033CC"/>
                </a:solidFill>
              </a:rPr>
              <a:t>Peter Bro </a:t>
            </a:r>
            <a:r>
              <a:rPr lang="en-GB" sz="4000" dirty="0" err="1" smtClean="0">
                <a:solidFill>
                  <a:srgbClr val="0033CC"/>
                </a:solidFill>
              </a:rPr>
              <a:t>Miltersen</a:t>
            </a:r>
            <a:r>
              <a:rPr lang="en-GB" sz="4000" dirty="0" smtClean="0">
                <a:solidFill>
                  <a:srgbClr val="0033CC"/>
                </a:solidFill>
              </a:rPr>
              <a:t/>
            </a:r>
            <a:br>
              <a:rPr lang="en-GB" sz="4000" dirty="0" smtClean="0">
                <a:solidFill>
                  <a:srgbClr val="0033CC"/>
                </a:solidFill>
              </a:rPr>
            </a:br>
            <a:r>
              <a:rPr lang="en-GB" sz="4000" dirty="0" smtClean="0">
                <a:solidFill>
                  <a:schemeClr val="tx1"/>
                </a:solidFill>
              </a:rPr>
              <a:t>(Aarhus </a:t>
            </a:r>
            <a:r>
              <a:rPr lang="en-GB" sz="4000" dirty="0">
                <a:solidFill>
                  <a:schemeClr val="tx1"/>
                </a:solidFill>
              </a:rPr>
              <a:t>University)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Imperfect Information </a:t>
            </a:r>
            <a:r>
              <a:rPr lang="en-US" sz="4000" dirty="0" smtClean="0"/>
              <a:t>Stochastic Games</a:t>
            </a:r>
            <a:endParaRPr lang="he-IL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" y="47279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Discounted MDPs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4190" y="3408504"/>
            <a:ext cx="1912243" cy="4453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3276" y="4200356"/>
            <a:ext cx="5734071" cy="12454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85" y="2402551"/>
            <a:ext cx="6712853" cy="5787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3458" y="1749019"/>
            <a:ext cx="2933707" cy="3547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53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370982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Non-discounted MDPs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0200" y="3137061"/>
            <a:ext cx="4140222" cy="6496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2566" y="1537042"/>
            <a:ext cx="4035491" cy="4813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248" y="2198098"/>
            <a:ext cx="4756126" cy="4813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8697" y="4099109"/>
            <a:ext cx="6683228" cy="6494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7613" y="6002075"/>
            <a:ext cx="7205397" cy="90543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1068" y="5159043"/>
            <a:ext cx="5238487" cy="4814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505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4504"/>
            <a:ext cx="10080625" cy="1260475"/>
          </a:xfrm>
        </p:spPr>
        <p:txBody>
          <a:bodyPr/>
          <a:lstStyle/>
          <a:p>
            <a:r>
              <a:rPr lang="en-US" dirty="0" smtClean="0"/>
              <a:t>More fun: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2-player games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51163"/>
            <a:ext cx="10080625" cy="26148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Reachability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Shortest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mean payoff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discounted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payoff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95329"/>
            <a:ext cx="10080624" cy="1237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Introduce an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adversary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All actions are </a:t>
            </a:r>
            <a:r>
              <a:rPr lang="en-US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deterministic</a:t>
            </a:r>
            <a:endParaRPr lang="he-IL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0" y="428230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2-Player </a:t>
            </a:r>
            <a:r>
              <a:rPr lang="en-US" sz="4000" dirty="0" smtClean="0">
                <a:solidFill>
                  <a:srgbClr val="FF0000"/>
                </a:solidFill>
              </a:rPr>
              <a:t>mean-payoff </a:t>
            </a:r>
            <a:r>
              <a:rPr lang="en-US" sz="4000" dirty="0" smtClean="0">
                <a:solidFill>
                  <a:schemeClr val="accent2"/>
                </a:solidFill>
              </a:rPr>
              <a:t>game</a:t>
            </a:r>
          </a:p>
          <a:p>
            <a:pPr algn="ctr"/>
            <a:r>
              <a:rPr lang="en-US" sz="3200" dirty="0">
                <a:solidFill>
                  <a:srgbClr val="CC3300"/>
                </a:solidFill>
              </a:rPr>
              <a:t>[</a:t>
            </a:r>
            <a:r>
              <a:rPr lang="en-US" sz="3200" dirty="0" err="1">
                <a:solidFill>
                  <a:srgbClr val="CC3300"/>
                </a:solidFill>
              </a:rPr>
              <a:t>Ehrenfeucht-Mycielski</a:t>
            </a:r>
            <a:r>
              <a:rPr lang="en-US" sz="3200" dirty="0">
                <a:solidFill>
                  <a:srgbClr val="CC3300"/>
                </a:solidFill>
              </a:rPr>
              <a:t> (1979)]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145792"/>
            <a:ext cx="10070183" cy="14661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 target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Traverse one edge per day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Maximize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minimize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per-day profit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" y="5766750"/>
            <a:ext cx="10080624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pseudo-polynomial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algorithms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0440" y="6419031"/>
            <a:ext cx="10080624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there a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polynomial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time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algorithm ???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AutoShape 22"/>
          <p:cNvCxnSpPr>
            <a:cxnSpLocks noChangeAspect="1" noChangeShapeType="1"/>
            <a:stCxn id="29" idx="2"/>
            <a:endCxn id="27" idx="7"/>
          </p:cNvCxnSpPr>
          <p:nvPr/>
        </p:nvCxnSpPr>
        <p:spPr bwMode="auto">
          <a:xfrm flipH="1">
            <a:off x="3151031" y="1914617"/>
            <a:ext cx="925514" cy="4047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sp>
        <p:nvSpPr>
          <p:cNvPr id="27" name="Oval 5"/>
          <p:cNvSpPr>
            <a:spLocks noChangeAspect="1" noChangeArrowheads="1"/>
          </p:cNvSpPr>
          <p:nvPr/>
        </p:nvSpPr>
        <p:spPr bwMode="auto">
          <a:xfrm>
            <a:off x="2827182" y="2268212"/>
            <a:ext cx="379413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8" name="Oval 6"/>
          <p:cNvSpPr>
            <a:spLocks noChangeAspect="1" noChangeArrowheads="1"/>
          </p:cNvSpPr>
          <p:nvPr/>
        </p:nvSpPr>
        <p:spPr bwMode="auto">
          <a:xfrm>
            <a:off x="5965670" y="1739575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" name="Oval 10"/>
          <p:cNvSpPr>
            <a:spLocks noChangeAspect="1" noChangeArrowheads="1"/>
          </p:cNvSpPr>
          <p:nvPr/>
        </p:nvSpPr>
        <p:spPr bwMode="auto">
          <a:xfrm>
            <a:off x="4076545" y="1739992"/>
            <a:ext cx="379412" cy="34925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0" name="Oval 8"/>
          <p:cNvSpPr>
            <a:spLocks noChangeAspect="1" noChangeArrowheads="1"/>
          </p:cNvSpPr>
          <p:nvPr/>
        </p:nvSpPr>
        <p:spPr bwMode="auto">
          <a:xfrm>
            <a:off x="7475382" y="2125337"/>
            <a:ext cx="381000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31" name="Group 30"/>
          <p:cNvGrpSpPr/>
          <p:nvPr/>
        </p:nvGrpSpPr>
        <p:grpSpPr>
          <a:xfrm>
            <a:off x="2600808" y="3603299"/>
            <a:ext cx="379412" cy="349250"/>
            <a:chOff x="1973784" y="3238441"/>
            <a:chExt cx="379412" cy="349250"/>
          </a:xfrm>
        </p:grpSpPr>
        <p:sp>
          <p:nvSpPr>
            <p:cNvPr id="33" name="Oval 9"/>
            <p:cNvSpPr>
              <a:spLocks noChangeAspect="1" noChangeArrowheads="1"/>
            </p:cNvSpPr>
            <p:nvPr/>
          </p:nvSpPr>
          <p:spPr bwMode="auto">
            <a:xfrm>
              <a:off x="1973784" y="3238441"/>
              <a:ext cx="379412" cy="349250"/>
            </a:xfrm>
            <a:prstGeom prst="ellipse">
              <a:avLst/>
            </a:prstGeom>
            <a:solidFill>
              <a:srgbClr val="008000">
                <a:alpha val="7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" name="Oval 7"/>
            <p:cNvSpPr>
              <a:spLocks noChangeAspect="1" noChangeArrowheads="1"/>
            </p:cNvSpPr>
            <p:nvPr/>
          </p:nvSpPr>
          <p:spPr bwMode="auto">
            <a:xfrm>
              <a:off x="2116659" y="3370204"/>
              <a:ext cx="93662" cy="85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35" name="Oval 11"/>
          <p:cNvSpPr>
            <a:spLocks noChangeAspect="1" noChangeArrowheads="1"/>
          </p:cNvSpPr>
          <p:nvPr/>
        </p:nvSpPr>
        <p:spPr bwMode="auto">
          <a:xfrm>
            <a:off x="4480882" y="3603299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6" name="Oval 12"/>
          <p:cNvSpPr>
            <a:spLocks noChangeAspect="1" noChangeArrowheads="1"/>
          </p:cNvSpPr>
          <p:nvPr/>
        </p:nvSpPr>
        <p:spPr bwMode="auto">
          <a:xfrm>
            <a:off x="6360957" y="3603299"/>
            <a:ext cx="379413" cy="34925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37" name="AutoShape 13"/>
          <p:cNvCxnSpPr>
            <a:cxnSpLocks noChangeAspect="1" noChangeShapeType="1"/>
            <a:stCxn id="28" idx="3"/>
            <a:endCxn id="35" idx="7"/>
          </p:cNvCxnSpPr>
          <p:nvPr/>
        </p:nvCxnSpPr>
        <p:spPr bwMode="auto">
          <a:xfrm flipH="1">
            <a:off x="4804731" y="2037679"/>
            <a:ext cx="1216503" cy="161676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38" name="AutoShape 14"/>
          <p:cNvCxnSpPr>
            <a:cxnSpLocks noChangeAspect="1" noChangeShapeType="1"/>
            <a:stCxn id="28" idx="4"/>
            <a:endCxn id="36" idx="0"/>
          </p:cNvCxnSpPr>
          <p:nvPr/>
        </p:nvCxnSpPr>
        <p:spPr bwMode="auto">
          <a:xfrm>
            <a:off x="6155376" y="2088825"/>
            <a:ext cx="395288" cy="15144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39" name="AutoShape 15"/>
          <p:cNvCxnSpPr>
            <a:cxnSpLocks noChangeAspect="1" noChangeShapeType="1"/>
            <a:stCxn id="35" idx="2"/>
            <a:endCxn id="33" idx="6"/>
          </p:cNvCxnSpPr>
          <p:nvPr/>
        </p:nvCxnSpPr>
        <p:spPr bwMode="auto">
          <a:xfrm flipH="1">
            <a:off x="2980220" y="3777924"/>
            <a:ext cx="15006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40" name="AutoShape 16"/>
          <p:cNvCxnSpPr>
            <a:cxnSpLocks noChangeAspect="1" noChangeShapeType="1"/>
            <a:stCxn id="33" idx="0"/>
            <a:endCxn id="27" idx="4"/>
          </p:cNvCxnSpPr>
          <p:nvPr/>
        </p:nvCxnSpPr>
        <p:spPr bwMode="auto">
          <a:xfrm flipV="1">
            <a:off x="2790514" y="2617462"/>
            <a:ext cx="226375" cy="985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41" name="AutoShape 17"/>
          <p:cNvCxnSpPr>
            <a:cxnSpLocks noChangeAspect="1" noChangeShapeType="1"/>
            <a:stCxn id="27" idx="5"/>
            <a:endCxn id="35" idx="1"/>
          </p:cNvCxnSpPr>
          <p:nvPr/>
        </p:nvCxnSpPr>
        <p:spPr bwMode="auto">
          <a:xfrm>
            <a:off x="3151031" y="2566316"/>
            <a:ext cx="1385415" cy="108812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AutoShape 19"/>
          <p:cNvCxnSpPr>
            <a:cxnSpLocks noChangeAspect="1" noChangeShapeType="1"/>
            <a:stCxn id="29" idx="6"/>
            <a:endCxn id="28" idx="2"/>
          </p:cNvCxnSpPr>
          <p:nvPr/>
        </p:nvCxnSpPr>
        <p:spPr bwMode="auto">
          <a:xfrm flipV="1">
            <a:off x="4455957" y="1914200"/>
            <a:ext cx="1509713" cy="4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43" name="AutoShape 20"/>
          <p:cNvCxnSpPr>
            <a:cxnSpLocks noChangeAspect="1" noChangeShapeType="1"/>
            <a:stCxn id="30" idx="3"/>
            <a:endCxn id="36" idx="7"/>
          </p:cNvCxnSpPr>
          <p:nvPr/>
        </p:nvCxnSpPr>
        <p:spPr bwMode="auto">
          <a:xfrm flipH="1">
            <a:off x="6684806" y="2423441"/>
            <a:ext cx="846372" cy="12310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45" name="AutoShape 22"/>
          <p:cNvCxnSpPr>
            <a:cxnSpLocks noChangeAspect="1" noChangeShapeType="1"/>
            <a:stCxn id="30" idx="2"/>
            <a:endCxn id="28" idx="6"/>
          </p:cNvCxnSpPr>
          <p:nvPr/>
        </p:nvCxnSpPr>
        <p:spPr bwMode="auto">
          <a:xfrm flipH="1" flipV="1">
            <a:off x="6345082" y="1914200"/>
            <a:ext cx="1130300" cy="385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46" name="AutoShape 25"/>
          <p:cNvCxnSpPr>
            <a:cxnSpLocks noChangeAspect="1" noChangeShapeType="1"/>
            <a:stCxn id="36" idx="2"/>
            <a:endCxn id="35" idx="6"/>
          </p:cNvCxnSpPr>
          <p:nvPr/>
        </p:nvCxnSpPr>
        <p:spPr bwMode="auto">
          <a:xfrm flipH="1">
            <a:off x="4860295" y="3777924"/>
            <a:ext cx="15006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pic>
        <p:nvPicPr>
          <p:cNvPr id="48" name="Picture 4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6918" y="2918070"/>
            <a:ext cx="359084" cy="282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7376" y="1980493"/>
            <a:ext cx="179542" cy="282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087" y="2714817"/>
            <a:ext cx="656735" cy="2889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193" y="3665879"/>
            <a:ext cx="370714" cy="2912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15" y="2942541"/>
            <a:ext cx="367772" cy="2889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6524" y="2914657"/>
            <a:ext cx="626684" cy="2912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2365" y="3625908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25" y="2717101"/>
            <a:ext cx="361957" cy="2843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2099" y="1800610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3456" y="1946992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AutoShape 13"/>
          <p:cNvCxnSpPr>
            <a:cxnSpLocks noChangeAspect="1" noChangeShapeType="1"/>
            <a:stCxn id="29" idx="4"/>
            <a:endCxn id="35" idx="0"/>
          </p:cNvCxnSpPr>
          <p:nvPr/>
        </p:nvCxnSpPr>
        <p:spPr bwMode="auto">
          <a:xfrm>
            <a:off x="4266251" y="2089242"/>
            <a:ext cx="404338" cy="151405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pic>
        <p:nvPicPr>
          <p:cNvPr id="47" name="Picture 23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290303" y="2617462"/>
            <a:ext cx="356234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5796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0496" y="1735465"/>
            <a:ext cx="7785821" cy="79372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114" y="3181102"/>
            <a:ext cx="7785872" cy="82833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89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4504"/>
            <a:ext cx="10080625" cy="1260475"/>
          </a:xfrm>
        </p:spPr>
        <p:txBody>
          <a:bodyPr/>
          <a:lstStyle/>
          <a:p>
            <a:r>
              <a:rPr lang="en-US" dirty="0" smtClean="0"/>
              <a:t>Yet more </a:t>
            </a:r>
            <a:r>
              <a:rPr lang="en-US" dirty="0" smtClean="0"/>
              <a:t>fun: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½</a:t>
            </a:r>
            <a:r>
              <a:rPr lang="en-US" dirty="0" smtClean="0">
                <a:solidFill>
                  <a:schemeClr val="accent2"/>
                </a:solidFill>
              </a:rPr>
              <a:t>-</a:t>
            </a:r>
            <a:r>
              <a:rPr lang="en-US" dirty="0" smtClean="0">
                <a:solidFill>
                  <a:schemeClr val="accent2"/>
                </a:solidFill>
              </a:rPr>
              <a:t>player games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51163"/>
            <a:ext cx="10080625" cy="26148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Reachability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Shortest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stochastic paths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mean payoff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discounted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payoff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69203"/>
            <a:ext cx="10080624" cy="1237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Introduce an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adversary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stochastic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actions</a:t>
            </a:r>
            <a:endParaRPr lang="he-I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 noChangeAspect="1"/>
          </p:cNvGrpSpPr>
          <p:nvPr/>
        </p:nvGrpSpPr>
        <p:grpSpPr bwMode="auto">
          <a:xfrm>
            <a:off x="584200" y="2090738"/>
            <a:ext cx="2990850" cy="3046412"/>
            <a:chOff x="1381" y="1074"/>
            <a:chExt cx="3220" cy="3279"/>
          </a:xfrm>
        </p:grpSpPr>
        <p:sp>
          <p:nvSpPr>
            <p:cNvPr id="251907" name="Oval 3"/>
            <p:cNvSpPr>
              <a:spLocks noChangeAspect="1" noChangeArrowheads="1"/>
            </p:cNvSpPr>
            <p:nvPr/>
          </p:nvSpPr>
          <p:spPr bwMode="auto">
            <a:xfrm>
              <a:off x="1381" y="1921"/>
              <a:ext cx="409" cy="376"/>
            </a:xfrm>
            <a:prstGeom prst="ellipse">
              <a:avLst/>
            </a:prstGeom>
            <a:solidFill>
              <a:srgbClr val="008000">
                <a:alpha val="7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3380" y="1089"/>
              <a:ext cx="409" cy="376"/>
              <a:chOff x="3611" y="2500"/>
              <a:chExt cx="453" cy="416"/>
            </a:xfrm>
          </p:grpSpPr>
          <p:sp>
            <p:nvSpPr>
              <p:cNvPr id="251909" name="Oval 5"/>
              <p:cNvSpPr>
                <a:spLocks noChangeAspect="1" noChangeArrowheads="1"/>
              </p:cNvSpPr>
              <p:nvPr/>
            </p:nvSpPr>
            <p:spPr bwMode="auto">
              <a:xfrm>
                <a:off x="3611" y="2500"/>
                <a:ext cx="453" cy="416"/>
              </a:xfrm>
              <a:prstGeom prst="ellipse">
                <a:avLst/>
              </a:prstGeom>
              <a:solidFill>
                <a:srgbClr val="FF0000">
                  <a:alpha val="8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1910" name="Oval 6"/>
              <p:cNvSpPr>
                <a:spLocks noChangeAspect="1" noChangeArrowheads="1"/>
              </p:cNvSpPr>
              <p:nvPr/>
            </p:nvSpPr>
            <p:spPr bwMode="auto">
              <a:xfrm>
                <a:off x="3781" y="2656"/>
                <a:ext cx="113" cy="10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51911" name="Oval 7"/>
            <p:cNvSpPr>
              <a:spLocks noChangeAspect="1" noChangeArrowheads="1"/>
            </p:cNvSpPr>
            <p:nvPr/>
          </p:nvSpPr>
          <p:spPr bwMode="auto">
            <a:xfrm>
              <a:off x="4183" y="1916"/>
              <a:ext cx="409" cy="376"/>
            </a:xfrm>
            <a:prstGeom prst="ellipse">
              <a:avLst/>
            </a:prstGeom>
            <a:solidFill>
              <a:srgbClr val="008000">
                <a:alpha val="7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1912" name="Oval 8"/>
            <p:cNvSpPr>
              <a:spLocks noChangeAspect="1" noChangeArrowheads="1"/>
            </p:cNvSpPr>
            <p:nvPr/>
          </p:nvSpPr>
          <p:spPr bwMode="auto">
            <a:xfrm>
              <a:off x="2240" y="3977"/>
              <a:ext cx="409" cy="376"/>
            </a:xfrm>
            <a:prstGeom prst="ellipse">
              <a:avLst/>
            </a:prstGeom>
            <a:solidFill>
              <a:srgbClr val="008000">
                <a:alpha val="7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1913" name="Oval 9"/>
            <p:cNvSpPr>
              <a:spLocks noChangeAspect="1" noChangeArrowheads="1"/>
            </p:cNvSpPr>
            <p:nvPr/>
          </p:nvSpPr>
          <p:spPr bwMode="auto">
            <a:xfrm>
              <a:off x="2241" y="1074"/>
              <a:ext cx="409" cy="376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1914" name="Oval 10"/>
            <p:cNvSpPr>
              <a:spLocks noChangeAspect="1" noChangeArrowheads="1"/>
            </p:cNvSpPr>
            <p:nvPr/>
          </p:nvSpPr>
          <p:spPr bwMode="auto">
            <a:xfrm>
              <a:off x="1395" y="3117"/>
              <a:ext cx="409" cy="376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1915" name="Oval 11"/>
            <p:cNvSpPr>
              <a:spLocks noChangeAspect="1" noChangeArrowheads="1"/>
            </p:cNvSpPr>
            <p:nvPr/>
          </p:nvSpPr>
          <p:spPr bwMode="auto">
            <a:xfrm>
              <a:off x="3392" y="3971"/>
              <a:ext cx="409" cy="376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1916" name="Oval 12"/>
            <p:cNvSpPr>
              <a:spLocks noChangeAspect="1" noChangeArrowheads="1"/>
            </p:cNvSpPr>
            <p:nvPr/>
          </p:nvSpPr>
          <p:spPr bwMode="auto">
            <a:xfrm>
              <a:off x="4192" y="3153"/>
              <a:ext cx="409" cy="376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1917" name="Rectangle 13"/>
            <p:cNvSpPr>
              <a:spLocks noChangeAspect="1" noChangeArrowheads="1"/>
            </p:cNvSpPr>
            <p:nvPr/>
          </p:nvSpPr>
          <p:spPr bwMode="auto">
            <a:xfrm>
              <a:off x="2770" y="2157"/>
              <a:ext cx="74" cy="1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cxnSp>
          <p:nvCxnSpPr>
            <p:cNvPr id="251918" name="AutoShape 14"/>
            <p:cNvCxnSpPr>
              <a:cxnSpLocks noChangeAspect="1" noChangeShapeType="1"/>
              <a:stCxn id="251909" idx="3"/>
              <a:endCxn id="251917" idx="3"/>
            </p:cNvCxnSpPr>
            <p:nvPr/>
          </p:nvCxnSpPr>
          <p:spPr bwMode="auto">
            <a:xfrm flipH="1">
              <a:off x="2844" y="1410"/>
              <a:ext cx="596" cy="7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1919" name="AutoShape 15"/>
            <p:cNvCxnSpPr>
              <a:cxnSpLocks noChangeAspect="1" noChangeShapeType="1"/>
              <a:stCxn id="251917" idx="1"/>
              <a:endCxn id="251913" idx="5"/>
            </p:cNvCxnSpPr>
            <p:nvPr/>
          </p:nvCxnSpPr>
          <p:spPr bwMode="auto">
            <a:xfrm flipH="1" flipV="1">
              <a:off x="2590" y="1395"/>
              <a:ext cx="180" cy="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1920" name="AutoShape 16"/>
            <p:cNvCxnSpPr>
              <a:cxnSpLocks noChangeAspect="1" noChangeShapeType="1"/>
              <a:stCxn id="251917" idx="1"/>
              <a:endCxn id="251907" idx="6"/>
            </p:cNvCxnSpPr>
            <p:nvPr/>
          </p:nvCxnSpPr>
          <p:spPr bwMode="auto">
            <a:xfrm flipH="1" flipV="1">
              <a:off x="1790" y="2109"/>
              <a:ext cx="980" cy="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1921" name="AutoShape 17"/>
            <p:cNvCxnSpPr>
              <a:cxnSpLocks noChangeAspect="1" noChangeShapeType="1"/>
              <a:stCxn id="251917" idx="1"/>
              <a:endCxn id="251914" idx="7"/>
            </p:cNvCxnSpPr>
            <p:nvPr/>
          </p:nvCxnSpPr>
          <p:spPr bwMode="auto">
            <a:xfrm flipH="1">
              <a:off x="1744" y="2208"/>
              <a:ext cx="1026" cy="9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1922" name="Rectangle 18"/>
            <p:cNvSpPr>
              <a:spLocks noChangeAspect="1" noChangeArrowheads="1"/>
            </p:cNvSpPr>
            <p:nvPr/>
          </p:nvSpPr>
          <p:spPr bwMode="auto">
            <a:xfrm>
              <a:off x="3423" y="2409"/>
              <a:ext cx="74" cy="1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cxnSp>
          <p:nvCxnSpPr>
            <p:cNvPr id="251923" name="AutoShape 19"/>
            <p:cNvCxnSpPr>
              <a:cxnSpLocks noChangeAspect="1" noChangeShapeType="1"/>
              <a:stCxn id="251909" idx="4"/>
              <a:endCxn id="251922" idx="0"/>
            </p:cNvCxnSpPr>
            <p:nvPr/>
          </p:nvCxnSpPr>
          <p:spPr bwMode="auto">
            <a:xfrm flipH="1">
              <a:off x="3460" y="1465"/>
              <a:ext cx="125" cy="944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1924" name="AutoShape 20"/>
            <p:cNvCxnSpPr>
              <a:cxnSpLocks noChangeAspect="1" noChangeShapeType="1"/>
              <a:stCxn id="251922" idx="2"/>
              <a:endCxn id="251916" idx="1"/>
            </p:cNvCxnSpPr>
            <p:nvPr/>
          </p:nvCxnSpPr>
          <p:spPr bwMode="auto">
            <a:xfrm>
              <a:off x="3460" y="2510"/>
              <a:ext cx="792" cy="698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1925" name="AutoShape 21"/>
            <p:cNvCxnSpPr>
              <a:cxnSpLocks noChangeAspect="1" noChangeShapeType="1"/>
              <a:stCxn id="251922" idx="2"/>
              <a:endCxn id="251912" idx="7"/>
            </p:cNvCxnSpPr>
            <p:nvPr/>
          </p:nvCxnSpPr>
          <p:spPr bwMode="auto">
            <a:xfrm flipH="1">
              <a:off x="2589" y="2510"/>
              <a:ext cx="871" cy="1522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</p:cxnSp>
        <p:pic>
          <p:nvPicPr>
            <p:cNvPr id="251926" name="Picture 22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00" y="1614"/>
              <a:ext cx="155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1927" name="Picture 2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92" y="1984"/>
              <a:ext cx="155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1928" name="Picture 24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42" y="2546"/>
              <a:ext cx="155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1929" name="Picture 25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24" y="2980"/>
              <a:ext cx="155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1930" name="Picture 26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87" y="2720"/>
              <a:ext cx="155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1931" name="Picture 27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03" y="1823"/>
              <a:ext cx="262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1932" name="Picture 28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23" y="1690"/>
              <a:ext cx="262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251953" name="Text Box 49"/>
          <p:cNvSpPr txBox="1">
            <a:spLocks noChangeArrowheads="1"/>
          </p:cNvSpPr>
          <p:nvPr/>
        </p:nvSpPr>
        <p:spPr bwMode="auto">
          <a:xfrm>
            <a:off x="581025" y="5748338"/>
            <a:ext cx="91424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Both players have optimal </a:t>
            </a:r>
            <a:r>
              <a:rPr lang="en-US" sz="3200" b="1">
                <a:solidFill>
                  <a:srgbClr val="FF0000"/>
                </a:solidFill>
              </a:rPr>
              <a:t>positional</a:t>
            </a:r>
            <a:r>
              <a:rPr lang="en-US" sz="3200"/>
              <a:t> strategies</a:t>
            </a:r>
          </a:p>
        </p:txBody>
      </p:sp>
      <p:sp>
        <p:nvSpPr>
          <p:cNvPr id="251954" name="Text Box 50"/>
          <p:cNvSpPr txBox="1">
            <a:spLocks noChangeArrowheads="1"/>
          </p:cNvSpPr>
          <p:nvPr/>
        </p:nvSpPr>
        <p:spPr bwMode="auto">
          <a:xfrm>
            <a:off x="0" y="6415088"/>
            <a:ext cx="10080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Can optimal strategies be found in </a:t>
            </a:r>
            <a:r>
              <a:rPr lang="en-US" sz="3200" b="1" dirty="0">
                <a:solidFill>
                  <a:srgbClr val="0033CC"/>
                </a:solidFill>
              </a:rPr>
              <a:t>polynomial</a:t>
            </a:r>
            <a:r>
              <a:rPr lang="en-US" sz="3200" dirty="0"/>
              <a:t> time?</a:t>
            </a:r>
          </a:p>
        </p:txBody>
      </p:sp>
      <p:sp>
        <p:nvSpPr>
          <p:cNvPr id="251934" name="Text Box 30"/>
          <p:cNvSpPr txBox="1">
            <a:spLocks noChangeAspect="1" noChangeArrowheads="1"/>
          </p:cNvSpPr>
          <p:nvPr/>
        </p:nvSpPr>
        <p:spPr bwMode="auto">
          <a:xfrm>
            <a:off x="4071938" y="2344734"/>
            <a:ext cx="5599112" cy="5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solidFill>
                  <a:srgbClr val="CC0066"/>
                </a:solidFill>
              </a:rPr>
              <a:t>Limiting average version</a:t>
            </a:r>
          </a:p>
        </p:txBody>
      </p:sp>
      <p:sp>
        <p:nvSpPr>
          <p:cNvPr id="251935" name="Text Box 31"/>
          <p:cNvSpPr txBox="1">
            <a:spLocks noChangeAspect="1" noChangeArrowheads="1"/>
          </p:cNvSpPr>
          <p:nvPr/>
        </p:nvSpPr>
        <p:spPr bwMode="auto">
          <a:xfrm>
            <a:off x="4567238" y="4041523"/>
            <a:ext cx="4838700" cy="5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solidFill>
                  <a:srgbClr val="CC0066"/>
                </a:solidFill>
              </a:rPr>
              <a:t>Discounted version</a:t>
            </a:r>
          </a:p>
        </p:txBody>
      </p:sp>
      <p:pic>
        <p:nvPicPr>
          <p:cNvPr id="36" name="Picture 3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191359" y="2814637"/>
            <a:ext cx="5549181" cy="1095378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193325" y="4530473"/>
            <a:ext cx="5262675" cy="1059114"/>
          </a:xfrm>
          <a:prstGeom prst="rect">
            <a:avLst/>
          </a:prstGeom>
          <a:noFill/>
          <a:ln/>
          <a:effectLst/>
        </p:spPr>
      </p:pic>
      <p:sp>
        <p:nvSpPr>
          <p:cNvPr id="251965" name="Rectangle 61"/>
          <p:cNvSpPr>
            <a:spLocks noChangeArrowheads="1"/>
          </p:cNvSpPr>
          <p:nvPr/>
        </p:nvSpPr>
        <p:spPr bwMode="auto">
          <a:xfrm>
            <a:off x="0" y="344488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0033CC"/>
                </a:solidFill>
              </a:rPr>
              <a:t>Turn-based </a:t>
            </a:r>
            <a:r>
              <a:rPr lang="en-US" sz="4400" dirty="0" smtClean="0"/>
              <a:t>Stochastic Payoff Games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3200" dirty="0">
                <a:solidFill>
                  <a:srgbClr val="996600"/>
                </a:solidFill>
              </a:rPr>
              <a:t>[Shapley ’53] [Gillette ’57] … [Condon ’92]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1212" y="1547812"/>
            <a:ext cx="2413000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No sinks</a:t>
            </a:r>
            <a:endParaRPr lang="he-IL" dirty="0"/>
          </a:p>
        </p:txBody>
      </p:sp>
      <p:sp>
        <p:nvSpPr>
          <p:cNvPr id="39" name="TextBox 38"/>
          <p:cNvSpPr txBox="1"/>
          <p:nvPr/>
        </p:nvSpPr>
        <p:spPr>
          <a:xfrm>
            <a:off x="5703887" y="1547812"/>
            <a:ext cx="4256089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Payoffs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FF9900"/>
                </a:solidFill>
              </a:rPr>
              <a:t>actions</a:t>
            </a:r>
            <a:endParaRPr lang="he-IL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09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53" grpId="0"/>
      <p:bldP spid="251954" grpId="0"/>
      <p:bldP spid="251934" grpId="0"/>
      <p:bldP spid="251935" grpId="0"/>
      <p:bldP spid="38" grpId="0"/>
      <p:bldP spid="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47279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Discounted </a:t>
            </a:r>
            <a:r>
              <a:rPr lang="en-US" sz="4000" dirty="0" smtClean="0">
                <a:solidFill>
                  <a:schemeClr val="accent2"/>
                </a:solidFill>
              </a:rPr>
              <a:t>2</a:t>
            </a:r>
            <a:r>
              <a:rPr lang="en-US" sz="4000" dirty="0">
                <a:solidFill>
                  <a:srgbClr val="0033CC"/>
                </a:solidFill>
              </a:rPr>
              <a:t>½</a:t>
            </a:r>
            <a:r>
              <a:rPr lang="en-US" sz="4000" dirty="0" smtClean="0">
                <a:solidFill>
                  <a:schemeClr val="accent2"/>
                </a:solidFill>
              </a:rPr>
              <a:t>-</a:t>
            </a:r>
            <a:r>
              <a:rPr lang="en-US" sz="4000" dirty="0" smtClean="0">
                <a:solidFill>
                  <a:schemeClr val="accent2"/>
                </a:solidFill>
              </a:rPr>
              <a:t>player </a:t>
            </a:r>
            <a:r>
              <a:rPr lang="en-US" sz="4000" dirty="0" smtClean="0">
                <a:solidFill>
                  <a:schemeClr val="accent2"/>
                </a:solidFill>
              </a:rPr>
              <a:t>games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0" name="Picture 2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505" y="6068229"/>
            <a:ext cx="5943612" cy="66141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892" y="1665440"/>
            <a:ext cx="7888837" cy="9535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070" y="3670146"/>
            <a:ext cx="6856482" cy="50890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3478" y="3068866"/>
            <a:ext cx="2553667" cy="3817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8536" y="4571981"/>
            <a:ext cx="4763551" cy="3819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640" y="5084148"/>
            <a:ext cx="6349009" cy="609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7633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480059"/>
            <a:ext cx="9069388" cy="873125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Optimal Values </a:t>
            </a:r>
            <a:r>
              <a:rPr lang="en-US" sz="4000" dirty="0" smtClean="0">
                <a:solidFill>
                  <a:srgbClr val="0033CC"/>
                </a:solidFill>
              </a:rPr>
              <a:t>in </a:t>
            </a:r>
            <a:r>
              <a:rPr lang="en-US" sz="4000" dirty="0" smtClean="0">
                <a:solidFill>
                  <a:schemeClr val="accent2"/>
                </a:solidFill>
              </a:rPr>
              <a:t>2</a:t>
            </a:r>
            <a:r>
              <a:rPr lang="en-US" sz="4000" dirty="0" smtClean="0">
                <a:solidFill>
                  <a:srgbClr val="0033CC"/>
                </a:solidFill>
              </a:rPr>
              <a:t>½</a:t>
            </a:r>
            <a:r>
              <a:rPr lang="en-US" sz="4000" dirty="0" smtClean="0">
                <a:solidFill>
                  <a:schemeClr val="accent2"/>
                </a:solidFill>
              </a:rPr>
              <a:t>-</a:t>
            </a:r>
            <a:r>
              <a:rPr lang="en-US" sz="4000" dirty="0">
                <a:solidFill>
                  <a:schemeClr val="accent2"/>
                </a:solidFill>
              </a:rPr>
              <a:t>player games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488950" y="5048884"/>
            <a:ext cx="92281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Both players have </a:t>
            </a:r>
            <a:r>
              <a:rPr lang="en-US" sz="3200" b="1">
                <a:solidFill>
                  <a:srgbClr val="CC0066"/>
                </a:solidFill>
              </a:rPr>
              <a:t>positional</a:t>
            </a:r>
            <a:r>
              <a:rPr lang="en-US" sz="3200">
                <a:solidFill>
                  <a:srgbClr val="009900"/>
                </a:solidFill>
              </a:rPr>
              <a:t> </a:t>
            </a:r>
            <a:r>
              <a:rPr lang="en-US" sz="3200"/>
              <a:t>optimal strategies</a:t>
            </a:r>
          </a:p>
        </p:txBody>
      </p:sp>
      <p:pic>
        <p:nvPicPr>
          <p:cNvPr id="17" name="Picture 1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6971" y="2431097"/>
            <a:ext cx="6312093" cy="20670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3782330" y="3262744"/>
            <a:ext cx="13525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positional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4931588" y="3262743"/>
            <a:ext cx="12207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general</a:t>
            </a:r>
          </a:p>
        </p:txBody>
      </p:sp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3748993" y="4450988"/>
            <a:ext cx="13525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positional</a:t>
            </a:r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4898251" y="4450988"/>
            <a:ext cx="122078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general</a:t>
            </a:r>
          </a:p>
        </p:txBody>
      </p:sp>
      <p:sp>
        <p:nvSpPr>
          <p:cNvPr id="209940" name="Text Box 20"/>
          <p:cNvSpPr txBox="1">
            <a:spLocks noChangeArrowheads="1"/>
          </p:cNvSpPr>
          <p:nvPr/>
        </p:nvSpPr>
        <p:spPr bwMode="auto">
          <a:xfrm>
            <a:off x="1292225" y="5855334"/>
            <a:ext cx="7620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There are strategies that are </a:t>
            </a:r>
            <a:br>
              <a:rPr lang="en-US" sz="3200" dirty="0"/>
            </a:br>
            <a:r>
              <a:rPr lang="en-US" sz="3200" dirty="0">
                <a:solidFill>
                  <a:srgbClr val="0033CC"/>
                </a:solidFill>
              </a:rPr>
              <a:t>optimal </a:t>
            </a:r>
            <a:r>
              <a:rPr lang="en-US" sz="3200" dirty="0"/>
              <a:t>for every </a:t>
            </a:r>
            <a:r>
              <a:rPr lang="en-US" sz="3200" dirty="0">
                <a:solidFill>
                  <a:srgbClr val="CC3300"/>
                </a:solidFill>
              </a:rPr>
              <a:t>starting position</a:t>
            </a:r>
            <a:endParaRPr lang="en-US" sz="3200" i="1" baseline="-25000" dirty="0">
              <a:solidFill>
                <a:srgbClr val="CC3300"/>
              </a:solidFill>
              <a:sym typeface="Symbol" pitchFamily="18" charset="2"/>
            </a:endParaRPr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3736" y="1706071"/>
            <a:ext cx="5378457" cy="4879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760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  <p:bldP spid="209928" grpId="0"/>
      <p:bldP spid="209929" grpId="0"/>
      <p:bldP spid="209937" grpId="0"/>
      <p:bldP spid="209938" grpId="0"/>
      <p:bldP spid="2099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90563"/>
            <a:ext cx="9069388" cy="889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½</a:t>
            </a:r>
            <a:r>
              <a:rPr lang="en-US" dirty="0" smtClean="0">
                <a:solidFill>
                  <a:schemeClr val="accent2"/>
                </a:solidFill>
              </a:rPr>
              <a:t>G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 </a:t>
            </a:r>
            <a:r>
              <a:rPr lang="en-US" dirty="0">
                <a:solidFill>
                  <a:schemeClr val="accent2"/>
                </a:solidFill>
              </a:rPr>
              <a:t>NP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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co-NP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3160" name="Text Box 40"/>
          <p:cNvSpPr txBox="1">
            <a:spLocks noChangeArrowheads="1"/>
          </p:cNvSpPr>
          <p:nvPr/>
        </p:nvSpPr>
        <p:spPr bwMode="auto">
          <a:xfrm>
            <a:off x="1014413" y="1860550"/>
            <a:ext cx="7991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Deciding whether the value of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state is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at least (at most) </a:t>
            </a:r>
            <a:r>
              <a:rPr lang="en-US" sz="3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in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NP  co-NP</a:t>
            </a:r>
          </a:p>
        </p:txBody>
      </p:sp>
      <p:sp>
        <p:nvSpPr>
          <p:cNvPr id="133161" name="Text Box 41"/>
          <p:cNvSpPr txBox="1">
            <a:spLocks noChangeArrowheads="1"/>
          </p:cNvSpPr>
          <p:nvPr/>
        </p:nvSpPr>
        <p:spPr bwMode="auto">
          <a:xfrm>
            <a:off x="1017588" y="3063875"/>
            <a:ext cx="7991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show that value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</a:t>
            </a:r>
            <a:r>
              <a:rPr lang="en-US" sz="3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b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guess an optimal strategy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</a:p>
        </p:txBody>
      </p:sp>
      <p:sp>
        <p:nvSpPr>
          <p:cNvPr id="133162" name="Text Box 42"/>
          <p:cNvSpPr txBox="1">
            <a:spLocks noChangeArrowheads="1"/>
          </p:cNvSpPr>
          <p:nvPr/>
        </p:nvSpPr>
        <p:spPr bwMode="auto">
          <a:xfrm>
            <a:off x="1011238" y="4260850"/>
            <a:ext cx="7991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Find an optimal counter-strategy 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en-US" sz="3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 </a:t>
            </a:r>
            <a:r>
              <a:rPr lang="en-US" sz="32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lang="en-US" sz="3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by solving the resulting MDP.</a:t>
            </a:r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3165" name="Text Box 45"/>
          <p:cNvSpPr txBox="1">
            <a:spLocks noChangeArrowheads="1"/>
          </p:cNvSpPr>
          <p:nvPr/>
        </p:nvSpPr>
        <p:spPr bwMode="auto">
          <a:xfrm>
            <a:off x="1776413" y="5748338"/>
            <a:ext cx="6257925" cy="7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problem in P ?</a:t>
            </a:r>
          </a:p>
        </p:txBody>
      </p:sp>
    </p:spTree>
    <p:extLst>
      <p:ext uri="{BB962C8B-B14F-4D97-AF65-F5344CB8AC3E}">
        <p14:creationId xmlns:p14="http://schemas.microsoft.com/office/powerpoint/2010/main" val="4198215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0" grpId="0"/>
      <p:bldP spid="133161" grpId="0"/>
      <p:bldP spid="133162" grpId="0"/>
      <p:bldP spid="133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013949"/>
            <a:ext cx="9069388" cy="1260475"/>
          </a:xfrm>
        </p:spPr>
        <p:txBody>
          <a:bodyPr/>
          <a:lstStyle/>
          <a:p>
            <a:r>
              <a:rPr lang="en-US" sz="4000" dirty="0" smtClean="0"/>
              <a:t>Day 1</a:t>
            </a:r>
            <a:br>
              <a:rPr lang="en-US" sz="4000" dirty="0" smtClean="0"/>
            </a:br>
            <a:r>
              <a:rPr lang="en-US" sz="4000" dirty="0" smtClean="0"/>
              <a:t>Monday, October 31</a:t>
            </a:r>
            <a:endParaRPr lang="he-IL" sz="4000" dirty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" y="2697533"/>
            <a:ext cx="10080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4000" dirty="0" smtClean="0"/>
              <a:t>Uri </a:t>
            </a:r>
            <a:r>
              <a:rPr lang="en-US" sz="4000" dirty="0" err="1" smtClean="0"/>
              <a:t>Zwick</a:t>
            </a:r>
            <a:r>
              <a:rPr lang="en-US" sz="4000" dirty="0" smtClean="0"/>
              <a:t> </a:t>
            </a:r>
            <a:r>
              <a:rPr lang="en-GB" sz="4000" dirty="0">
                <a:solidFill>
                  <a:srgbClr val="CC00CC"/>
                </a:solidFill>
              </a:rPr>
              <a:t>(</a:t>
            </a:r>
            <a:r>
              <a:rPr lang="zh-CN" altLang="en-US" sz="4000" dirty="0">
                <a:solidFill>
                  <a:srgbClr val="CC00CC"/>
                </a:solidFill>
              </a:rPr>
              <a:t>武熠</a:t>
            </a:r>
            <a:r>
              <a:rPr lang="en-US" altLang="zh-CN" sz="4000" dirty="0" smtClean="0">
                <a:solidFill>
                  <a:srgbClr val="CC00CC"/>
                </a:solidFill>
              </a:rPr>
              <a:t>) </a:t>
            </a:r>
            <a:r>
              <a:rPr lang="en-GB" sz="4000" dirty="0">
                <a:solidFill>
                  <a:schemeClr val="tx1"/>
                </a:solidFill>
              </a:rPr>
              <a:t>(Tel Aviv University</a:t>
            </a:r>
            <a:r>
              <a:rPr lang="en-GB" sz="4000" dirty="0" smtClean="0">
                <a:solidFill>
                  <a:schemeClr val="tx1"/>
                </a:solidFill>
              </a:rPr>
              <a:t>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Perfect Information </a:t>
            </a:r>
            <a:r>
              <a:rPr lang="en-US" sz="4000" dirty="0" smtClean="0">
                <a:solidFill>
                  <a:srgbClr val="0033CC"/>
                </a:solidFill>
              </a:rPr>
              <a:t>Stochastic Games</a:t>
            </a:r>
            <a:endParaRPr lang="he-IL" sz="4000" dirty="0">
              <a:solidFill>
                <a:srgbClr val="0033CC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439" y="4683970"/>
            <a:ext cx="10080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4000" dirty="0" smtClean="0"/>
              <a:t>Lectures 1-2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From shortest paths problems</a:t>
            </a:r>
            <a:br>
              <a:rPr lang="en-US" sz="4000" dirty="0" smtClean="0"/>
            </a:br>
            <a:r>
              <a:rPr lang="en-US" sz="4000" dirty="0" smtClean="0"/>
              <a:t>to 2-player stochastic games</a:t>
            </a:r>
            <a:endParaRPr lang="he-IL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5220" y="612323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Discounted </a:t>
            </a:r>
            <a:r>
              <a:rPr lang="en-US" sz="4000" dirty="0" smtClean="0">
                <a:solidFill>
                  <a:schemeClr val="accent2"/>
                </a:solidFill>
              </a:rPr>
              <a:t>2</a:t>
            </a:r>
            <a:r>
              <a:rPr lang="en-US" sz="4000" dirty="0">
                <a:solidFill>
                  <a:srgbClr val="0033CC"/>
                </a:solidFill>
              </a:rPr>
              <a:t>½</a:t>
            </a:r>
            <a:r>
              <a:rPr lang="en-US" sz="4000" dirty="0" smtClean="0">
                <a:solidFill>
                  <a:schemeClr val="accent2"/>
                </a:solidFill>
              </a:rPr>
              <a:t>-</a:t>
            </a:r>
            <a:r>
              <a:rPr lang="en-US" sz="4000" dirty="0" smtClean="0">
                <a:solidFill>
                  <a:schemeClr val="accent2"/>
                </a:solidFill>
              </a:rPr>
              <a:t>player </a:t>
            </a:r>
            <a:r>
              <a:rPr lang="en-US" sz="4000" dirty="0" smtClean="0">
                <a:solidFill>
                  <a:schemeClr val="accent2"/>
                </a:solidFill>
              </a:rPr>
              <a:t>games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85" y="3042371"/>
            <a:ext cx="8764614" cy="4184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520" y="3735337"/>
            <a:ext cx="8997144" cy="5374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910" y="4520995"/>
            <a:ext cx="8958365" cy="5374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5801" y="5502485"/>
            <a:ext cx="3838582" cy="4135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-5220" y="1733816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4000" dirty="0" smtClean="0">
                <a:solidFill>
                  <a:srgbClr val="CC3300"/>
                </a:solidFill>
              </a:rPr>
              <a:t>Strategy improvement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dirty="0" smtClean="0"/>
              <a:t>first attempt</a:t>
            </a:r>
            <a:endParaRPr lang="en-US" dirty="0"/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567" y="6268326"/>
            <a:ext cx="8289050" cy="7936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970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693" y="3159938"/>
            <a:ext cx="8216251" cy="4532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5220" y="612323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Discounted </a:t>
            </a:r>
            <a:r>
              <a:rPr lang="en-US" sz="4000" dirty="0" smtClean="0">
                <a:solidFill>
                  <a:schemeClr val="accent2"/>
                </a:solidFill>
              </a:rPr>
              <a:t>2</a:t>
            </a:r>
            <a:r>
              <a:rPr lang="en-US" sz="4000" dirty="0">
                <a:solidFill>
                  <a:srgbClr val="0033CC"/>
                </a:solidFill>
              </a:rPr>
              <a:t>½</a:t>
            </a:r>
            <a:r>
              <a:rPr lang="en-US" sz="4000" dirty="0" smtClean="0">
                <a:solidFill>
                  <a:schemeClr val="accent2"/>
                </a:solidFill>
              </a:rPr>
              <a:t>-</a:t>
            </a:r>
            <a:r>
              <a:rPr lang="en-US" sz="4000" dirty="0" smtClean="0">
                <a:solidFill>
                  <a:schemeClr val="accent2"/>
                </a:solidFill>
              </a:rPr>
              <a:t>player </a:t>
            </a:r>
            <a:r>
              <a:rPr lang="en-US" sz="4000" dirty="0" smtClean="0">
                <a:solidFill>
                  <a:schemeClr val="accent2"/>
                </a:solidFill>
              </a:rPr>
              <a:t>games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5220" y="1733816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4000" dirty="0" smtClean="0">
                <a:solidFill>
                  <a:srgbClr val="CC3300"/>
                </a:solidFill>
              </a:rPr>
              <a:t>Strategy improvement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dirty="0" smtClean="0"/>
              <a:t>second </a:t>
            </a:r>
            <a:r>
              <a:rPr lang="en-US" dirty="0" smtClean="0"/>
              <a:t>attempt</a:t>
            </a:r>
            <a:endParaRPr lang="en-US" dirty="0"/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369" y="3782605"/>
            <a:ext cx="8215409" cy="4532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663" y="4653389"/>
            <a:ext cx="4953010" cy="4135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86" y="5654365"/>
            <a:ext cx="8287642" cy="12259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0676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272" y="3159938"/>
            <a:ext cx="8217094" cy="4533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5220" y="612323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Discounted </a:t>
            </a:r>
            <a:r>
              <a:rPr lang="en-US" sz="4000" dirty="0" smtClean="0">
                <a:solidFill>
                  <a:schemeClr val="accent2"/>
                </a:solidFill>
              </a:rPr>
              <a:t>2</a:t>
            </a:r>
            <a:r>
              <a:rPr lang="en-US" sz="4000" dirty="0">
                <a:solidFill>
                  <a:srgbClr val="0033CC"/>
                </a:solidFill>
              </a:rPr>
              <a:t>½</a:t>
            </a:r>
            <a:r>
              <a:rPr lang="en-US" sz="4000" dirty="0" smtClean="0">
                <a:solidFill>
                  <a:schemeClr val="accent2"/>
                </a:solidFill>
              </a:rPr>
              <a:t>-</a:t>
            </a:r>
            <a:r>
              <a:rPr lang="en-US" sz="4000" dirty="0" smtClean="0">
                <a:solidFill>
                  <a:schemeClr val="accent2"/>
                </a:solidFill>
              </a:rPr>
              <a:t>player </a:t>
            </a:r>
            <a:r>
              <a:rPr lang="en-US" sz="4000" dirty="0" smtClean="0">
                <a:solidFill>
                  <a:schemeClr val="accent2"/>
                </a:solidFill>
              </a:rPr>
              <a:t>games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5220" y="1733816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4000" dirty="0" smtClean="0">
                <a:solidFill>
                  <a:srgbClr val="CC3300"/>
                </a:solidFill>
              </a:rPr>
              <a:t>Strategy improvement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dirty="0" smtClean="0"/>
              <a:t>correct version</a:t>
            </a:r>
            <a:endParaRPr lang="en-US" dirty="0"/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432" y="3782605"/>
            <a:ext cx="8959283" cy="4532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318" y="4679515"/>
            <a:ext cx="9333756" cy="3817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836" y="5654365"/>
            <a:ext cx="8325141" cy="11525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064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214313" y="582612"/>
            <a:ext cx="9652000" cy="15234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smtClean="0">
                <a:solidFill>
                  <a:srgbClr val="FF9900"/>
                </a:solidFill>
              </a:rPr>
              <a:t>Turn-based</a:t>
            </a:r>
            <a:r>
              <a:rPr lang="en-US" sz="3400" dirty="0">
                <a:solidFill>
                  <a:srgbClr val="FF9900"/>
                </a:solidFill>
              </a:rPr>
              <a:t> </a:t>
            </a:r>
            <a:r>
              <a:rPr lang="en-US" sz="3400" dirty="0" smtClean="0">
                <a:solidFill>
                  <a:srgbClr val="FF9900"/>
                </a:solidFill>
              </a:rPr>
              <a:t>Stochastic Payoff Games (SPGs</a:t>
            </a:r>
            <a:r>
              <a:rPr lang="en-US" sz="3400" dirty="0">
                <a:solidFill>
                  <a:srgbClr val="FF9900"/>
                </a:solidFill>
              </a:rPr>
              <a:t>)</a:t>
            </a:r>
            <a:br>
              <a:rPr lang="en-US" sz="3400" dirty="0">
                <a:solidFill>
                  <a:srgbClr val="FF9900"/>
                </a:solidFill>
              </a:rPr>
            </a:br>
            <a:r>
              <a:rPr lang="en-US" sz="3200" dirty="0"/>
              <a:t>long-term planning in a </a:t>
            </a:r>
            <a:br>
              <a:rPr lang="en-US" sz="3200" dirty="0"/>
            </a:br>
            <a:r>
              <a:rPr lang="en-US" sz="3200" dirty="0">
                <a:solidFill>
                  <a:schemeClr val="accent2"/>
                </a:solidFill>
              </a:rPr>
              <a:t>stochastic</a:t>
            </a:r>
            <a:r>
              <a:rPr lang="en-US" sz="3200" dirty="0">
                <a:solidFill>
                  <a:srgbClr val="CC0066"/>
                </a:solidFill>
              </a:rPr>
              <a:t> </a:t>
            </a:r>
            <a:r>
              <a:rPr lang="en-US" sz="3200" dirty="0"/>
              <a:t>and</a:t>
            </a:r>
            <a:r>
              <a:rPr lang="en-US" sz="3200" dirty="0">
                <a:solidFill>
                  <a:srgbClr val="CC0066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adversarial</a:t>
            </a:r>
            <a:r>
              <a:rPr lang="en-US" sz="3200" dirty="0"/>
              <a:t> environment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881063" y="5697536"/>
            <a:ext cx="8434387" cy="124155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60093"/>
                </a:solidFill>
              </a:rPr>
              <a:t>Deterministic MDPs (DMDPs) </a:t>
            </a:r>
            <a:br>
              <a:rPr lang="en-US" dirty="0">
                <a:solidFill>
                  <a:srgbClr val="D60093"/>
                </a:solidFill>
              </a:rPr>
            </a:br>
            <a:r>
              <a:rPr lang="en-US" sz="3200" dirty="0" smtClean="0"/>
              <a:t> </a:t>
            </a:r>
            <a:r>
              <a:rPr lang="en-US" sz="3200" dirty="0"/>
              <a:t>non-</a:t>
            </a:r>
            <a:r>
              <a:rPr lang="en-US" sz="3200" dirty="0">
                <a:solidFill>
                  <a:schemeClr val="accent2"/>
                </a:solidFill>
              </a:rPr>
              <a:t>stochastic,</a:t>
            </a:r>
            <a:r>
              <a:rPr lang="en-US" sz="3200" dirty="0"/>
              <a:t> </a:t>
            </a:r>
            <a:r>
              <a:rPr lang="en-US" sz="3200" dirty="0" smtClean="0"/>
              <a:t>non-</a:t>
            </a:r>
            <a:r>
              <a:rPr lang="en-US" sz="3200" dirty="0" smtClean="0">
                <a:solidFill>
                  <a:srgbClr val="FF3300"/>
                </a:solidFill>
              </a:rPr>
              <a:t>adversarial</a:t>
            </a:r>
          </a:p>
          <a:p>
            <a:pPr algn="ctr">
              <a:spcBef>
                <a:spcPct val="50000"/>
              </a:spcBef>
            </a:pP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5211762" y="2978150"/>
            <a:ext cx="4352925" cy="19241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993300"/>
                </a:solidFill>
              </a:rPr>
              <a:t>Markov Decision Processes (MDPs)</a:t>
            </a:r>
            <a:br>
              <a:rPr lang="en-US" sz="3200" dirty="0">
                <a:solidFill>
                  <a:srgbClr val="993300"/>
                </a:solidFill>
              </a:rPr>
            </a:br>
            <a:r>
              <a:rPr lang="en-US" sz="3200" dirty="0"/>
              <a:t>non</a:t>
            </a:r>
            <a:r>
              <a:rPr lang="en-US" sz="3200" dirty="0">
                <a:solidFill>
                  <a:schemeClr val="accent2"/>
                </a:solidFill>
              </a:rPr>
              <a:t>-</a:t>
            </a:r>
            <a:r>
              <a:rPr lang="en-US" sz="3200" dirty="0">
                <a:solidFill>
                  <a:srgbClr val="FF3300"/>
                </a:solidFill>
              </a:rPr>
              <a:t>adversarial</a:t>
            </a:r>
            <a:r>
              <a:rPr lang="en-US" sz="3200" dirty="0">
                <a:solidFill>
                  <a:schemeClr val="accent2"/>
                </a:solidFill>
              </a:rPr>
              <a:t/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stochastic</a:t>
            </a:r>
            <a:endParaRPr lang="en-US" sz="3200" dirty="0"/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465137" y="2978150"/>
            <a:ext cx="4394200" cy="1917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</a:rPr>
              <a:t>Mean Payoff Games (MPGs)</a:t>
            </a:r>
            <a:r>
              <a:rPr lang="en-US" sz="3200" dirty="0">
                <a:solidFill>
                  <a:srgbClr val="663300"/>
                </a:solidFill>
              </a:rPr>
              <a:t/>
            </a:r>
            <a:br>
              <a:rPr lang="en-US" sz="3200" dirty="0">
                <a:solidFill>
                  <a:srgbClr val="663300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adversarial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/>
              <a:t>non-</a:t>
            </a:r>
            <a:r>
              <a:rPr lang="en-US" sz="3200" dirty="0">
                <a:solidFill>
                  <a:schemeClr val="accent2"/>
                </a:solidFill>
              </a:rPr>
              <a:t>stochastic</a:t>
            </a:r>
          </a:p>
        </p:txBody>
      </p:sp>
      <p:sp>
        <p:nvSpPr>
          <p:cNvPr id="280583" name="AutoShape 7"/>
          <p:cNvSpPr>
            <a:spLocks noChangeArrowheads="1"/>
          </p:cNvSpPr>
          <p:nvPr/>
        </p:nvSpPr>
        <p:spPr bwMode="auto">
          <a:xfrm rot="7421404">
            <a:off x="2882900" y="2446556"/>
            <a:ext cx="495300" cy="254000"/>
          </a:xfrm>
          <a:prstGeom prst="rightArrow">
            <a:avLst>
              <a:gd name="adj1" fmla="val 50000"/>
              <a:gd name="adj2" fmla="val 487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0584" name="AutoShape 8"/>
          <p:cNvSpPr>
            <a:spLocks noChangeArrowheads="1"/>
          </p:cNvSpPr>
          <p:nvPr/>
        </p:nvSpPr>
        <p:spPr bwMode="auto">
          <a:xfrm rot="14178596" flipH="1">
            <a:off x="6353175" y="2446556"/>
            <a:ext cx="495300" cy="254000"/>
          </a:xfrm>
          <a:prstGeom prst="rightArrow">
            <a:avLst>
              <a:gd name="adj1" fmla="val 50000"/>
              <a:gd name="adj2" fmla="val 487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0585" name="AutoShape 9"/>
          <p:cNvSpPr>
            <a:spLocks noChangeArrowheads="1"/>
          </p:cNvSpPr>
          <p:nvPr/>
        </p:nvSpPr>
        <p:spPr bwMode="auto">
          <a:xfrm rot="14178596" flipH="1">
            <a:off x="2886075" y="5173663"/>
            <a:ext cx="495300" cy="254000"/>
          </a:xfrm>
          <a:prstGeom prst="rightArrow">
            <a:avLst>
              <a:gd name="adj1" fmla="val 50000"/>
              <a:gd name="adj2" fmla="val 487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0586" name="AutoShape 10"/>
          <p:cNvSpPr>
            <a:spLocks noChangeArrowheads="1"/>
          </p:cNvSpPr>
          <p:nvPr/>
        </p:nvSpPr>
        <p:spPr bwMode="auto">
          <a:xfrm rot="7421404">
            <a:off x="6356350" y="5173663"/>
            <a:ext cx="495300" cy="254000"/>
          </a:xfrm>
          <a:prstGeom prst="rightArrow">
            <a:avLst>
              <a:gd name="adj1" fmla="val 50000"/>
              <a:gd name="adj2" fmla="val 487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411537" y="1152796"/>
            <a:ext cx="3076575" cy="784225"/>
          </a:xfrm>
          <a:prstGeom prst="wedgeRoundRectCallout">
            <a:avLst>
              <a:gd name="adj1" fmla="val -21858"/>
              <a:gd name="adj2" fmla="val 27655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2½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-players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119187" y="3988071"/>
            <a:ext cx="3076575" cy="784225"/>
          </a:xfrm>
          <a:prstGeom prst="wedgeRoundRectCallout">
            <a:avLst>
              <a:gd name="adj1" fmla="val -21345"/>
              <a:gd name="adj2" fmla="val 41559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2-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players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824537" y="3988071"/>
            <a:ext cx="3076575" cy="784225"/>
          </a:xfrm>
          <a:prstGeom prst="wedgeRoundRectCallout">
            <a:avLst>
              <a:gd name="adj1" fmla="val -21345"/>
              <a:gd name="adj2" fmla="val 41559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/>
              <a:t>1½-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players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471862" y="6280421"/>
            <a:ext cx="3076575" cy="542924"/>
          </a:xfrm>
          <a:prstGeom prst="wedgeRoundRectCallout">
            <a:avLst>
              <a:gd name="adj1" fmla="val -21345"/>
              <a:gd name="adj2" fmla="val 41559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75000"/>
              </a:lnSpc>
            </a:pPr>
            <a:r>
              <a:rPr lang="en-US" dirty="0" smtClean="0"/>
              <a:t>1-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player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0549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 animBg="1"/>
      <p:bldP spid="280578" grpId="0" animBg="1"/>
      <p:bldP spid="280581" grpId="0" animBg="1"/>
      <p:bldP spid="280583" grpId="0" animBg="1"/>
      <p:bldP spid="280584" grpId="0" animBg="1"/>
      <p:bldP spid="280585" grpId="0" animBg="1"/>
      <p:bldP spid="28058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013949"/>
            <a:ext cx="9069388" cy="1260475"/>
          </a:xfrm>
        </p:spPr>
        <p:txBody>
          <a:bodyPr/>
          <a:lstStyle/>
          <a:p>
            <a:r>
              <a:rPr lang="en-US" sz="4000" dirty="0" smtClean="0"/>
              <a:t>Day 1</a:t>
            </a:r>
            <a:br>
              <a:rPr lang="en-US" sz="4000" dirty="0" smtClean="0"/>
            </a:br>
            <a:r>
              <a:rPr lang="en-US" sz="4000" dirty="0" smtClean="0"/>
              <a:t>Monday, October 31</a:t>
            </a:r>
            <a:endParaRPr lang="he-IL" sz="4000" dirty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" y="2697533"/>
            <a:ext cx="10080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4000" dirty="0" smtClean="0"/>
              <a:t>Uri </a:t>
            </a:r>
            <a:r>
              <a:rPr lang="en-US" sz="4000" dirty="0" err="1" smtClean="0"/>
              <a:t>Zwick</a:t>
            </a:r>
            <a:r>
              <a:rPr lang="en-US" sz="4000" dirty="0" smtClean="0"/>
              <a:t> </a:t>
            </a:r>
            <a:r>
              <a:rPr lang="en-GB" sz="4000" dirty="0">
                <a:solidFill>
                  <a:srgbClr val="CC00CC"/>
                </a:solidFill>
              </a:rPr>
              <a:t>(</a:t>
            </a:r>
            <a:r>
              <a:rPr lang="zh-CN" altLang="en-US" sz="4000" dirty="0">
                <a:solidFill>
                  <a:srgbClr val="CC00CC"/>
                </a:solidFill>
              </a:rPr>
              <a:t>武熠</a:t>
            </a:r>
            <a:r>
              <a:rPr lang="en-US" altLang="zh-CN" sz="4000" dirty="0" smtClean="0">
                <a:solidFill>
                  <a:srgbClr val="CC00CC"/>
                </a:solidFill>
              </a:rPr>
              <a:t>) </a:t>
            </a:r>
            <a:r>
              <a:rPr lang="en-GB" sz="4000" dirty="0">
                <a:solidFill>
                  <a:schemeClr val="tx1"/>
                </a:solidFill>
              </a:rPr>
              <a:t>(Tel Aviv University</a:t>
            </a:r>
            <a:r>
              <a:rPr lang="en-GB" sz="4000" dirty="0" smtClean="0">
                <a:solidFill>
                  <a:schemeClr val="tx1"/>
                </a:solidFill>
              </a:rPr>
              <a:t>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Perfect Information </a:t>
            </a:r>
            <a:r>
              <a:rPr lang="en-US" sz="4000" dirty="0" smtClean="0">
                <a:solidFill>
                  <a:srgbClr val="0033CC"/>
                </a:solidFill>
              </a:rPr>
              <a:t>Stochastic Games</a:t>
            </a:r>
            <a:endParaRPr lang="he-IL" sz="4000" dirty="0">
              <a:solidFill>
                <a:srgbClr val="0033CC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439" y="4683970"/>
            <a:ext cx="10080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4000" dirty="0" smtClean="0"/>
              <a:t>Lecture </a:t>
            </a:r>
            <a:r>
              <a:rPr lang="en-US" sz="4000" dirty="0" smtClean="0"/>
              <a:t>1</a:t>
            </a:r>
            <a:r>
              <a:rPr lang="en-US" sz="4000" dirty="0">
                <a:solidFill>
                  <a:schemeClr val="tx1"/>
                </a:solidFill>
              </a:rPr>
              <a:t>½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8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Upper bounds for </a:t>
            </a:r>
            <a:br>
              <a:rPr lang="en-US" sz="4000" dirty="0" smtClean="0"/>
            </a:br>
            <a:r>
              <a:rPr lang="en-US" sz="4000" dirty="0" smtClean="0"/>
              <a:t>policy iteration algorithm</a:t>
            </a:r>
            <a:endParaRPr lang="he-IL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606840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Complexity of Strategy Improvement</a:t>
            </a:r>
            <a:endParaRPr lang="en-US" sz="2400" dirty="0" smtClean="0">
              <a:solidFill>
                <a:srgbClr val="9933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" y="1618109"/>
            <a:ext cx="10080624" cy="15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Greedy strategy improvement for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non-discounted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2-player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½-player games is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exponential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3200" dirty="0" err="1">
                <a:solidFill>
                  <a:srgbClr val="CC6600"/>
                </a:solidFill>
                <a:latin typeface="+mn-lt"/>
                <a:cs typeface="Times New Roman" pitchFamily="18" charset="0"/>
              </a:rPr>
              <a:t>Friedmann</a:t>
            </a:r>
            <a:r>
              <a:rPr lang="en-US" sz="3200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 ’09</a:t>
            </a:r>
            <a:r>
              <a:rPr lang="en-US" sz="320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]  [</a:t>
            </a:r>
            <a:r>
              <a:rPr lang="en-US" sz="3200" dirty="0" err="1">
                <a:solidFill>
                  <a:srgbClr val="CC6600"/>
                </a:solidFill>
                <a:latin typeface="+mn-lt"/>
                <a:cs typeface="Times New Roman" pitchFamily="18" charset="0"/>
              </a:rPr>
              <a:t>Fearnley</a:t>
            </a:r>
            <a:r>
              <a:rPr lang="en-US" sz="3200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 ’10</a:t>
            </a:r>
            <a:r>
              <a:rPr lang="en-US" sz="320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]</a:t>
            </a:r>
            <a:endParaRPr lang="en-US" sz="3200" dirty="0">
              <a:solidFill>
                <a:srgbClr val="CC66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10440" y="3444751"/>
            <a:ext cx="10080624" cy="15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randomized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strategy improvement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algorithm 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½-player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games runs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sub-exponential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time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CC6600"/>
                </a:solidFill>
              </a:rPr>
              <a:t>[</a:t>
            </a:r>
            <a:r>
              <a:rPr lang="en-GB" sz="3200" dirty="0" err="1">
                <a:solidFill>
                  <a:srgbClr val="CC6600"/>
                </a:solidFill>
              </a:rPr>
              <a:t>Kalai</a:t>
            </a:r>
            <a:r>
              <a:rPr lang="en-GB" sz="3200" dirty="0">
                <a:solidFill>
                  <a:srgbClr val="CC6600"/>
                </a:solidFill>
              </a:rPr>
              <a:t> (1992)]  [</a:t>
            </a:r>
            <a:r>
              <a:rPr lang="en-GB" sz="3200" dirty="0" err="1">
                <a:solidFill>
                  <a:srgbClr val="CC6600"/>
                </a:solidFill>
              </a:rPr>
              <a:t>Matousek-Sharir-Welzl</a:t>
            </a:r>
            <a:r>
              <a:rPr lang="en-GB" sz="3200" dirty="0">
                <a:solidFill>
                  <a:srgbClr val="CC6600"/>
                </a:solidFill>
              </a:rPr>
              <a:t> (1992</a:t>
            </a:r>
            <a:r>
              <a:rPr lang="en-GB" sz="3200" dirty="0" smtClean="0">
                <a:solidFill>
                  <a:srgbClr val="CC6600"/>
                </a:solidFill>
              </a:rPr>
              <a:t>)]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708" y="5271393"/>
            <a:ext cx="10080624" cy="15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Greedy strategy improvement 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2½-player games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discount factor is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strongly polynomial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[Ye ’10]  [Hansen-</a:t>
            </a:r>
            <a:r>
              <a:rPr lang="en-US" sz="320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Miltersen</a:t>
            </a:r>
            <a:r>
              <a:rPr lang="en-US" sz="320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-Z ’11]</a:t>
            </a:r>
            <a:endParaRPr lang="en-US" sz="3200" dirty="0">
              <a:solidFill>
                <a:srgbClr val="CC66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79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364114"/>
            <a:ext cx="10080624" cy="140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The RANDOM FACET algorithm</a:t>
            </a:r>
            <a:r>
              <a:rPr lang="en-GB" sz="5400" dirty="0" smtClean="0">
                <a:solidFill>
                  <a:srgbClr val="0033CC"/>
                </a:solidFill>
              </a:rPr>
              <a:t/>
            </a:r>
            <a:br>
              <a:rPr lang="en-GB" sz="5400" dirty="0" smtClean="0">
                <a:solidFill>
                  <a:srgbClr val="0033CC"/>
                </a:solidFill>
              </a:rPr>
            </a:br>
            <a:r>
              <a:rPr lang="en-GB" sz="3000" dirty="0" smtClean="0">
                <a:solidFill>
                  <a:srgbClr val="CC6600"/>
                </a:solidFill>
              </a:rPr>
              <a:t>[</a:t>
            </a:r>
            <a:r>
              <a:rPr lang="en-GB" sz="3000" dirty="0" err="1" smtClean="0">
                <a:solidFill>
                  <a:srgbClr val="CC6600"/>
                </a:solidFill>
              </a:rPr>
              <a:t>Kalai</a:t>
            </a:r>
            <a:r>
              <a:rPr lang="en-GB" sz="3000" dirty="0" smtClean="0">
                <a:solidFill>
                  <a:srgbClr val="CC6600"/>
                </a:solidFill>
              </a:rPr>
              <a:t> </a:t>
            </a:r>
            <a:r>
              <a:rPr lang="en-GB" sz="3000" dirty="0" smtClean="0">
                <a:solidFill>
                  <a:srgbClr val="CC6600"/>
                </a:solidFill>
              </a:rPr>
              <a:t>(1992</a:t>
            </a:r>
            <a:r>
              <a:rPr lang="en-GB" sz="3000" dirty="0" smtClean="0">
                <a:solidFill>
                  <a:srgbClr val="CC6600"/>
                </a:solidFill>
              </a:rPr>
              <a:t>)]  [</a:t>
            </a:r>
            <a:r>
              <a:rPr lang="en-GB" sz="3000" dirty="0" err="1" smtClean="0">
                <a:solidFill>
                  <a:srgbClr val="CC6600"/>
                </a:solidFill>
              </a:rPr>
              <a:t>Matousek-Sharir-Welzl</a:t>
            </a:r>
            <a:r>
              <a:rPr lang="en-GB" sz="3000" dirty="0" smtClean="0">
                <a:solidFill>
                  <a:srgbClr val="CC6600"/>
                </a:solidFill>
              </a:rPr>
              <a:t> </a:t>
            </a:r>
            <a:r>
              <a:rPr lang="en-GB" sz="3000" dirty="0" smtClean="0">
                <a:solidFill>
                  <a:srgbClr val="CC6600"/>
                </a:solidFill>
              </a:rPr>
              <a:t>(1992</a:t>
            </a:r>
            <a:r>
              <a:rPr lang="en-GB" sz="3000" dirty="0" smtClean="0">
                <a:solidFill>
                  <a:srgbClr val="CC6600"/>
                </a:solidFill>
              </a:rPr>
              <a:t>)]</a:t>
            </a:r>
            <a:r>
              <a:rPr lang="en-GB" sz="3000" dirty="0" smtClean="0">
                <a:solidFill>
                  <a:srgbClr val="CC6600"/>
                </a:solidFill>
              </a:rPr>
              <a:t/>
            </a:r>
            <a:br>
              <a:rPr lang="en-GB" sz="3000" dirty="0" smtClean="0">
                <a:solidFill>
                  <a:srgbClr val="CC6600"/>
                </a:solidFill>
              </a:rPr>
            </a:br>
            <a:r>
              <a:rPr lang="en-GB" sz="2400" dirty="0" smtClean="0">
                <a:solidFill>
                  <a:srgbClr val="993300"/>
                </a:solidFill>
              </a:rPr>
              <a:t>[Ludwig </a:t>
            </a:r>
            <a:r>
              <a:rPr lang="en-GB" sz="2400" dirty="0" smtClean="0">
                <a:solidFill>
                  <a:srgbClr val="993300"/>
                </a:solidFill>
              </a:rPr>
              <a:t>(1995</a:t>
            </a:r>
            <a:r>
              <a:rPr lang="en-GB" sz="2400" dirty="0" smtClean="0">
                <a:solidFill>
                  <a:srgbClr val="993300"/>
                </a:solidFill>
              </a:rPr>
              <a:t>)]</a:t>
            </a:r>
            <a:endParaRPr lang="en-US" sz="2400" dirty="0" smtClean="0">
              <a:solidFill>
                <a:srgbClr val="9933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" y="2036125"/>
            <a:ext cx="10080624" cy="16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randomized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strategy improvement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algorithm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Initially devised for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LP-type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problems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Applies to all turn-based games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10440" y="3995683"/>
            <a:ext cx="10080624" cy="110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Sub-exponential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complexity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Fastest known for non-discounted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2(½)-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player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games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10440" y="5403293"/>
            <a:ext cx="10080624" cy="16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Performs only one improving switch at a time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Work with strategies of player 1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Find optimal counter strategies for player 2</a:t>
            </a:r>
          </a:p>
        </p:txBody>
      </p:sp>
    </p:spTree>
    <p:extLst>
      <p:ext uri="{BB962C8B-B14F-4D97-AF65-F5344CB8AC3E}">
        <p14:creationId xmlns:p14="http://schemas.microsoft.com/office/powerpoint/2010/main" val="1357805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750533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The RANDOM FACET algorithm</a:t>
            </a:r>
            <a:endParaRPr lang="en-US" sz="2400" dirty="0" smtClean="0">
              <a:solidFill>
                <a:srgbClr val="993300"/>
              </a:solidFill>
            </a:endParaRPr>
          </a:p>
        </p:txBody>
      </p:sp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891" y="2837829"/>
            <a:ext cx="5787402" cy="3944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757" y="2096251"/>
            <a:ext cx="5945670" cy="3944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031" y="3579407"/>
            <a:ext cx="8781122" cy="8670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4561" y="4793429"/>
            <a:ext cx="6496062" cy="86693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5033" y="6007451"/>
            <a:ext cx="7755118" cy="4322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8444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5220" y="750533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The RANDOM FACET algorithm</a:t>
            </a:r>
            <a:endParaRPr lang="en-US" sz="2400" dirty="0" smtClean="0">
              <a:solidFill>
                <a:srgbClr val="993300"/>
              </a:solidFill>
            </a:endParaRPr>
          </a:p>
        </p:txBody>
      </p:sp>
      <p:pic>
        <p:nvPicPr>
          <p:cNvPr id="23" name="Picture 2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046" y="2755578"/>
            <a:ext cx="7478093" cy="11915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5220" y="1494973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FF0000"/>
                </a:solidFill>
              </a:rPr>
              <a:t>Analysis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645" y="4461802"/>
            <a:ext cx="9286894" cy="11915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2555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750533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The RANDOM FACET algorithm</a:t>
            </a:r>
            <a:endParaRPr lang="en-US" sz="2400" dirty="0" smtClean="0">
              <a:solidFill>
                <a:srgbClr val="9933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0440" y="1494973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FF0000"/>
                </a:solidFill>
              </a:rPr>
              <a:t>Analysis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982" y="3512154"/>
            <a:ext cx="6969894" cy="4323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79" y="4167083"/>
            <a:ext cx="5236084" cy="39441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299" y="5429710"/>
            <a:ext cx="7362847" cy="3944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235" y="4670413"/>
            <a:ext cx="8932971" cy="4321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279" y="2948667"/>
            <a:ext cx="8307212" cy="39445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452" y="2329489"/>
            <a:ext cx="4841666" cy="39441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679" y="5993195"/>
            <a:ext cx="7599063" cy="4322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0339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316802"/>
            <a:ext cx="9069388" cy="1260475"/>
          </a:xfrm>
        </p:spPr>
        <p:txBody>
          <a:bodyPr/>
          <a:lstStyle/>
          <a:p>
            <a:r>
              <a:rPr lang="en-US" dirty="0" smtClean="0"/>
              <a:t>Warm-up: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1-player “games”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3238685"/>
            <a:ext cx="10080625" cy="26148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Reachability</a:t>
            </a:r>
          </a:p>
          <a:p>
            <a:pPr algn="ctr">
              <a:spcBef>
                <a:spcPts val="120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Shortest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Longest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paths </a:t>
            </a:r>
          </a:p>
          <a:p>
            <a:pPr algn="ctr">
              <a:spcBef>
                <a:spcPts val="120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payoff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discounted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payoff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5220" y="750533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The RANDOM FACET algorithm</a:t>
            </a:r>
            <a:endParaRPr lang="en-US" sz="2400" dirty="0" smtClean="0">
              <a:solidFill>
                <a:srgbClr val="9933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5220" y="1494973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FF0000"/>
                </a:solidFill>
              </a:rPr>
              <a:t>Analysis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0" name="Picture 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469" y="3525217"/>
            <a:ext cx="8151247" cy="4323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9987" y="2361710"/>
            <a:ext cx="5670210" cy="9048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40" y="4278515"/>
            <a:ext cx="3882105" cy="40093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338" y="4861994"/>
            <a:ext cx="5561508" cy="4008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450" y="5589166"/>
            <a:ext cx="7563286" cy="40097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463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750533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The RANDOM FACET algorithm</a:t>
            </a:r>
            <a:endParaRPr lang="en-US" sz="2400" dirty="0" smtClean="0">
              <a:solidFill>
                <a:srgbClr val="9933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0440" y="1494973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FF0000"/>
                </a:solidFill>
              </a:rPr>
              <a:t>Analysis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4" name="Picture 2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864" y="2564405"/>
            <a:ext cx="9428448" cy="10965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304" y="4053310"/>
            <a:ext cx="7783257" cy="85794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074" y="5314066"/>
            <a:ext cx="4748464" cy="6775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1112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013949"/>
            <a:ext cx="9069388" cy="1260475"/>
          </a:xfrm>
        </p:spPr>
        <p:txBody>
          <a:bodyPr/>
          <a:lstStyle/>
          <a:p>
            <a:r>
              <a:rPr lang="en-US" sz="4000" dirty="0" smtClean="0"/>
              <a:t>Day 1</a:t>
            </a:r>
            <a:br>
              <a:rPr lang="en-US" sz="4000" dirty="0" smtClean="0"/>
            </a:br>
            <a:r>
              <a:rPr lang="en-US" sz="4000" dirty="0" smtClean="0"/>
              <a:t>Monday, October 31</a:t>
            </a:r>
            <a:endParaRPr lang="he-IL" sz="4000" dirty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" y="2697533"/>
            <a:ext cx="10080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4000" dirty="0" smtClean="0"/>
              <a:t>Uri </a:t>
            </a:r>
            <a:r>
              <a:rPr lang="en-US" sz="4000" dirty="0" err="1" smtClean="0"/>
              <a:t>Zwick</a:t>
            </a:r>
            <a:r>
              <a:rPr lang="en-US" sz="4000" dirty="0" smtClean="0"/>
              <a:t> </a:t>
            </a:r>
            <a:r>
              <a:rPr lang="en-GB" sz="4000" dirty="0">
                <a:solidFill>
                  <a:srgbClr val="CC00CC"/>
                </a:solidFill>
              </a:rPr>
              <a:t>(</a:t>
            </a:r>
            <a:r>
              <a:rPr lang="zh-CN" altLang="en-US" sz="4000" dirty="0">
                <a:solidFill>
                  <a:srgbClr val="CC00CC"/>
                </a:solidFill>
              </a:rPr>
              <a:t>武熠</a:t>
            </a:r>
            <a:r>
              <a:rPr lang="en-US" altLang="zh-CN" sz="4000" dirty="0" smtClean="0">
                <a:solidFill>
                  <a:srgbClr val="CC00CC"/>
                </a:solidFill>
              </a:rPr>
              <a:t>) </a:t>
            </a:r>
            <a:r>
              <a:rPr lang="en-GB" sz="4000" dirty="0">
                <a:solidFill>
                  <a:schemeClr val="tx1"/>
                </a:solidFill>
              </a:rPr>
              <a:t>(Tel Aviv University</a:t>
            </a:r>
            <a:r>
              <a:rPr lang="en-GB" sz="4000" dirty="0" smtClean="0">
                <a:solidFill>
                  <a:schemeClr val="tx1"/>
                </a:solidFill>
              </a:rPr>
              <a:t>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Perfect Information </a:t>
            </a:r>
            <a:r>
              <a:rPr lang="en-US" sz="4000" dirty="0" smtClean="0">
                <a:solidFill>
                  <a:srgbClr val="0033CC"/>
                </a:solidFill>
              </a:rPr>
              <a:t>Stochastic Games</a:t>
            </a:r>
            <a:endParaRPr lang="he-IL" sz="4000" dirty="0">
              <a:solidFill>
                <a:srgbClr val="0033CC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439" y="4683970"/>
            <a:ext cx="10080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4000" dirty="0" smtClean="0"/>
              <a:t>Lecture 3</a:t>
            </a:r>
          </a:p>
          <a:p>
            <a:r>
              <a:rPr lang="en-US" sz="8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Lower bounds for </a:t>
            </a:r>
            <a:br>
              <a:rPr lang="en-US" sz="4000" dirty="0" smtClean="0"/>
            </a:br>
            <a:r>
              <a:rPr lang="en-US" sz="4000" dirty="0" smtClean="0"/>
              <a:t>policy iteration algorithm</a:t>
            </a:r>
            <a:endParaRPr lang="he-IL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84036"/>
            <a:ext cx="10080625" cy="1615699"/>
          </a:xfrm>
          <a:ln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3000" dirty="0" smtClean="0">
                <a:solidFill>
                  <a:srgbClr val="FF0000"/>
                </a:solidFill>
              </a:rPr>
              <a:t>Oliver </a:t>
            </a:r>
            <a:r>
              <a:rPr lang="en-GB" sz="3000" dirty="0" err="1" smtClean="0">
                <a:solidFill>
                  <a:srgbClr val="FF0000"/>
                </a:solidFill>
              </a:rPr>
              <a:t>Friedmann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schemeClr val="tx1"/>
                </a:solidFill>
              </a:rPr>
              <a:t>–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srgbClr val="993300"/>
                </a:solidFill>
              </a:rPr>
              <a:t>Univ. of Munich</a:t>
            </a:r>
            <a:r>
              <a:rPr lang="en-GB" sz="3000" dirty="0" smtClean="0">
                <a:solidFill>
                  <a:srgbClr val="FF0000"/>
                </a:solidFill>
              </a:rPr>
              <a:t/>
            </a:r>
            <a:br>
              <a:rPr lang="en-GB" sz="3000" dirty="0" smtClean="0">
                <a:solidFill>
                  <a:srgbClr val="FF0000"/>
                </a:solidFill>
              </a:rPr>
            </a:br>
            <a:r>
              <a:rPr lang="en-GB" sz="3000" dirty="0" smtClean="0">
                <a:solidFill>
                  <a:schemeClr val="accent2"/>
                </a:solidFill>
              </a:rPr>
              <a:t>Thomas </a:t>
            </a:r>
            <a:r>
              <a:rPr lang="en-GB" sz="3000" dirty="0" err="1" smtClean="0">
                <a:solidFill>
                  <a:schemeClr val="accent2"/>
                </a:solidFill>
              </a:rPr>
              <a:t>Dueholm</a:t>
            </a:r>
            <a:r>
              <a:rPr lang="en-GB" sz="3000" dirty="0" smtClean="0">
                <a:solidFill>
                  <a:schemeClr val="accent2"/>
                </a:solidFill>
              </a:rPr>
              <a:t> Hansen </a:t>
            </a:r>
            <a:r>
              <a:rPr lang="en-GB" sz="3000" dirty="0" smtClean="0">
                <a:solidFill>
                  <a:schemeClr val="tx1"/>
                </a:solidFill>
              </a:rPr>
              <a:t>–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srgbClr val="993300"/>
                </a:solidFill>
              </a:rPr>
              <a:t>Aarhus Univ.</a:t>
            </a:r>
            <a:br>
              <a:rPr lang="en-GB" sz="3000" dirty="0" smtClean="0">
                <a:solidFill>
                  <a:srgbClr val="993300"/>
                </a:solidFill>
              </a:rPr>
            </a:br>
            <a:r>
              <a:rPr lang="en-GB" sz="3000" dirty="0" smtClean="0">
                <a:solidFill>
                  <a:srgbClr val="00B050"/>
                </a:solidFill>
              </a:rPr>
              <a:t>Uri </a:t>
            </a:r>
            <a:r>
              <a:rPr lang="en-GB" sz="3000" dirty="0" err="1" smtClean="0">
                <a:solidFill>
                  <a:srgbClr val="00B050"/>
                </a:solidFill>
              </a:rPr>
              <a:t>Zwick</a:t>
            </a:r>
            <a:r>
              <a:rPr lang="en-GB" sz="3000" dirty="0" smtClean="0">
                <a:solidFill>
                  <a:srgbClr val="00B050"/>
                </a:solidFill>
              </a:rPr>
              <a:t> </a:t>
            </a:r>
            <a:r>
              <a:rPr lang="en-GB" sz="3000" dirty="0" smtClean="0">
                <a:solidFill>
                  <a:schemeClr val="tx1"/>
                </a:solidFill>
              </a:rPr>
              <a:t>(</a:t>
            </a:r>
            <a:r>
              <a:rPr lang="zh-CN" altLang="en-US" sz="3000" dirty="0" smtClean="0"/>
              <a:t>武熠</a:t>
            </a:r>
            <a:r>
              <a:rPr lang="en-US" altLang="zh-CN" sz="3000" dirty="0" smtClean="0"/>
              <a:t>)</a:t>
            </a:r>
            <a:r>
              <a:rPr lang="en-GB" sz="3000" dirty="0" smtClean="0">
                <a:solidFill>
                  <a:schemeClr val="tx1"/>
                </a:solidFill>
              </a:rPr>
              <a:t> –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srgbClr val="993300"/>
                </a:solidFill>
              </a:rPr>
              <a:t>Tel </a:t>
            </a:r>
            <a:r>
              <a:rPr lang="en-GB" sz="3000" dirty="0">
                <a:solidFill>
                  <a:srgbClr val="993300"/>
                </a:solidFill>
              </a:rPr>
              <a:t>Aviv </a:t>
            </a:r>
            <a:r>
              <a:rPr lang="en-GB" sz="3000" dirty="0" smtClean="0">
                <a:solidFill>
                  <a:srgbClr val="993300"/>
                </a:solidFill>
              </a:rPr>
              <a:t>Univ.</a:t>
            </a:r>
            <a:endParaRPr lang="zh-CN" altLang="en-GB" sz="3000" dirty="0">
              <a:solidFill>
                <a:srgbClr val="993300"/>
              </a:solidFill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0" y="1042926"/>
            <a:ext cx="10080624" cy="17543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3800" dirty="0" err="1" smtClean="0">
                <a:solidFill>
                  <a:schemeClr val="accent2"/>
                </a:solidFill>
              </a:rPr>
              <a:t>Subexponential</a:t>
            </a:r>
            <a:r>
              <a:rPr lang="en-US" sz="3800" dirty="0" smtClean="0">
                <a:solidFill>
                  <a:schemeClr val="accent2"/>
                </a:solidFill>
              </a:rPr>
              <a:t> lower bounds for</a:t>
            </a:r>
            <a:br>
              <a:rPr lang="en-US" sz="3800" dirty="0" smtClean="0">
                <a:solidFill>
                  <a:schemeClr val="accent2"/>
                </a:solidFill>
              </a:rPr>
            </a:br>
            <a:r>
              <a:rPr lang="en-US" sz="3800" dirty="0" smtClean="0">
                <a:solidFill>
                  <a:srgbClr val="FF0000"/>
                </a:solidFill>
              </a:rPr>
              <a:t>randomized pivoting rules for</a:t>
            </a:r>
            <a:r>
              <a:rPr lang="en-US" sz="3800" dirty="0" smtClean="0">
                <a:solidFill>
                  <a:schemeClr val="accent2"/>
                </a:solidFill>
              </a:rPr>
              <a:t/>
            </a:r>
            <a:br>
              <a:rPr lang="en-US" sz="3800" dirty="0" smtClean="0">
                <a:solidFill>
                  <a:schemeClr val="accent2"/>
                </a:solidFill>
              </a:rPr>
            </a:br>
            <a:r>
              <a:rPr lang="en-US" sz="3800" dirty="0" smtClean="0">
                <a:solidFill>
                  <a:schemeClr val="accent2"/>
                </a:solidFill>
              </a:rPr>
              <a:t>the simplex algorithm </a:t>
            </a:r>
            <a:endParaRPr lang="en-GB" sz="3800" dirty="0" smtClean="0">
              <a:solidFill>
                <a:schemeClr val="accent2"/>
              </a:solidFill>
            </a:endParaRPr>
          </a:p>
        </p:txBody>
      </p:sp>
      <p:sp>
        <p:nvSpPr>
          <p:cNvPr id="20378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810500"/>
            <a:ext cx="10083800" cy="163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 smtClean="0">
                <a:latin typeface="cmmi10" pitchFamily="34" charset="0"/>
              </a:rPr>
              <a:t>A</a:t>
            </a:r>
            <a:r>
              <a:rPr lang="en-US" smtClean="0">
                <a:latin typeface="cmr7" pitchFamily="34" charset="0"/>
              </a:rPr>
              <a:t>A</a:t>
            </a:r>
            <a:r>
              <a:rPr lang="en-US" smtClean="0">
                <a:latin typeface="cmsy10" pitchFamily="34" charset="0"/>
              </a:rPr>
              <a:t>A</a:t>
            </a:r>
            <a:r>
              <a:rPr lang="en-US" smtClean="0">
                <a:latin typeface="cmmi7" pitchFamily="34" charset="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endParaRPr lang="en-US">
              <a:latin typeface="cmmi7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284" y="3077589"/>
            <a:ext cx="7930056" cy="13517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zh-CN" altLang="en-US" sz="4400" dirty="0" smtClean="0"/>
              <a:t>单纯形算法中随机</a:t>
            </a: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zh-CN" altLang="en-US" sz="4400" dirty="0" smtClean="0"/>
              <a:t>主元旋转规则的次指数级下界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281752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yhed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5064" y="1625916"/>
            <a:ext cx="4547966" cy="4317365"/>
          </a:xfrm>
          <a:prstGeom prst="rect">
            <a:avLst/>
          </a:prstGeom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59117" y="5475126"/>
            <a:ext cx="9272587" cy="11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Maximize a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objective function subject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 set of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equalities and inequalities</a:t>
            </a:r>
            <a:endParaRPr lang="en-US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07219" y="522287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Linear Programming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1120598" y="3421623"/>
            <a:ext cx="1864659" cy="1792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8591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7219" y="522287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Linear Programming</a:t>
            </a:r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71864" y="1855741"/>
            <a:ext cx="3542166" cy="1999112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521336" y="1795613"/>
            <a:ext cx="3713616" cy="1371605"/>
          </a:xfrm>
          <a:prstGeom prst="rect">
            <a:avLst/>
          </a:prstGeom>
          <a:noFill/>
          <a:ln/>
          <a:effectLst/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" y="4320989"/>
            <a:ext cx="10080624" cy="219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algorithm   </a:t>
            </a:r>
            <a:r>
              <a:rPr lang="en-US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Dantzig</a:t>
            </a:r>
            <a:r>
              <a:rPr lang="en-US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1947)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Ellipsoid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algorithm   </a:t>
            </a:r>
            <a:r>
              <a:rPr lang="en-US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Khachiyan</a:t>
            </a:r>
            <a:r>
              <a:rPr lang="en-US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1979)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Interior-point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algorithm   </a:t>
            </a:r>
            <a:r>
              <a:rPr lang="en-US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Karmakar</a:t>
            </a:r>
            <a:r>
              <a:rPr lang="en-US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1984)</a:t>
            </a:r>
          </a:p>
        </p:txBody>
      </p:sp>
    </p:spTree>
    <p:extLst>
      <p:ext uri="{BB962C8B-B14F-4D97-AF65-F5344CB8AC3E}">
        <p14:creationId xmlns:p14="http://schemas.microsoft.com/office/powerpoint/2010/main" val="850842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yhed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5064" y="1625916"/>
            <a:ext cx="4547966" cy="431736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rot="16200000" flipV="1">
            <a:off x="4467999" y="4815521"/>
            <a:ext cx="624840" cy="152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749542" y="3860265"/>
            <a:ext cx="1143901" cy="67980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5078667" y="3063277"/>
            <a:ext cx="1298661" cy="3237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565279" y="2255616"/>
            <a:ext cx="420671" cy="33486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>
            <a:off x="5031880" y="1980882"/>
            <a:ext cx="954071" cy="27117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59117" y="5475126"/>
            <a:ext cx="9272587" cy="11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Move 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up,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edge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 neighboring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vertex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until reaching the top</a:t>
            </a:r>
            <a:endParaRPr lang="en-US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3720" y="260383"/>
            <a:ext cx="9072563" cy="120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800" dirty="0" smtClean="0">
                <a:solidFill>
                  <a:srgbClr val="0033CC"/>
                </a:solidFill>
              </a:rPr>
              <a:t>The Simplex Algorithm</a:t>
            </a:r>
            <a:br>
              <a:rPr lang="en-GB" sz="4800" dirty="0" smtClean="0">
                <a:solidFill>
                  <a:srgbClr val="0033CC"/>
                </a:solidFill>
              </a:rPr>
            </a:br>
            <a:r>
              <a:rPr lang="en-GB" dirty="0" err="1" smtClean="0">
                <a:solidFill>
                  <a:srgbClr val="CC6600"/>
                </a:solidFill>
              </a:rPr>
              <a:t>Dantzig</a:t>
            </a:r>
            <a:r>
              <a:rPr lang="en-GB" dirty="0" smtClean="0">
                <a:solidFill>
                  <a:srgbClr val="CC6600"/>
                </a:solidFill>
              </a:rPr>
              <a:t> (1947)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1120598" y="3421623"/>
            <a:ext cx="1864659" cy="1792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29373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/>
        </p:nvSpPr>
        <p:spPr bwMode="auto">
          <a:xfrm>
            <a:off x="2635192" y="2824441"/>
            <a:ext cx="5231136" cy="1262688"/>
          </a:xfrm>
          <a:prstGeom prst="parallelogram">
            <a:avLst>
              <a:gd name="adj" fmla="val 112632"/>
            </a:avLst>
          </a:prstGeom>
          <a:solidFill>
            <a:srgbClr val="FFFF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6200000" flipH="1">
            <a:off x="4099522" y="3687491"/>
            <a:ext cx="970856" cy="11512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3788761" y="2803576"/>
            <a:ext cx="1160830" cy="7215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16" idx="4"/>
          </p:cNvCxnSpPr>
          <p:nvPr/>
        </p:nvCxnSpPr>
        <p:spPr bwMode="auto">
          <a:xfrm rot="5400000" flipH="1">
            <a:off x="3707474" y="3556001"/>
            <a:ext cx="482621" cy="10180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998680" y="3305465"/>
            <a:ext cx="1282144" cy="44539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3191376" y="3711329"/>
            <a:ext cx="721536" cy="8718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59117" y="5235778"/>
            <a:ext cx="9272587" cy="146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Largest improvement?</a:t>
            </a:r>
          </a:p>
          <a:p>
            <a:pPr algn="ctr">
              <a:spcBef>
                <a:spcPts val="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Largest slope?</a:t>
            </a:r>
          </a:p>
          <a:p>
            <a:pPr algn="ctr">
              <a:spcBef>
                <a:spcPts val="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3720" y="421647"/>
            <a:ext cx="9072563" cy="1373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800" dirty="0" smtClean="0">
                <a:solidFill>
                  <a:srgbClr val="0033CC"/>
                </a:solidFill>
              </a:rPr>
              <a:t>Pivoting Rules </a:t>
            </a:r>
            <a:r>
              <a:rPr lang="en-GB" sz="4800" dirty="0" smtClean="0">
                <a:solidFill>
                  <a:schemeClr val="accent2"/>
                </a:solidFill>
              </a:rPr>
              <a:t>–</a:t>
            </a:r>
            <a:r>
              <a:rPr lang="en-GB" sz="4800" dirty="0" smtClean="0">
                <a:solidFill>
                  <a:srgbClr val="0033CC"/>
                </a:solidFill>
              </a:rPr>
              <a:t> </a:t>
            </a:r>
            <a:br>
              <a:rPr lang="en-GB" sz="4800" dirty="0" smtClean="0">
                <a:solidFill>
                  <a:srgbClr val="0033CC"/>
                </a:solidFill>
              </a:rPr>
            </a:br>
            <a:r>
              <a:rPr lang="en-GB" sz="4800" dirty="0" smtClean="0"/>
              <a:t>Where should we go?</a:t>
            </a:r>
            <a:endParaRPr lang="en-GB" dirty="0" smtClean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5496120" y="2920500"/>
            <a:ext cx="1429967" cy="972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921937" y="3690264"/>
            <a:ext cx="155501" cy="1579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4697337" y="2514347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3842688" y="3275004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5267998" y="3242107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043763" y="4490176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121640" y="4719111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618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" y="1353242"/>
            <a:ext cx="10080624" cy="254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Largest improvement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Largest slope</a:t>
            </a:r>
          </a:p>
          <a:p>
            <a:pPr algn="ctr">
              <a:spcBef>
                <a:spcPts val="600"/>
              </a:spcBef>
            </a:pP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Dantzig’s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rule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– Largest modified cost</a:t>
            </a:r>
          </a:p>
          <a:p>
            <a:pPr algn="ctr">
              <a:spcBef>
                <a:spcPts val="600"/>
              </a:spcBef>
            </a:pP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Bland’s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rule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– avoids </a:t>
            </a:r>
            <a:r>
              <a:rPr lang="en-US" sz="3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cycling</a:t>
            </a:r>
          </a:p>
          <a:p>
            <a:pPr algn="ctr">
              <a:spcBef>
                <a:spcPts val="600"/>
              </a:spcBef>
            </a:pPr>
            <a:r>
              <a:rPr lang="en-US" sz="30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Lexicographic rule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– also avoids </a:t>
            </a: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cycling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7219" y="363971"/>
            <a:ext cx="9072563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Deterministic pivoting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2633" y="4258643"/>
            <a:ext cx="7215360" cy="1008225"/>
          </a:xfrm>
          <a:prstGeom prst="rect">
            <a:avLst/>
          </a:prstGeom>
          <a:solidFill>
            <a:srgbClr val="92D050">
              <a:alpha val="44000"/>
            </a:srgbClr>
          </a:solidFill>
          <a:ln w="254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 known to require an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exponential</a:t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number of steps, in the worst-case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5643805"/>
            <a:ext cx="1008062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Klee-Minty (1972)</a:t>
            </a:r>
          </a:p>
          <a:p>
            <a:pPr algn="ctr">
              <a:lnSpc>
                <a:spcPct val="100000"/>
              </a:lnSpc>
            </a:pPr>
            <a:r>
              <a:rPr lang="en-US" sz="2800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Jeroslow</a:t>
            </a:r>
            <a:r>
              <a:rPr lang="en-US" sz="28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(1973), Avis-</a:t>
            </a:r>
            <a:r>
              <a:rPr lang="en-US" sz="2800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Chvátal</a:t>
            </a:r>
            <a:r>
              <a:rPr lang="en-US" sz="28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(1978), </a:t>
            </a:r>
          </a:p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Goldfarb-Sit (1979), … , </a:t>
            </a:r>
            <a:r>
              <a:rPr lang="en-US" sz="28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Amenta</a:t>
            </a: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-Ziegler (1996)</a:t>
            </a:r>
            <a:endParaRPr lang="he-IL" sz="28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92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53720" y="517986"/>
            <a:ext cx="9072563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800" dirty="0" smtClean="0">
                <a:solidFill>
                  <a:srgbClr val="0033CC"/>
                </a:solidFill>
              </a:rPr>
              <a:t>Klee-Minty cubes </a:t>
            </a:r>
            <a:r>
              <a:rPr lang="en-GB" dirty="0" smtClean="0">
                <a:solidFill>
                  <a:srgbClr val="CC6600"/>
                </a:solidFill>
              </a:rPr>
              <a:t>(1972)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409" y="6577650"/>
            <a:ext cx="6193184" cy="321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Taken from a paper by </a:t>
            </a:r>
            <a:r>
              <a:rPr lang="en-US" sz="1600" dirty="0" err="1" smtClean="0"/>
              <a:t>Gärtner</a:t>
            </a:r>
            <a:r>
              <a:rPr lang="en-US" sz="1600" dirty="0" smtClean="0"/>
              <a:t>-</a:t>
            </a:r>
            <a:r>
              <a:rPr lang="en-US" sz="1600" dirty="0" err="1" smtClean="0"/>
              <a:t>Henk</a:t>
            </a:r>
            <a:r>
              <a:rPr lang="en-US" sz="1600" dirty="0" smtClean="0"/>
              <a:t>-Ziegler</a:t>
            </a:r>
            <a:endParaRPr lang="he-IL" sz="1600" dirty="0"/>
          </a:p>
        </p:txBody>
      </p:sp>
      <p:pic>
        <p:nvPicPr>
          <p:cNvPr id="10" name="Picture 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4754" y="1515497"/>
            <a:ext cx="8133400" cy="1393758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4539" y="3246215"/>
            <a:ext cx="35909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rot="16200000" flipH="1">
            <a:off x="4237075" y="5587409"/>
            <a:ext cx="255181" cy="20201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63845" y="5594559"/>
            <a:ext cx="688261" cy="22122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147186" y="4866971"/>
            <a:ext cx="1042223" cy="71775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V="1">
            <a:off x="5894439" y="4581833"/>
            <a:ext cx="580103" cy="98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5147188" y="4306529"/>
            <a:ext cx="1032387" cy="9340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0800000">
            <a:off x="4478598" y="4163965"/>
            <a:ext cx="678423" cy="24088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4100052" y="3790335"/>
            <a:ext cx="535858" cy="21139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10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94" name="Oval 10"/>
          <p:cNvSpPr>
            <a:spLocks noChangeAspect="1" noChangeArrowheads="1"/>
          </p:cNvSpPr>
          <p:nvPr/>
        </p:nvSpPr>
        <p:spPr bwMode="auto">
          <a:xfrm>
            <a:off x="2624138" y="1955522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86" name="Oval 2"/>
          <p:cNvSpPr>
            <a:spLocks noChangeAspect="1" noChangeArrowheads="1"/>
          </p:cNvSpPr>
          <p:nvPr/>
        </p:nvSpPr>
        <p:spPr bwMode="auto">
          <a:xfrm>
            <a:off x="7262813" y="3922434"/>
            <a:ext cx="379412" cy="349250"/>
          </a:xfrm>
          <a:prstGeom prst="ellipse">
            <a:avLst/>
          </a:prstGeom>
          <a:solidFill>
            <a:srgbClr val="FFC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504825" y="472797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1-Player </a:t>
            </a:r>
            <a:r>
              <a:rPr lang="en-US" sz="4000" dirty="0" smtClean="0">
                <a:solidFill>
                  <a:srgbClr val="FF0000"/>
                </a:solidFill>
              </a:rPr>
              <a:t>reachability</a:t>
            </a:r>
            <a:r>
              <a:rPr lang="en-US" sz="4000" dirty="0" smtClean="0">
                <a:solidFill>
                  <a:schemeClr val="accent2"/>
                </a:solidFill>
              </a:rPr>
              <a:t> “game”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7989" name="Oval 5"/>
          <p:cNvSpPr>
            <a:spLocks noChangeAspect="1" noChangeArrowheads="1"/>
          </p:cNvSpPr>
          <p:nvPr/>
        </p:nvSpPr>
        <p:spPr bwMode="auto">
          <a:xfrm>
            <a:off x="1374775" y="2976284"/>
            <a:ext cx="379413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0" name="Oval 6"/>
          <p:cNvSpPr>
            <a:spLocks noChangeAspect="1" noChangeArrowheads="1"/>
          </p:cNvSpPr>
          <p:nvPr/>
        </p:nvSpPr>
        <p:spPr bwMode="auto">
          <a:xfrm>
            <a:off x="4513263" y="2447647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1" name="Oval 7"/>
          <p:cNvSpPr>
            <a:spLocks noChangeAspect="1" noChangeArrowheads="1"/>
          </p:cNvSpPr>
          <p:nvPr/>
        </p:nvSpPr>
        <p:spPr bwMode="auto">
          <a:xfrm>
            <a:off x="2767013" y="2087285"/>
            <a:ext cx="93662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2" name="Oval 8"/>
          <p:cNvSpPr>
            <a:spLocks noChangeAspect="1" noChangeArrowheads="1"/>
          </p:cNvSpPr>
          <p:nvPr/>
        </p:nvSpPr>
        <p:spPr bwMode="auto">
          <a:xfrm>
            <a:off x="6022975" y="2833409"/>
            <a:ext cx="381000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3" name="Oval 9"/>
          <p:cNvSpPr>
            <a:spLocks noChangeAspect="1" noChangeArrowheads="1"/>
          </p:cNvSpPr>
          <p:nvPr/>
        </p:nvSpPr>
        <p:spPr bwMode="auto">
          <a:xfrm>
            <a:off x="1519238" y="5430559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5" name="Oval 11"/>
          <p:cNvSpPr>
            <a:spLocks noChangeAspect="1" noChangeArrowheads="1"/>
          </p:cNvSpPr>
          <p:nvPr/>
        </p:nvSpPr>
        <p:spPr bwMode="auto">
          <a:xfrm>
            <a:off x="2711450" y="4332009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6" name="Oval 12"/>
          <p:cNvSpPr>
            <a:spLocks noChangeAspect="1" noChangeArrowheads="1"/>
          </p:cNvSpPr>
          <p:nvPr/>
        </p:nvSpPr>
        <p:spPr bwMode="auto">
          <a:xfrm>
            <a:off x="4908550" y="4290734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97997" name="AutoShape 13"/>
          <p:cNvCxnSpPr>
            <a:cxnSpLocks noChangeAspect="1" noChangeShapeType="1"/>
            <a:stCxn id="297990" idx="3"/>
            <a:endCxn id="297995" idx="7"/>
          </p:cNvCxnSpPr>
          <p:nvPr/>
        </p:nvCxnSpPr>
        <p:spPr bwMode="auto">
          <a:xfrm flipH="1">
            <a:off x="3035300" y="2746097"/>
            <a:ext cx="1533525" cy="1636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297998" name="AutoShape 14"/>
          <p:cNvCxnSpPr>
            <a:cxnSpLocks noChangeAspect="1" noChangeShapeType="1"/>
            <a:stCxn id="297990" idx="4"/>
            <a:endCxn id="297996" idx="0"/>
          </p:cNvCxnSpPr>
          <p:nvPr/>
        </p:nvCxnSpPr>
        <p:spPr bwMode="auto">
          <a:xfrm>
            <a:off x="4703763" y="2796897"/>
            <a:ext cx="395287" cy="1493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7999" name="AutoShape 15"/>
          <p:cNvCxnSpPr>
            <a:cxnSpLocks noChangeAspect="1" noChangeShapeType="1"/>
            <a:stCxn id="297995" idx="3"/>
            <a:endCxn id="297993" idx="7"/>
          </p:cNvCxnSpPr>
          <p:nvPr/>
        </p:nvCxnSpPr>
        <p:spPr bwMode="auto">
          <a:xfrm flipH="1">
            <a:off x="1843088" y="4630459"/>
            <a:ext cx="923925" cy="850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298000" name="AutoShape 16"/>
          <p:cNvCxnSpPr>
            <a:cxnSpLocks noChangeAspect="1" noChangeShapeType="1"/>
            <a:stCxn id="297993" idx="0"/>
            <a:endCxn id="297989" idx="4"/>
          </p:cNvCxnSpPr>
          <p:nvPr/>
        </p:nvCxnSpPr>
        <p:spPr bwMode="auto">
          <a:xfrm flipH="1" flipV="1">
            <a:off x="1565275" y="3325534"/>
            <a:ext cx="144463" cy="2105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8001" name="AutoShape 17"/>
          <p:cNvCxnSpPr>
            <a:cxnSpLocks noChangeAspect="1" noChangeShapeType="1"/>
            <a:stCxn id="297989" idx="5"/>
            <a:endCxn id="297995" idx="1"/>
          </p:cNvCxnSpPr>
          <p:nvPr/>
        </p:nvCxnSpPr>
        <p:spPr bwMode="auto">
          <a:xfrm>
            <a:off x="1698625" y="3274734"/>
            <a:ext cx="1068388" cy="1108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</p:cxnSp>
      <p:cxnSp>
        <p:nvCxnSpPr>
          <p:cNvPr id="298003" name="AutoShape 19"/>
          <p:cNvCxnSpPr>
            <a:cxnSpLocks noChangeAspect="1" noChangeShapeType="1"/>
            <a:stCxn id="297994" idx="6"/>
            <a:endCxn id="297990" idx="2"/>
          </p:cNvCxnSpPr>
          <p:nvPr/>
        </p:nvCxnSpPr>
        <p:spPr bwMode="auto">
          <a:xfrm>
            <a:off x="3003550" y="2130147"/>
            <a:ext cx="1509713" cy="492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8004" name="AutoShape 20"/>
          <p:cNvCxnSpPr>
            <a:cxnSpLocks noChangeAspect="1" noChangeShapeType="1"/>
            <a:stCxn id="297986" idx="2"/>
            <a:endCxn id="297996" idx="6"/>
          </p:cNvCxnSpPr>
          <p:nvPr/>
        </p:nvCxnSpPr>
        <p:spPr bwMode="auto">
          <a:xfrm flipH="1">
            <a:off x="5287963" y="4097059"/>
            <a:ext cx="1974850" cy="368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8005" name="AutoShape 21"/>
          <p:cNvCxnSpPr>
            <a:cxnSpLocks noChangeAspect="1" noChangeShapeType="1"/>
            <a:stCxn id="297986" idx="1"/>
            <a:endCxn id="297992" idx="5"/>
          </p:cNvCxnSpPr>
          <p:nvPr/>
        </p:nvCxnSpPr>
        <p:spPr bwMode="auto">
          <a:xfrm flipH="1" flipV="1">
            <a:off x="6348413" y="3131859"/>
            <a:ext cx="969962" cy="841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8006" name="AutoShape 22"/>
          <p:cNvCxnSpPr>
            <a:cxnSpLocks noChangeAspect="1" noChangeShapeType="1"/>
            <a:stCxn id="297992" idx="2"/>
            <a:endCxn id="297990" idx="6"/>
          </p:cNvCxnSpPr>
          <p:nvPr/>
        </p:nvCxnSpPr>
        <p:spPr bwMode="auto">
          <a:xfrm flipH="1" flipV="1">
            <a:off x="4892675" y="2622272"/>
            <a:ext cx="1130300" cy="385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8009" name="AutoShape 25"/>
          <p:cNvCxnSpPr>
            <a:cxnSpLocks noChangeAspect="1" noChangeShapeType="1"/>
            <a:stCxn id="297996" idx="2"/>
            <a:endCxn id="297995" idx="6"/>
          </p:cNvCxnSpPr>
          <p:nvPr/>
        </p:nvCxnSpPr>
        <p:spPr bwMode="auto">
          <a:xfrm flipH="1">
            <a:off x="3090863" y="4465359"/>
            <a:ext cx="1817687" cy="41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597240" y="5430559"/>
            <a:ext cx="5231136" cy="1122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which states 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reach the target?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297994" idx="3"/>
            <a:endCxn id="297989" idx="7"/>
          </p:cNvCxnSpPr>
          <p:nvPr/>
        </p:nvCxnSpPr>
        <p:spPr bwMode="auto">
          <a:xfrm flipH="1">
            <a:off x="1698624" y="2253626"/>
            <a:ext cx="981078" cy="7738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778476" y="4470308"/>
            <a:ext cx="2014151" cy="1196145"/>
          </a:xfrm>
          <a:custGeom>
            <a:avLst/>
            <a:gdLst>
              <a:gd name="connsiteX0" fmla="*/ 0 w 2014151"/>
              <a:gd name="connsiteY0" fmla="*/ 96394 h 1196145"/>
              <a:gd name="connsiteX1" fmla="*/ 1223319 w 2014151"/>
              <a:gd name="connsiteY1" fmla="*/ 108750 h 1196145"/>
              <a:gd name="connsiteX2" fmla="*/ 2014151 w 2014151"/>
              <a:gd name="connsiteY2" fmla="*/ 1196145 h 119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151" h="1196145">
                <a:moveTo>
                  <a:pt x="0" y="96394"/>
                </a:moveTo>
                <a:cubicBezTo>
                  <a:pt x="443813" y="10926"/>
                  <a:pt x="887627" y="-74542"/>
                  <a:pt x="1223319" y="108750"/>
                </a:cubicBezTo>
                <a:cubicBezTo>
                  <a:pt x="1559011" y="292042"/>
                  <a:pt x="1786581" y="744093"/>
                  <a:pt x="2014151" y="1196145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" y="1294873"/>
            <a:ext cx="1793274" cy="123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>
            <a:stCxn id="297994" idx="3"/>
            <a:endCxn id="297989" idx="7"/>
          </p:cNvCxnSpPr>
          <p:nvPr/>
        </p:nvCxnSpPr>
        <p:spPr bwMode="auto">
          <a:xfrm flipH="1">
            <a:off x="1698624" y="2253626"/>
            <a:ext cx="981078" cy="773804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>
            <a:stCxn id="297989" idx="5"/>
            <a:endCxn id="297995" idx="1"/>
          </p:cNvCxnSpPr>
          <p:nvPr/>
        </p:nvCxnSpPr>
        <p:spPr bwMode="auto">
          <a:xfrm>
            <a:off x="1698624" y="3274388"/>
            <a:ext cx="1068390" cy="110876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Arrow Connector 32"/>
          <p:cNvCxnSpPr>
            <a:stCxn id="297995" idx="6"/>
            <a:endCxn id="297996" idx="2"/>
          </p:cNvCxnSpPr>
          <p:nvPr/>
        </p:nvCxnSpPr>
        <p:spPr bwMode="auto">
          <a:xfrm flipV="1">
            <a:off x="3090863" y="4465359"/>
            <a:ext cx="1817687" cy="41275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7" name="Straight Arrow Connector 36"/>
          <p:cNvCxnSpPr>
            <a:stCxn id="297996" idx="6"/>
            <a:endCxn id="297986" idx="2"/>
          </p:cNvCxnSpPr>
          <p:nvPr/>
        </p:nvCxnSpPr>
        <p:spPr bwMode="auto">
          <a:xfrm flipV="1">
            <a:off x="5287963" y="4097059"/>
            <a:ext cx="1974850" cy="36830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>
            <a:endCxn id="297992" idx="2"/>
          </p:cNvCxnSpPr>
          <p:nvPr/>
        </p:nvCxnSpPr>
        <p:spPr bwMode="auto">
          <a:xfrm>
            <a:off x="4908550" y="2640528"/>
            <a:ext cx="1114425" cy="367506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>
            <a:stCxn id="297992" idx="5"/>
            <a:endCxn id="297986" idx="1"/>
          </p:cNvCxnSpPr>
          <p:nvPr/>
        </p:nvCxnSpPr>
        <p:spPr bwMode="auto">
          <a:xfrm>
            <a:off x="6348179" y="3131513"/>
            <a:ext cx="970198" cy="84206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87" y="3671309"/>
            <a:ext cx="10001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urved Connector 5"/>
          <p:cNvCxnSpPr>
            <a:stCxn id="297993" idx="4"/>
            <a:endCxn id="297993" idx="2"/>
          </p:cNvCxnSpPr>
          <p:nvPr/>
        </p:nvCxnSpPr>
        <p:spPr bwMode="auto">
          <a:xfrm rot="5400000" flipH="1">
            <a:off x="1526778" y="5597644"/>
            <a:ext cx="174625" cy="189706"/>
          </a:xfrm>
          <a:prstGeom prst="curvedConnector4">
            <a:avLst>
              <a:gd name="adj1" fmla="val -130909"/>
              <a:gd name="adj2" fmla="val 22050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1625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501427"/>
            <a:ext cx="10080625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Is there a </a:t>
            </a:r>
            <a:r>
              <a:rPr lang="en-GB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polynomial </a:t>
            </a:r>
            <a:r>
              <a:rPr lang="en-GB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pivoting rule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0712" y="1283091"/>
            <a:ext cx="9072563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en-GB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polynomial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2156381"/>
            <a:ext cx="10080625" cy="1545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Hirsch</a:t>
            </a:r>
            <a:r>
              <a:rPr lang="en-GB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conjecture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(1957)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en-GB" sz="3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-dimensional,</a:t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-faceted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polytope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is at most </a:t>
            </a:r>
            <a:r>
              <a:rPr lang="en-GB" sz="3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GB" sz="3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3893813"/>
            <a:ext cx="10080625" cy="457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Refuted recently by </a:t>
            </a:r>
            <a:r>
              <a:rPr lang="en-GB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Santos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(2010)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GB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4618760"/>
            <a:ext cx="10080625" cy="915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is still believed to be 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polynomial</a:t>
            </a:r>
            <a:b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(See, e.g., the </a:t>
            </a:r>
            <a:r>
              <a:rPr lang="en-GB" sz="3200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polymath3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project)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0440" y="5816884"/>
            <a:ext cx="10080625" cy="915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Quasi-polynomial </a:t>
            </a:r>
            <a:r>
              <a:rPr lang="en-GB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3200" baseline="30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GB" sz="3200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3200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GB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upper bound </a:t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Kalai-Kleitman</a:t>
            </a:r>
            <a:r>
              <a:rPr lang="en-GB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(1992)</a:t>
            </a:r>
          </a:p>
        </p:txBody>
      </p:sp>
    </p:spTree>
    <p:extLst>
      <p:ext uri="{BB962C8B-B14F-4D97-AF65-F5344CB8AC3E}">
        <p14:creationId xmlns:p14="http://schemas.microsoft.com/office/powerpoint/2010/main" val="1260190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" y="1254461"/>
            <a:ext cx="10080624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Random-Edge</a:t>
            </a:r>
          </a:p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Choose a random improving </a:t>
            </a:r>
            <a:r>
              <a:rPr lang="en-US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edge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7219" y="292413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B050"/>
                </a:solidFill>
              </a:rPr>
              <a:t>Randomized</a:t>
            </a:r>
            <a:r>
              <a:rPr lang="en-GB" sz="5400" dirty="0" smtClean="0">
                <a:solidFill>
                  <a:srgbClr val="0033CC"/>
                </a:solidFill>
              </a:rPr>
              <a:t> pivoting rules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435" y="5171034"/>
            <a:ext cx="71447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Random-Facet</a:t>
            </a: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sub-exponential!  </a:t>
            </a:r>
            <a:endParaRPr lang="en-US" sz="28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" y="2457021"/>
            <a:ext cx="10080624" cy="230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Random-Facet</a:t>
            </a:r>
          </a:p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there is only one improving edge, take it.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Otherwise, choose a random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containing the current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vertex and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recursively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find the optimum within that facet.</a:t>
            </a:r>
          </a:p>
          <a:p>
            <a:pPr algn="ctr">
              <a:spcBef>
                <a:spcPts val="600"/>
              </a:spcBef>
            </a:pP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Kalai</a:t>
            </a: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(1992)]   [</a:t>
            </a:r>
            <a:r>
              <a:rPr lang="en-US" sz="28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Matoušek-Sharir-Welzl</a:t>
            </a: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(1996)]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877755" y="5032585"/>
            <a:ext cx="1842620" cy="722052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1" y="6011086"/>
            <a:ext cx="100806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Random-Edge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Random-Facet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polynomial ???</a:t>
            </a:r>
          </a:p>
        </p:txBody>
      </p:sp>
    </p:spTree>
    <p:extLst>
      <p:ext uri="{BB962C8B-B14F-4D97-AF65-F5344CB8AC3E}">
        <p14:creationId xmlns:p14="http://schemas.microsoft.com/office/powerpoint/2010/main" val="4003035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482045"/>
            <a:ext cx="10080625" cy="6647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rgbClr val="0033CC"/>
                </a:solidFill>
              </a:rPr>
              <a:t>Abstract objective functions (AOFs)</a:t>
            </a:r>
            <a:endParaRPr lang="he-IL" sz="4000" dirty="0">
              <a:solidFill>
                <a:srgbClr val="0033CC"/>
              </a:solidFill>
            </a:endParaRPr>
          </a:p>
        </p:txBody>
      </p:sp>
      <p:grpSp>
        <p:nvGrpSpPr>
          <p:cNvPr id="116" name="Group 115"/>
          <p:cNvGrpSpPr>
            <a:grpSpLocks noChangeAspect="1"/>
          </p:cNvGrpSpPr>
          <p:nvPr/>
        </p:nvGrpSpPr>
        <p:grpSpPr>
          <a:xfrm>
            <a:off x="757795" y="2133806"/>
            <a:ext cx="4434268" cy="4209431"/>
            <a:chOff x="290200" y="1735485"/>
            <a:chExt cx="4547966" cy="4317365"/>
          </a:xfrm>
        </p:grpSpPr>
        <p:pic>
          <p:nvPicPr>
            <p:cNvPr id="3" name="Picture 2" descr="polyhedr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200" y="1735485"/>
              <a:ext cx="4547966" cy="4317365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 bwMode="auto">
            <a:xfrm rot="16200000" flipV="1">
              <a:off x="2193585" y="4922357"/>
              <a:ext cx="624840" cy="1524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V="1">
              <a:off x="2477729" y="3967102"/>
              <a:ext cx="1141300" cy="69338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rot="16200000" flipV="1">
              <a:off x="2804253" y="3170113"/>
              <a:ext cx="1298661" cy="32377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3290865" y="2362452"/>
              <a:ext cx="420671" cy="334865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rot="10800000">
              <a:off x="2757466" y="2087718"/>
              <a:ext cx="954071" cy="27117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16200000" flipV="1">
              <a:off x="3487994" y="2573594"/>
              <a:ext cx="938981" cy="52111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3679277" y="3733207"/>
              <a:ext cx="1013762" cy="2472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10800000">
              <a:off x="3613357" y="3972232"/>
              <a:ext cx="555521" cy="27530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3468329" y="4274575"/>
              <a:ext cx="717754" cy="673509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2512142" y="4984954"/>
              <a:ext cx="968477" cy="25072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10800000">
              <a:off x="1661654" y="4822723"/>
              <a:ext cx="835740" cy="412955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10800000">
              <a:off x="1499421" y="3800168"/>
              <a:ext cx="983224" cy="85540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1066800" y="3790335"/>
              <a:ext cx="467032" cy="19173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16200000" flipV="1">
              <a:off x="941441" y="4092678"/>
              <a:ext cx="830825" cy="619431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5400000" flipH="1" flipV="1">
              <a:off x="1174955" y="2954594"/>
              <a:ext cx="1184787" cy="48669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2000865" y="2615381"/>
              <a:ext cx="1307690" cy="8849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5400000" flipH="1" flipV="1">
              <a:off x="683340" y="3401963"/>
              <a:ext cx="953732" cy="20647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5400000" flipH="1" flipV="1">
              <a:off x="1120879" y="2364661"/>
              <a:ext cx="816077" cy="55060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6200000" flipV="1">
              <a:off x="1708355" y="2327787"/>
              <a:ext cx="388375" cy="18681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1804219" y="2099187"/>
              <a:ext cx="953729" cy="13273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3644559" y="2311832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4147003" y="3228614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3567168" y="3920367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4108903" y="4187067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3429056" y="4928826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2438455" y="4599023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2458695" y="5172905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1621686" y="4771664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998988" y="3931083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1472858" y="3751299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3229030" y="2649970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1949108" y="2566627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1747892" y="2186817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1189489" y="3010730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2707536" y="2053467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7" name="Group 116"/>
          <p:cNvGrpSpPr>
            <a:grpSpLocks noChangeAspect="1"/>
          </p:cNvGrpSpPr>
          <p:nvPr/>
        </p:nvGrpSpPr>
        <p:grpSpPr>
          <a:xfrm>
            <a:off x="4858775" y="2133806"/>
            <a:ext cx="4434268" cy="4209431"/>
            <a:chOff x="4391180" y="1638501"/>
            <a:chExt cx="4547966" cy="4317365"/>
          </a:xfrm>
        </p:grpSpPr>
        <p:pic>
          <p:nvPicPr>
            <p:cNvPr id="78" name="Picture 77" descr="polyhedr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1180" y="1638501"/>
              <a:ext cx="4547966" cy="4317365"/>
            </a:xfrm>
            <a:prstGeom prst="rect">
              <a:avLst/>
            </a:prstGeom>
          </p:spPr>
        </p:pic>
        <p:cxnSp>
          <p:nvCxnSpPr>
            <p:cNvPr id="79" name="Straight Arrow Connector 78"/>
            <p:cNvCxnSpPr/>
            <p:nvPr/>
          </p:nvCxnSpPr>
          <p:spPr bwMode="auto">
            <a:xfrm rot="16200000" flipV="1">
              <a:off x="6294565" y="4825373"/>
              <a:ext cx="624840" cy="1524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V="1">
              <a:off x="6578709" y="3870118"/>
              <a:ext cx="1141300" cy="693388"/>
            </a:xfrm>
            <a:prstGeom prst="straightConnector1">
              <a:avLst/>
            </a:prstGeom>
            <a:solidFill>
              <a:srgbClr val="00B8FF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 rot="16200000" flipV="1">
              <a:off x="6905233" y="3073129"/>
              <a:ext cx="1298661" cy="32377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7391845" y="2265468"/>
              <a:ext cx="420671" cy="334865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rot="10800000">
              <a:off x="6858446" y="1990734"/>
              <a:ext cx="954071" cy="27117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rot="16200000" flipV="1">
              <a:off x="7588974" y="2476610"/>
              <a:ext cx="938981" cy="52111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rot="5400000" flipH="1" flipV="1">
              <a:off x="7780257" y="3636223"/>
              <a:ext cx="1013762" cy="2472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 rot="10800000">
              <a:off x="7714337" y="3875248"/>
              <a:ext cx="555521" cy="27530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rot="5400000" flipH="1" flipV="1">
              <a:off x="7569309" y="4177591"/>
              <a:ext cx="717754" cy="673509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V="1">
              <a:off x="6613122" y="4887970"/>
              <a:ext cx="968477" cy="25072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 rot="10800000">
              <a:off x="5762634" y="4725739"/>
              <a:ext cx="835740" cy="412955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rot="10800000">
              <a:off x="5600401" y="3703184"/>
              <a:ext cx="983224" cy="85540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 flipV="1">
              <a:off x="5167780" y="3693351"/>
              <a:ext cx="467032" cy="19173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rot="16200000" flipV="1">
              <a:off x="5042421" y="3995694"/>
              <a:ext cx="830825" cy="619431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rot="5400000" flipH="1" flipV="1">
              <a:off x="5275935" y="2857610"/>
              <a:ext cx="1184787" cy="486697"/>
            </a:xfrm>
            <a:prstGeom prst="straightConnector1">
              <a:avLst/>
            </a:prstGeom>
            <a:solidFill>
              <a:srgbClr val="00B8FF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>
              <a:off x="6101845" y="2518397"/>
              <a:ext cx="1307690" cy="8849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rot="5400000" flipH="1" flipV="1">
              <a:off x="4784320" y="3304979"/>
              <a:ext cx="953732" cy="20647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rot="5400000" flipH="1" flipV="1">
              <a:off x="5221859" y="2267677"/>
              <a:ext cx="816077" cy="55060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rot="16200000" flipV="1">
              <a:off x="5809335" y="2230803"/>
              <a:ext cx="388375" cy="18681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V="1">
              <a:off x="5905199" y="2002203"/>
              <a:ext cx="953729" cy="13273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9" name="Oval 98"/>
            <p:cNvSpPr>
              <a:spLocks noChangeAspect="1"/>
            </p:cNvSpPr>
            <p:nvPr/>
          </p:nvSpPr>
          <p:spPr bwMode="auto">
            <a:xfrm>
              <a:off x="7745539" y="2214848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>
              <a:off x="8247983" y="3131630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7668148" y="3823383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 bwMode="auto">
            <a:xfrm>
              <a:off x="8209883" y="4090083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 bwMode="auto">
            <a:xfrm>
              <a:off x="7530036" y="4831842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6539435" y="4502039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 bwMode="auto">
            <a:xfrm>
              <a:off x="6559675" y="5075921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 bwMode="auto">
            <a:xfrm>
              <a:off x="5722666" y="4674680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5099968" y="3834099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 bwMode="auto">
            <a:xfrm>
              <a:off x="5573838" y="3654315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 bwMode="auto">
            <a:xfrm>
              <a:off x="7330010" y="2552986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6050088" y="2469643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 bwMode="auto">
            <a:xfrm>
              <a:off x="5848872" y="2089833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 bwMode="auto">
            <a:xfrm>
              <a:off x="5290469" y="2913746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 bwMode="auto">
            <a:xfrm>
              <a:off x="6808516" y="1956483"/>
              <a:ext cx="106325" cy="108000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211291" y="2462645"/>
              <a:ext cx="342900" cy="3429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5472546" y="3539836"/>
              <a:ext cx="342900" cy="3429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87551" y="5789641"/>
            <a:ext cx="5663045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should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have a unique sink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26" y="1153995"/>
            <a:ext cx="10080625" cy="6647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Acyclic Unique Sink Orientations (AUSOs)</a:t>
            </a:r>
            <a:endParaRPr lang="he-IL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87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3720" y="572804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FF0000"/>
                </a:solidFill>
              </a:rPr>
              <a:t>AUSOs </a:t>
            </a:r>
            <a:r>
              <a:rPr lang="en-GB" sz="5400" dirty="0" smtClean="0">
                <a:solidFill>
                  <a:schemeClr val="accent2"/>
                </a:solidFill>
              </a:rPr>
              <a:t>of </a:t>
            </a:r>
            <a:r>
              <a:rPr lang="en-GB" sz="5400" i="1" dirty="0" smtClean="0">
                <a:solidFill>
                  <a:schemeClr val="accent2"/>
                </a:solidFill>
              </a:rPr>
              <a:t>n</a:t>
            </a:r>
            <a:r>
              <a:rPr lang="en-GB" sz="5400" dirty="0" smtClean="0">
                <a:solidFill>
                  <a:schemeClr val="accent2"/>
                </a:solidFill>
              </a:rPr>
              <a:t>-cubes</a:t>
            </a:r>
          </a:p>
        </p:txBody>
      </p:sp>
      <p:pic>
        <p:nvPicPr>
          <p:cNvPr id="3" name="Picture 2" descr="c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2975" y="1672625"/>
            <a:ext cx="3327252" cy="3613765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5597170"/>
            <a:ext cx="10080624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exactly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cxnSp>
        <p:nvCxnSpPr>
          <p:cNvPr id="5" name="Straight Arrow Connector 4"/>
          <p:cNvCxnSpPr>
            <a:stCxn id="24" idx="2"/>
          </p:cNvCxnSpPr>
          <p:nvPr/>
        </p:nvCxnSpPr>
        <p:spPr bwMode="auto">
          <a:xfrm rot="10800000" flipV="1">
            <a:off x="1463029" y="1760120"/>
            <a:ext cx="1168951" cy="872031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0800000">
            <a:off x="2697468" y="1748232"/>
            <a:ext cx="1905000" cy="42672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6200000" flipV="1">
            <a:off x="1920228" y="2494992"/>
            <a:ext cx="1600200" cy="7620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>
            <a:off x="2743188" y="3348432"/>
            <a:ext cx="1645920" cy="54864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1432548" y="2616912"/>
            <a:ext cx="2240280" cy="701040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3566148" y="2296872"/>
            <a:ext cx="1143000" cy="899160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3612656" y="2914318"/>
            <a:ext cx="1750498" cy="228074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3345168" y="4118052"/>
            <a:ext cx="1264920" cy="82296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2674608" y="4179012"/>
            <a:ext cx="1859280" cy="10668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>
            <a:off x="1706868" y="4399992"/>
            <a:ext cx="1859280" cy="77724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1699248" y="3340812"/>
            <a:ext cx="1066800" cy="105156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V="1">
            <a:off x="678168" y="3386532"/>
            <a:ext cx="1798320" cy="25908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1306948" y="2493940"/>
            <a:ext cx="378372" cy="37837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876788" y="3437470"/>
            <a:ext cx="4587264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Stickney, Watson (1978)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876788" y="3858383"/>
            <a:ext cx="4587264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Morris (2001)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876788" y="4279296"/>
            <a:ext cx="4587264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Szabó</a:t>
            </a:r>
            <a:r>
              <a:rPr lang="en-US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Welzl</a:t>
            </a:r>
            <a:r>
              <a:rPr lang="en-US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(2001)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876788" y="4700208"/>
            <a:ext cx="4587264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Gärtner</a:t>
            </a:r>
            <a:r>
              <a:rPr lang="en-US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(2002)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824400" y="2839090"/>
            <a:ext cx="4587264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USOs and AUSOs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2631979" y="1707471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1422849" y="2576890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4531943" y="2148031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608815" y="3268397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2713884" y="3299951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1661854" y="4350638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4319791" y="3858527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513481" y="5110624"/>
            <a:ext cx="103667" cy="1053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0883" y="6203321"/>
            <a:ext cx="10080624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Bypassing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diameter issue!</a:t>
            </a:r>
            <a:endParaRPr lang="en-US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998571" y="1576342"/>
            <a:ext cx="4587264" cy="11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facets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vertices</a:t>
            </a:r>
          </a:p>
        </p:txBody>
      </p:sp>
    </p:spTree>
    <p:extLst>
      <p:ext uri="{BB962C8B-B14F-4D97-AF65-F5344CB8AC3E}">
        <p14:creationId xmlns:p14="http://schemas.microsoft.com/office/powerpoint/2010/main" val="3460374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 animBg="1"/>
      <p:bldP spid="19" grpId="0"/>
      <p:bldP spid="20" grpId="0"/>
      <p:bldP spid="21" grpId="0"/>
      <p:bldP spid="22" grpId="0"/>
      <p:bldP spid="23" grpId="0"/>
      <p:bldP spid="33" grpId="0"/>
      <p:bldP spid="3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351413"/>
            <a:ext cx="10080625" cy="7793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AUSO results</a:t>
            </a:r>
            <a:endParaRPr lang="he-IL" sz="4800" dirty="0">
              <a:solidFill>
                <a:srgbClr val="0033CC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0" y="1313744"/>
            <a:ext cx="1008062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Random-Facet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sub-exponential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9933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  <a:latin typeface="+mn-lt"/>
                <a:cs typeface="Times New Roman" pitchFamily="18" charset="0"/>
              </a:rPr>
              <a:t>Kalai</a:t>
            </a:r>
            <a:r>
              <a:rPr lang="en-US" sz="3200" dirty="0" smtClean="0">
                <a:solidFill>
                  <a:srgbClr val="993300"/>
                </a:solidFill>
                <a:latin typeface="+mn-lt"/>
                <a:cs typeface="Times New Roman" pitchFamily="18" charset="0"/>
              </a:rPr>
              <a:t> (1992)]   [</a:t>
            </a:r>
            <a:r>
              <a:rPr lang="en-US" sz="3200" dirty="0" err="1" smtClean="0">
                <a:solidFill>
                  <a:srgbClr val="993300"/>
                </a:solidFill>
                <a:latin typeface="+mn-lt"/>
                <a:cs typeface="Times New Roman" pitchFamily="18" charset="0"/>
              </a:rPr>
              <a:t>Matoušek-Sharir-Welzl</a:t>
            </a:r>
            <a:r>
              <a:rPr lang="en-US" sz="3200" dirty="0" smtClean="0">
                <a:solidFill>
                  <a:srgbClr val="993300"/>
                </a:solidFill>
                <a:latin typeface="+mn-lt"/>
                <a:cs typeface="Times New Roman" pitchFamily="18" charset="0"/>
              </a:rPr>
              <a:t> (1996)]</a:t>
            </a:r>
            <a:endParaRPr lang="en-US" sz="320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882" y="2573977"/>
            <a:ext cx="1008062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Sub-exponential lower bound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Random-Facet </a:t>
            </a:r>
            <a:r>
              <a:rPr lang="en-US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9933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  <a:latin typeface="+mn-lt"/>
                <a:cs typeface="Times New Roman" pitchFamily="18" charset="0"/>
              </a:rPr>
              <a:t>Matoušek</a:t>
            </a:r>
            <a:r>
              <a:rPr lang="en-US" sz="3200" dirty="0" smtClean="0">
                <a:solidFill>
                  <a:srgbClr val="993300"/>
                </a:solidFill>
                <a:latin typeface="+mn-lt"/>
                <a:cs typeface="Times New Roman" pitchFamily="18" charset="0"/>
              </a:rPr>
              <a:t> (1994)]</a:t>
            </a:r>
            <a:endParaRPr lang="en-US" sz="320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878" y="3834210"/>
            <a:ext cx="1008062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Sub-exponential lower bound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Random-Edge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9933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3200" dirty="0" err="1">
                <a:solidFill>
                  <a:srgbClr val="993300"/>
                </a:solidFill>
                <a:latin typeface="+mn-lt"/>
                <a:cs typeface="Times New Roman" pitchFamily="18" charset="0"/>
              </a:rPr>
              <a:t>Matoušek-Szabó</a:t>
            </a:r>
            <a:r>
              <a:rPr lang="en-US" sz="3200" dirty="0">
                <a:solidFill>
                  <a:srgbClr val="993300"/>
                </a:solidFill>
                <a:latin typeface="+mn-lt"/>
                <a:cs typeface="Times New Roman" pitchFamily="18" charset="0"/>
              </a:rPr>
              <a:t> (2006)]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0" y="5094443"/>
            <a:ext cx="1008062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Lower bounds do 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correspond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actual linear programs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882" y="6354676"/>
            <a:ext cx="100806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geometry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help?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03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6" grpId="0"/>
      <p:bldP spid="117" grpId="0"/>
      <p:bldP spid="119" grpId="0"/>
      <p:bldP spid="12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264325"/>
            <a:ext cx="10080625" cy="7220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>
                <a:solidFill>
                  <a:srgbClr val="0033CC"/>
                </a:solidFill>
              </a:rPr>
              <a:t>LP </a:t>
            </a:r>
            <a:r>
              <a:rPr lang="en-US" sz="4400" dirty="0" smtClean="0">
                <a:solidFill>
                  <a:srgbClr val="0033CC"/>
                </a:solidFill>
              </a:rPr>
              <a:t>results</a:t>
            </a:r>
            <a:endParaRPr lang="he-IL" sz="4400" dirty="0">
              <a:solidFill>
                <a:srgbClr val="0033CC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0" y="1096024"/>
            <a:ext cx="100806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Explicit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LPs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 which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Random-Facet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Random-Edge</a:t>
            </a:r>
            <a:br>
              <a:rPr lang="en-US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 an expected sub-exponential number of iterations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" y="2300003"/>
            <a:ext cx="10080625" cy="7220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>
                <a:solidFill>
                  <a:srgbClr val="0033CC"/>
                </a:solidFill>
              </a:rPr>
              <a:t>Technique</a:t>
            </a:r>
            <a:endParaRPr lang="he-IL" sz="44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" y="3153474"/>
            <a:ext cx="1008062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LPs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that correspond to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Markov Decision Processes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MDPs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78" y="4127767"/>
            <a:ext cx="1008062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Observe that the simplex algorithm on these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LPs</a:t>
            </a:r>
            <a:b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corresponds to the 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Policy Iteration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algorithm for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MDPs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74" y="5102060"/>
            <a:ext cx="10080625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Obtain sub-exponential lower bounds for the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Random-Facet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6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Random-Edge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variants of the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Policy Iteration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algorithm for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MDPs,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relying on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similar lower bounds for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Parity Games </a:t>
            </a:r>
            <a:r>
              <a:rPr lang="en-US" sz="26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(PGs)</a:t>
            </a:r>
          </a:p>
        </p:txBody>
      </p:sp>
    </p:spTree>
    <p:extLst>
      <p:ext uri="{BB962C8B-B14F-4D97-AF65-F5344CB8AC3E}">
        <p14:creationId xmlns:p14="http://schemas.microsoft.com/office/powerpoint/2010/main" val="53453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9" grpId="0"/>
      <p:bldP spid="10" grpId="0"/>
      <p:bldP spid="11" grpId="0"/>
      <p:bldP spid="1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934276" y="1462665"/>
            <a:ext cx="8205143" cy="122304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363225" y="4996068"/>
            <a:ext cx="3347244" cy="394487"/>
          </a:xfrm>
          <a:prstGeom prst="rect">
            <a:avLst/>
          </a:prstGeom>
          <a:noFill/>
          <a:ln/>
          <a:effectLst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465" y="248349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Dual</a:t>
            </a:r>
            <a:r>
              <a:rPr lang="en-US" sz="4000" dirty="0" smtClean="0">
                <a:solidFill>
                  <a:schemeClr val="accent2"/>
                </a:solidFill>
              </a:rPr>
              <a:t> LP formulation for MDPs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10" name="Picture 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639603" y="3257008"/>
            <a:ext cx="2794489" cy="314173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521493" y="3788319"/>
            <a:ext cx="3030709" cy="314173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379368" y="4319630"/>
            <a:ext cx="5314959" cy="394487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304170" y="5534965"/>
            <a:ext cx="3465354" cy="394487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202201" y="6073862"/>
            <a:ext cx="5669292" cy="866931"/>
          </a:xfrm>
          <a:prstGeom prst="rect">
            <a:avLst/>
          </a:prstGeom>
          <a:noFill/>
          <a:ln/>
          <a:effectLst/>
        </p:spPr>
      </p:pic>
      <p:sp>
        <p:nvSpPr>
          <p:cNvPr id="17" name="Rectangle 16"/>
          <p:cNvSpPr/>
          <p:nvPr/>
        </p:nvSpPr>
        <p:spPr bwMode="auto">
          <a:xfrm>
            <a:off x="394140" y="1277008"/>
            <a:ext cx="9254358" cy="16238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3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11330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Primal</a:t>
            </a:r>
            <a:r>
              <a:rPr lang="en-US" sz="4000" dirty="0" smtClean="0">
                <a:solidFill>
                  <a:schemeClr val="accent2"/>
                </a:solidFill>
              </a:rPr>
              <a:t> LP formulation for MDPs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79384" y="4579821"/>
            <a:ext cx="8226133" cy="86678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606" y="1906266"/>
            <a:ext cx="8709410" cy="1787439"/>
          </a:xfrm>
          <a:prstGeom prst="rect">
            <a:avLst/>
          </a:prstGeom>
          <a:noFill/>
          <a:ln/>
          <a:effectLst/>
        </p:spPr>
      </p:pic>
      <p:sp>
        <p:nvSpPr>
          <p:cNvPr id="14" name="Rectangle 13"/>
          <p:cNvSpPr/>
          <p:nvPr/>
        </p:nvSpPr>
        <p:spPr bwMode="auto">
          <a:xfrm>
            <a:off x="378374" y="1608094"/>
            <a:ext cx="9254358" cy="233329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1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926" y="454025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Primal and Dual </a:t>
            </a:r>
            <a:r>
              <a:rPr lang="en-US" sz="4000" dirty="0" smtClean="0">
                <a:solidFill>
                  <a:srgbClr val="00B050"/>
                </a:solidFill>
              </a:rPr>
              <a:t>LP</a:t>
            </a:r>
            <a:r>
              <a:rPr lang="en-US" sz="4000" dirty="0" smtClean="0">
                <a:solidFill>
                  <a:schemeClr val="accent2"/>
                </a:solidFill>
              </a:rPr>
              <a:t> formulations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for </a:t>
            </a:r>
            <a:r>
              <a:rPr lang="en-US" sz="4000" dirty="0" err="1" smtClean="0">
                <a:solidFill>
                  <a:srgbClr val="996633"/>
                </a:solidFill>
              </a:rPr>
              <a:t>unichain</a:t>
            </a:r>
            <a:r>
              <a:rPr lang="en-US" sz="4000" dirty="0" smtClean="0">
                <a:solidFill>
                  <a:schemeClr val="accent2"/>
                </a:solidFill>
              </a:rPr>
              <a:t> MDPs in matrix form</a:t>
            </a:r>
            <a:endParaRPr lang="en-US" sz="4000" dirty="0">
              <a:solidFill>
                <a:schemeClr val="accent2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63928" y="1807266"/>
            <a:ext cx="3876885" cy="2148887"/>
            <a:chOff x="892530" y="1817657"/>
            <a:chExt cx="3876885" cy="2148887"/>
          </a:xfrm>
        </p:grpSpPr>
        <p:pic>
          <p:nvPicPr>
            <p:cNvPr id="29" name="Picture 28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892530" y="3026440"/>
              <a:ext cx="754910" cy="354781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3" name="Group 32"/>
            <p:cNvGrpSpPr/>
            <p:nvPr/>
          </p:nvGrpSpPr>
          <p:grpSpPr>
            <a:xfrm>
              <a:off x="1818413" y="1817657"/>
              <a:ext cx="2951002" cy="2148887"/>
              <a:chOff x="1818413" y="1817657"/>
              <a:chExt cx="2951002" cy="214888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818413" y="2535383"/>
                <a:ext cx="2951002" cy="1431161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000" dirty="0" smtClean="0"/>
                  <a:t>111111</a:t>
                </a:r>
              </a:p>
              <a:p>
                <a:r>
                  <a:rPr lang="en-US" sz="2000" dirty="0" smtClean="0"/>
                  <a:t>         111111</a:t>
                </a:r>
              </a:p>
              <a:p>
                <a:r>
                  <a:rPr lang="en-US" sz="2000" dirty="0" smtClean="0"/>
                  <a:t>                  111111</a:t>
                </a:r>
              </a:p>
              <a:p>
                <a:r>
                  <a:rPr lang="en-US" sz="2000" dirty="0" smtClean="0"/>
                  <a:t>                             …                                    </a:t>
                </a:r>
              </a:p>
              <a:p>
                <a:r>
                  <a:rPr lang="en-US" sz="2000" dirty="0" smtClean="0"/>
                  <a:t>                                 11111</a:t>
                </a:r>
                <a:endParaRPr lang="he-IL" sz="2000" dirty="0"/>
              </a:p>
            </p:txBody>
          </p:sp>
          <p:sp>
            <p:nvSpPr>
              <p:cNvPr id="14" name="Left Brace 13"/>
              <p:cNvSpPr/>
              <p:nvPr/>
            </p:nvSpPr>
            <p:spPr bwMode="auto">
              <a:xfrm rot="5400000">
                <a:off x="2715479" y="2060865"/>
                <a:ext cx="211282" cy="633845"/>
              </a:xfrm>
              <a:prstGeom prst="leftBrac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he-IL" sz="36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Left Brace 14"/>
              <p:cNvSpPr/>
              <p:nvPr/>
            </p:nvSpPr>
            <p:spPr bwMode="auto">
              <a:xfrm rot="5400000">
                <a:off x="2046990" y="2067791"/>
                <a:ext cx="211282" cy="633845"/>
              </a:xfrm>
              <a:prstGeom prst="leftBrac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he-IL" sz="36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17" name="Picture 16" descr="TP_tmp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1945075" y="1821122"/>
                <a:ext cx="434431" cy="36275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0" name="Picture 19" descr="TP_tmp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2" cstate="print"/>
              <a:stretch>
                <a:fillRect/>
              </a:stretch>
            </p:blipFill>
            <p:spPr bwMode="auto">
              <a:xfrm>
                <a:off x="2617025" y="1817657"/>
                <a:ext cx="434430" cy="362749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1" name="Left Brace 20"/>
              <p:cNvSpPr/>
              <p:nvPr/>
            </p:nvSpPr>
            <p:spPr bwMode="auto">
              <a:xfrm rot="5400000">
                <a:off x="4343401" y="2078182"/>
                <a:ext cx="211282" cy="633845"/>
              </a:xfrm>
              <a:prstGeom prst="leftBrac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he-IL" sz="36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23" name="Picture 22" descr="TP_tmp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4226484" y="1834973"/>
                <a:ext cx="471356" cy="362749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grpSp>
        <p:nvGrpSpPr>
          <p:cNvPr id="57" name="Group 56"/>
          <p:cNvGrpSpPr/>
          <p:nvPr/>
        </p:nvGrpSpPr>
        <p:grpSpPr bwMode="auto">
          <a:xfrm>
            <a:off x="5209428" y="2511136"/>
            <a:ext cx="3972696" cy="1431161"/>
            <a:chOff x="5209429" y="2511136"/>
            <a:chExt cx="3972696" cy="1431161"/>
          </a:xfrm>
        </p:grpSpPr>
        <p:pic>
          <p:nvPicPr>
            <p:cNvPr id="30" name="Picture 29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5209429" y="3049148"/>
              <a:ext cx="801059" cy="355136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56" name="Group 55"/>
            <p:cNvGrpSpPr/>
            <p:nvPr/>
          </p:nvGrpSpPr>
          <p:grpSpPr bwMode="auto">
            <a:xfrm>
              <a:off x="6231123" y="2511136"/>
              <a:ext cx="2951002" cy="1431161"/>
              <a:chOff x="6231123" y="2511136"/>
              <a:chExt cx="2951002" cy="1431161"/>
            </a:xfrm>
          </p:grpSpPr>
          <p:sp>
            <p:nvSpPr>
              <p:cNvPr id="24" name="TextBox 23"/>
              <p:cNvSpPr txBox="1"/>
              <p:nvPr/>
            </p:nvSpPr>
            <p:spPr bwMode="auto">
              <a:xfrm>
                <a:off x="6231123" y="2511136"/>
                <a:ext cx="2951002" cy="1431161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 </a:t>
                </a:r>
              </a:p>
              <a:p>
                <a:endParaRPr lang="he-IL" sz="2000" dirty="0"/>
              </a:p>
            </p:txBody>
          </p:sp>
          <p:pic>
            <p:nvPicPr>
              <p:cNvPr id="53" name="Picture 52" descr="TP_tmp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7350397" y="3042825"/>
                <a:ext cx="712452" cy="354892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39" name="TextBox 38"/>
          <p:cNvSpPr txBox="1"/>
          <p:nvPr/>
        </p:nvSpPr>
        <p:spPr>
          <a:xfrm>
            <a:off x="270163" y="4094017"/>
            <a:ext cx="5039591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Vertex/action incidence matrix</a:t>
            </a: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eft Brace 39"/>
          <p:cNvSpPr/>
          <p:nvPr/>
        </p:nvSpPr>
        <p:spPr bwMode="auto">
          <a:xfrm rot="5400000">
            <a:off x="7585375" y="855528"/>
            <a:ext cx="242450" cy="2937146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74873" y="1766455"/>
            <a:ext cx="1870364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actions</a:t>
            </a:r>
            <a:endParaRPr lang="he-IL" sz="2800" dirty="0"/>
          </a:p>
        </p:txBody>
      </p:sp>
      <p:sp>
        <p:nvSpPr>
          <p:cNvPr id="42" name="Left Brace 41"/>
          <p:cNvSpPr/>
          <p:nvPr/>
        </p:nvSpPr>
        <p:spPr bwMode="auto">
          <a:xfrm rot="10800000">
            <a:off x="9237515" y="2516341"/>
            <a:ext cx="353293" cy="1411421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8898901" y="2999509"/>
            <a:ext cx="1870364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states</a:t>
            </a:r>
            <a:endParaRPr lang="he-IL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5223163" y="4090553"/>
            <a:ext cx="5039591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Transition probabilities</a:t>
            </a: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125665" y="5202289"/>
            <a:ext cx="3420073" cy="155409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333986" y="5426752"/>
            <a:ext cx="3779126" cy="106679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227042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926" y="354756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Vertices and policies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795257" y="1658305"/>
            <a:ext cx="2278155" cy="892503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58664" y="5437197"/>
            <a:ext cx="4167143" cy="131971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139527" y="5642747"/>
            <a:ext cx="4010359" cy="910206"/>
          </a:xfrm>
          <a:prstGeom prst="rect">
            <a:avLst/>
          </a:prstGeom>
          <a:noFill/>
          <a:ln/>
          <a:effectLst/>
        </p:spPr>
      </p:pic>
      <p:sp>
        <p:nvSpPr>
          <p:cNvPr id="16" name="Left-Right Arrow 15"/>
          <p:cNvSpPr/>
          <p:nvPr/>
        </p:nvSpPr>
        <p:spPr bwMode="auto">
          <a:xfrm rot="19170251">
            <a:off x="2732809" y="4544507"/>
            <a:ext cx="1039091" cy="446809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 rot="2750888">
            <a:off x="6064855" y="4544507"/>
            <a:ext cx="1039091" cy="446809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" name="Picture 2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421078" y="3863313"/>
            <a:ext cx="1026513" cy="892504"/>
          </a:xfrm>
          <a:prstGeom prst="rect">
            <a:avLst/>
          </a:prstGeom>
          <a:noFill/>
          <a:ln/>
          <a:effectLst/>
        </p:spPr>
      </p:pic>
      <p:sp>
        <p:nvSpPr>
          <p:cNvPr id="24" name="Left-Right Arrow 23"/>
          <p:cNvSpPr/>
          <p:nvPr/>
        </p:nvSpPr>
        <p:spPr bwMode="auto">
          <a:xfrm rot="16200000">
            <a:off x="4529589" y="3021812"/>
            <a:ext cx="809491" cy="446809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7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94" name="Oval 10"/>
          <p:cNvSpPr>
            <a:spLocks noChangeAspect="1" noChangeArrowheads="1"/>
          </p:cNvSpPr>
          <p:nvPr/>
        </p:nvSpPr>
        <p:spPr bwMode="auto">
          <a:xfrm>
            <a:off x="3028625" y="1847131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86" name="Oval 2"/>
          <p:cNvSpPr>
            <a:spLocks noChangeAspect="1" noChangeArrowheads="1"/>
          </p:cNvSpPr>
          <p:nvPr/>
        </p:nvSpPr>
        <p:spPr bwMode="auto">
          <a:xfrm>
            <a:off x="7667300" y="3814043"/>
            <a:ext cx="379412" cy="349250"/>
          </a:xfrm>
          <a:prstGeom prst="ellipse">
            <a:avLst/>
          </a:prstGeom>
          <a:solidFill>
            <a:srgbClr val="FFC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504825" y="472797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1-Player </a:t>
            </a:r>
            <a:r>
              <a:rPr lang="en-US" sz="4000" dirty="0" smtClean="0">
                <a:solidFill>
                  <a:srgbClr val="FF0000"/>
                </a:solidFill>
              </a:rPr>
              <a:t>shortest paths </a:t>
            </a:r>
            <a:r>
              <a:rPr lang="en-US" sz="4000" dirty="0" smtClean="0">
                <a:solidFill>
                  <a:schemeClr val="accent2"/>
                </a:solidFill>
              </a:rPr>
              <a:t>“game”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7989" name="Oval 5"/>
          <p:cNvSpPr>
            <a:spLocks noChangeAspect="1" noChangeArrowheads="1"/>
          </p:cNvSpPr>
          <p:nvPr/>
        </p:nvSpPr>
        <p:spPr bwMode="auto">
          <a:xfrm>
            <a:off x="1779262" y="2867893"/>
            <a:ext cx="379413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0" name="Oval 6"/>
          <p:cNvSpPr>
            <a:spLocks noChangeAspect="1" noChangeArrowheads="1"/>
          </p:cNvSpPr>
          <p:nvPr/>
        </p:nvSpPr>
        <p:spPr bwMode="auto">
          <a:xfrm>
            <a:off x="4917750" y="2339256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1" name="Oval 7"/>
          <p:cNvSpPr>
            <a:spLocks noChangeAspect="1" noChangeArrowheads="1"/>
          </p:cNvSpPr>
          <p:nvPr/>
        </p:nvSpPr>
        <p:spPr bwMode="auto">
          <a:xfrm>
            <a:off x="3171500" y="1978894"/>
            <a:ext cx="93662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2" name="Oval 8"/>
          <p:cNvSpPr>
            <a:spLocks noChangeAspect="1" noChangeArrowheads="1"/>
          </p:cNvSpPr>
          <p:nvPr/>
        </p:nvSpPr>
        <p:spPr bwMode="auto">
          <a:xfrm>
            <a:off x="6427462" y="2725018"/>
            <a:ext cx="381000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5" name="Oval 11"/>
          <p:cNvSpPr>
            <a:spLocks noChangeAspect="1" noChangeArrowheads="1"/>
          </p:cNvSpPr>
          <p:nvPr/>
        </p:nvSpPr>
        <p:spPr bwMode="auto">
          <a:xfrm>
            <a:off x="3115937" y="4223618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6" name="Oval 12"/>
          <p:cNvSpPr>
            <a:spLocks noChangeAspect="1" noChangeArrowheads="1"/>
          </p:cNvSpPr>
          <p:nvPr/>
        </p:nvSpPr>
        <p:spPr bwMode="auto">
          <a:xfrm>
            <a:off x="5313037" y="4182343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97997" name="AutoShape 13"/>
          <p:cNvCxnSpPr>
            <a:cxnSpLocks noChangeAspect="1" noChangeShapeType="1"/>
            <a:stCxn id="297990" idx="3"/>
            <a:endCxn id="297995" idx="7"/>
          </p:cNvCxnSpPr>
          <p:nvPr/>
        </p:nvCxnSpPr>
        <p:spPr bwMode="auto">
          <a:xfrm flipH="1">
            <a:off x="3439787" y="2637706"/>
            <a:ext cx="1533525" cy="1636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297998" name="AutoShape 14"/>
          <p:cNvCxnSpPr>
            <a:cxnSpLocks noChangeAspect="1" noChangeShapeType="1"/>
            <a:stCxn id="297990" idx="4"/>
            <a:endCxn id="297996" idx="0"/>
          </p:cNvCxnSpPr>
          <p:nvPr/>
        </p:nvCxnSpPr>
        <p:spPr bwMode="auto">
          <a:xfrm>
            <a:off x="5108250" y="2688506"/>
            <a:ext cx="395287" cy="1493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8001" name="AutoShape 17"/>
          <p:cNvCxnSpPr>
            <a:cxnSpLocks noChangeAspect="1" noChangeShapeType="1"/>
            <a:stCxn id="297989" idx="5"/>
            <a:endCxn id="297995" idx="1"/>
          </p:cNvCxnSpPr>
          <p:nvPr/>
        </p:nvCxnSpPr>
        <p:spPr bwMode="auto">
          <a:xfrm>
            <a:off x="2103112" y="3166343"/>
            <a:ext cx="1068388" cy="1108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</p:cxnSp>
      <p:cxnSp>
        <p:nvCxnSpPr>
          <p:cNvPr id="298003" name="AutoShape 19"/>
          <p:cNvCxnSpPr>
            <a:cxnSpLocks noChangeAspect="1" noChangeShapeType="1"/>
            <a:stCxn id="297994" idx="6"/>
            <a:endCxn id="297990" idx="2"/>
          </p:cNvCxnSpPr>
          <p:nvPr/>
        </p:nvCxnSpPr>
        <p:spPr bwMode="auto">
          <a:xfrm>
            <a:off x="3408037" y="2021756"/>
            <a:ext cx="1509713" cy="492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8004" name="AutoShape 20"/>
          <p:cNvCxnSpPr>
            <a:cxnSpLocks noChangeAspect="1" noChangeShapeType="1"/>
            <a:stCxn id="297986" idx="2"/>
            <a:endCxn id="297996" idx="6"/>
          </p:cNvCxnSpPr>
          <p:nvPr/>
        </p:nvCxnSpPr>
        <p:spPr bwMode="auto">
          <a:xfrm flipH="1">
            <a:off x="5692450" y="3988668"/>
            <a:ext cx="1974850" cy="368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8005" name="AutoShape 21"/>
          <p:cNvCxnSpPr>
            <a:cxnSpLocks noChangeAspect="1" noChangeShapeType="1"/>
            <a:stCxn id="297986" idx="1"/>
            <a:endCxn id="297992" idx="5"/>
          </p:cNvCxnSpPr>
          <p:nvPr/>
        </p:nvCxnSpPr>
        <p:spPr bwMode="auto">
          <a:xfrm flipH="1" flipV="1">
            <a:off x="6752900" y="3023468"/>
            <a:ext cx="969962" cy="841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8006" name="AutoShape 22"/>
          <p:cNvCxnSpPr>
            <a:cxnSpLocks noChangeAspect="1" noChangeShapeType="1"/>
            <a:stCxn id="297992" idx="2"/>
            <a:endCxn id="297990" idx="6"/>
          </p:cNvCxnSpPr>
          <p:nvPr/>
        </p:nvCxnSpPr>
        <p:spPr bwMode="auto">
          <a:xfrm flipH="1" flipV="1">
            <a:off x="5297162" y="2513881"/>
            <a:ext cx="1130300" cy="385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298009" name="AutoShape 25"/>
          <p:cNvCxnSpPr>
            <a:cxnSpLocks noChangeAspect="1" noChangeShapeType="1"/>
            <a:stCxn id="297996" idx="2"/>
            <a:endCxn id="297995" idx="6"/>
          </p:cNvCxnSpPr>
          <p:nvPr/>
        </p:nvCxnSpPr>
        <p:spPr bwMode="auto">
          <a:xfrm flipH="1">
            <a:off x="3495350" y="4356968"/>
            <a:ext cx="1817687" cy="41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913656" y="5454811"/>
            <a:ext cx="5737513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shortest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target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297994" idx="3"/>
            <a:endCxn id="297989" idx="7"/>
          </p:cNvCxnSpPr>
          <p:nvPr/>
        </p:nvCxnSpPr>
        <p:spPr bwMode="auto">
          <a:xfrm flipH="1">
            <a:off x="2103111" y="2145235"/>
            <a:ext cx="981078" cy="7738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2103111" y="2145235"/>
            <a:ext cx="981078" cy="773804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103111" y="3165997"/>
            <a:ext cx="1068390" cy="110876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3495350" y="4356968"/>
            <a:ext cx="1817687" cy="41275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5692450" y="3988668"/>
            <a:ext cx="1974850" cy="36830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5313037" y="2532137"/>
            <a:ext cx="1114425" cy="367506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752666" y="3023122"/>
            <a:ext cx="970198" cy="84206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1182963" y="3157015"/>
            <a:ext cx="2014151" cy="2514403"/>
            <a:chOff x="778476" y="3394272"/>
            <a:chExt cx="2014151" cy="2514403"/>
          </a:xfrm>
        </p:grpSpPr>
        <p:sp>
          <p:nvSpPr>
            <p:cNvPr id="297993" name="Oval 9"/>
            <p:cNvSpPr>
              <a:spLocks noChangeAspect="1" noChangeArrowheads="1"/>
            </p:cNvSpPr>
            <p:nvPr/>
          </p:nvSpPr>
          <p:spPr bwMode="auto">
            <a:xfrm>
              <a:off x="1519238" y="5559425"/>
              <a:ext cx="379412" cy="349250"/>
            </a:xfrm>
            <a:prstGeom prst="ellipse">
              <a:avLst/>
            </a:prstGeom>
            <a:solidFill>
              <a:srgbClr val="008000">
                <a:alpha val="7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297999" name="AutoShape 15"/>
            <p:cNvCxnSpPr>
              <a:cxnSpLocks noChangeAspect="1" noChangeShapeType="1"/>
              <a:stCxn id="297995" idx="3"/>
              <a:endCxn id="297993" idx="7"/>
            </p:cNvCxnSpPr>
            <p:nvPr/>
          </p:nvCxnSpPr>
          <p:spPr bwMode="auto">
            <a:xfrm flipH="1">
              <a:off x="1843086" y="4698851"/>
              <a:ext cx="923928" cy="9117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/>
          </p:spPr>
        </p:cxnSp>
        <p:cxnSp>
          <p:nvCxnSpPr>
            <p:cNvPr id="298000" name="AutoShape 16"/>
            <p:cNvCxnSpPr>
              <a:cxnSpLocks noChangeAspect="1" noChangeShapeType="1"/>
              <a:stCxn id="297993" idx="0"/>
              <a:endCxn id="297989" idx="4"/>
            </p:cNvCxnSpPr>
            <p:nvPr/>
          </p:nvCxnSpPr>
          <p:spPr bwMode="auto">
            <a:xfrm flipH="1" flipV="1">
              <a:off x="1564482" y="3394272"/>
              <a:ext cx="144462" cy="216515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lg"/>
              <a:tailEnd w="lg" len="lg"/>
            </a:ln>
            <a:effectLst/>
          </p:spPr>
        </p:cxnSp>
        <p:sp>
          <p:nvSpPr>
            <p:cNvPr id="5" name="Freeform 4"/>
            <p:cNvSpPr/>
            <p:nvPr/>
          </p:nvSpPr>
          <p:spPr bwMode="auto">
            <a:xfrm>
              <a:off x="778476" y="4599174"/>
              <a:ext cx="2014151" cy="1196145"/>
            </a:xfrm>
            <a:custGeom>
              <a:avLst/>
              <a:gdLst>
                <a:gd name="connsiteX0" fmla="*/ 0 w 2014151"/>
                <a:gd name="connsiteY0" fmla="*/ 96394 h 1196145"/>
                <a:gd name="connsiteX1" fmla="*/ 1223319 w 2014151"/>
                <a:gd name="connsiteY1" fmla="*/ 108750 h 1196145"/>
                <a:gd name="connsiteX2" fmla="*/ 2014151 w 2014151"/>
                <a:gd name="connsiteY2" fmla="*/ 1196145 h 119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4151" h="1196145">
                  <a:moveTo>
                    <a:pt x="0" y="96394"/>
                  </a:moveTo>
                  <a:cubicBezTo>
                    <a:pt x="443813" y="10926"/>
                    <a:pt x="887627" y="-74542"/>
                    <a:pt x="1223319" y="108750"/>
                  </a:cubicBezTo>
                  <a:cubicBezTo>
                    <a:pt x="1559011" y="292042"/>
                    <a:pt x="1786581" y="744093"/>
                    <a:pt x="2014151" y="1196145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5" name="Curved Connector 34"/>
            <p:cNvCxnSpPr>
              <a:stCxn id="297993" idx="4"/>
              <a:endCxn id="297993" idx="2"/>
            </p:cNvCxnSpPr>
            <p:nvPr/>
          </p:nvCxnSpPr>
          <p:spPr bwMode="auto">
            <a:xfrm rot="5400000" flipH="1">
              <a:off x="1526778" y="5726510"/>
              <a:ext cx="174625" cy="189706"/>
            </a:xfrm>
            <a:prstGeom prst="curvedConnector4">
              <a:avLst>
                <a:gd name="adj1" fmla="val -130909"/>
                <a:gd name="adj2" fmla="val 220502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9" name="Picture 1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4" y="6356731"/>
            <a:ext cx="8321234" cy="4784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2128" y="4083732"/>
            <a:ext cx="396429" cy="2843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365" y="3323308"/>
            <a:ext cx="359084" cy="282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913656" y="4973787"/>
            <a:ext cx="5737513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Edges/actions have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costs</a:t>
            </a:r>
            <a:endParaRPr lang="he-IL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684" y="2563127"/>
            <a:ext cx="179542" cy="282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0466" y="2133478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7079" y="2340248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223" y="3556908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4122" y="3287390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3" name="Straight Arrow Connector 52"/>
          <p:cNvCxnSpPr>
            <a:stCxn id="297996" idx="0"/>
            <a:endCxn id="297990" idx="4"/>
          </p:cNvCxnSpPr>
          <p:nvPr/>
        </p:nvCxnSpPr>
        <p:spPr bwMode="auto">
          <a:xfrm flipH="1" flipV="1">
            <a:off x="5107456" y="2688506"/>
            <a:ext cx="395288" cy="149383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16" name="Picture 15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6037" y="4274418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2059" y="3336058"/>
            <a:ext cx="361957" cy="2843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6531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94" y="220662"/>
            <a:ext cx="10080625" cy="9652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Lower bounds for </a:t>
            </a:r>
            <a:r>
              <a:rPr lang="en-US" dirty="0" smtClean="0">
                <a:solidFill>
                  <a:srgbClr val="00B050"/>
                </a:solidFill>
              </a:rPr>
              <a:t>Policy Iteration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48653" y="1366837"/>
            <a:ext cx="7058025" cy="10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Switch-All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Parity Games </a:t>
            </a:r>
            <a:b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exponential  </a:t>
            </a:r>
            <a:r>
              <a:rPr lang="en-US" sz="320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320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Friedmann</a:t>
            </a:r>
            <a:r>
              <a:rPr lang="en-US" sz="320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’09]</a:t>
            </a:r>
            <a:endParaRPr lang="en-US" sz="3200" dirty="0">
              <a:solidFill>
                <a:srgbClr val="CC66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18490" y="2797143"/>
            <a:ext cx="7118350" cy="10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Switch-All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MDPs </a:t>
            </a:r>
            <a:b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exponential  </a:t>
            </a:r>
            <a:r>
              <a:rPr lang="en-US" sz="320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3200" dirty="0" err="1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Fearnley</a:t>
            </a:r>
            <a:r>
              <a:rPr lang="en-US" sz="3200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 ’10]</a:t>
            </a:r>
            <a:endParaRPr lang="en-US" sz="3200" dirty="0">
              <a:solidFill>
                <a:srgbClr val="CC66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9566" y="4227449"/>
            <a:ext cx="8856199" cy="10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Random-Facet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Parity Games </a:t>
            </a:r>
            <a:b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sub-exponential  </a:t>
            </a:r>
            <a:r>
              <a:rPr lang="en-US" sz="3200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3200" dirty="0" err="1">
                <a:solidFill>
                  <a:srgbClr val="CC6600"/>
                </a:solidFill>
                <a:latin typeface="+mn-lt"/>
                <a:cs typeface="Times New Roman" pitchFamily="18" charset="0"/>
              </a:rPr>
              <a:t>Friedmann</a:t>
            </a:r>
            <a:r>
              <a:rPr lang="en-US" sz="3200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-Hansen-Z ’11]</a:t>
            </a:r>
            <a:endParaRPr lang="en-US" sz="3200" dirty="0">
              <a:solidFill>
                <a:srgbClr val="CC66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9566" y="5657756"/>
            <a:ext cx="8856199" cy="10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Random-Facet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Random-Edge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MDPs </a:t>
            </a:r>
            <a:b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and hence for LPs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sub-exponential  </a:t>
            </a:r>
            <a:r>
              <a:rPr lang="en-US" sz="3200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3200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FHZ ’11]</a:t>
            </a:r>
          </a:p>
        </p:txBody>
      </p:sp>
    </p:spTree>
    <p:extLst>
      <p:ext uri="{BB962C8B-B14F-4D97-AF65-F5344CB8AC3E}">
        <p14:creationId xmlns:p14="http://schemas.microsoft.com/office/powerpoint/2010/main" val="1536987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val 128"/>
          <p:cNvSpPr>
            <a:spLocks noChangeAspect="1"/>
          </p:cNvSpPr>
          <p:nvPr/>
        </p:nvSpPr>
        <p:spPr bwMode="auto">
          <a:xfrm>
            <a:off x="9243071" y="1816013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 bwMode="auto">
          <a:xfrm>
            <a:off x="9243071" y="56200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7" name="Straight Arrow Connector 136"/>
          <p:cNvCxnSpPr/>
          <p:nvPr/>
        </p:nvCxnSpPr>
        <p:spPr bwMode="auto">
          <a:xfrm rot="10800000">
            <a:off x="6092544" y="5798684"/>
            <a:ext cx="2291479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10800000">
            <a:off x="3450173" y="5798684"/>
            <a:ext cx="2291478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rot="10800000">
            <a:off x="5501398" y="1989463"/>
            <a:ext cx="2291479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rot="10800000">
            <a:off x="2859027" y="1989463"/>
            <a:ext cx="2291478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rot="16200000" flipH="1">
            <a:off x="3522176" y="5151090"/>
            <a:ext cx="1271303" cy="1176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 rot="16200000" flipH="1">
            <a:off x="6159672" y="5155965"/>
            <a:ext cx="1279812" cy="1052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/>
          <p:nvPr/>
        </p:nvCxnSpPr>
        <p:spPr bwMode="auto">
          <a:xfrm rot="16200000" flipH="1">
            <a:off x="878300" y="5152595"/>
            <a:ext cx="1275556" cy="130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0" name="Oval 419"/>
          <p:cNvSpPr>
            <a:spLocks noChangeAspect="1"/>
          </p:cNvSpPr>
          <p:nvPr/>
        </p:nvSpPr>
        <p:spPr bwMode="auto">
          <a:xfrm>
            <a:off x="7197707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7207229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23" name="Oval 422"/>
          <p:cNvSpPr>
            <a:spLocks noChangeAspect="1"/>
          </p:cNvSpPr>
          <p:nvPr/>
        </p:nvSpPr>
        <p:spPr bwMode="auto">
          <a:xfrm>
            <a:off x="7789995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6618867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9" name="Freeform 458"/>
          <p:cNvSpPr/>
          <p:nvPr/>
        </p:nvSpPr>
        <p:spPr bwMode="auto">
          <a:xfrm>
            <a:off x="7148643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" name="Freeform 459"/>
          <p:cNvSpPr/>
          <p:nvPr/>
        </p:nvSpPr>
        <p:spPr bwMode="auto">
          <a:xfrm rot="10800000">
            <a:off x="7442990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7" name="Freeform 456"/>
          <p:cNvSpPr/>
          <p:nvPr/>
        </p:nvSpPr>
        <p:spPr bwMode="auto">
          <a:xfrm flipV="1">
            <a:off x="7158165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8" name="Freeform 457"/>
          <p:cNvSpPr/>
          <p:nvPr/>
        </p:nvSpPr>
        <p:spPr bwMode="auto">
          <a:xfrm rot="10800000" flipV="1">
            <a:off x="7452512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27" name="Straight Arrow Connector 426"/>
          <p:cNvCxnSpPr>
            <a:stCxn id="423" idx="2"/>
            <a:endCxn id="421" idx="3"/>
          </p:cNvCxnSpPr>
          <p:nvPr/>
        </p:nvCxnSpPr>
        <p:spPr bwMode="auto">
          <a:xfrm rot="10800000">
            <a:off x="7528880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8" name="Straight Arrow Connector 427"/>
          <p:cNvCxnSpPr>
            <a:stCxn id="421" idx="1"/>
            <a:endCxn id="424" idx="6"/>
          </p:cNvCxnSpPr>
          <p:nvPr/>
        </p:nvCxnSpPr>
        <p:spPr bwMode="auto">
          <a:xfrm rot="10800000">
            <a:off x="6969759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0" name="Straight Arrow Connector 429"/>
          <p:cNvCxnSpPr>
            <a:stCxn id="429" idx="1"/>
            <a:endCxn id="423" idx="6"/>
          </p:cNvCxnSpPr>
          <p:nvPr/>
        </p:nvCxnSpPr>
        <p:spPr bwMode="auto">
          <a:xfrm rot="10800000">
            <a:off x="8140887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1" name="Oval 430"/>
          <p:cNvSpPr>
            <a:spLocks noChangeAspect="1"/>
          </p:cNvSpPr>
          <p:nvPr/>
        </p:nvSpPr>
        <p:spPr bwMode="auto">
          <a:xfrm>
            <a:off x="8372647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8384017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33" name="Oval 432"/>
          <p:cNvSpPr>
            <a:spLocks noChangeAspect="1"/>
          </p:cNvSpPr>
          <p:nvPr/>
        </p:nvSpPr>
        <p:spPr bwMode="auto">
          <a:xfrm>
            <a:off x="7792871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434" name="Straight Arrow Connector 433"/>
          <p:cNvCxnSpPr>
            <a:stCxn id="432" idx="0"/>
            <a:endCxn id="429" idx="2"/>
          </p:cNvCxnSpPr>
          <p:nvPr/>
        </p:nvCxnSpPr>
        <p:spPr bwMode="auto">
          <a:xfrm rot="16200000" flipV="1">
            <a:off x="7992204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5" name="Straight Arrow Connector 434"/>
          <p:cNvCxnSpPr>
            <a:stCxn id="437" idx="0"/>
            <a:endCxn id="431" idx="4"/>
          </p:cNvCxnSpPr>
          <p:nvPr/>
        </p:nvCxnSpPr>
        <p:spPr bwMode="auto">
          <a:xfrm rot="5400000" flipH="1" flipV="1">
            <a:off x="8264198" y="3043213"/>
            <a:ext cx="564058" cy="37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6" name="Straight Arrow Connector 435"/>
          <p:cNvCxnSpPr>
            <a:stCxn id="433" idx="4"/>
            <a:endCxn id="423" idx="0"/>
          </p:cNvCxnSpPr>
          <p:nvPr/>
        </p:nvCxnSpPr>
        <p:spPr bwMode="auto">
          <a:xfrm rot="5400000">
            <a:off x="6964120" y="3166230"/>
            <a:ext cx="2005519" cy="28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7" name="Oval 436"/>
          <p:cNvSpPr>
            <a:spLocks noChangeAspect="1"/>
          </p:cNvSpPr>
          <p:nvPr/>
        </p:nvSpPr>
        <p:spPr bwMode="auto">
          <a:xfrm>
            <a:off x="8368914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55" name="Freeform 454"/>
          <p:cNvSpPr/>
          <p:nvPr/>
        </p:nvSpPr>
        <p:spPr bwMode="auto">
          <a:xfrm>
            <a:off x="8319850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6" name="Freeform 455"/>
          <p:cNvSpPr/>
          <p:nvPr/>
        </p:nvSpPr>
        <p:spPr bwMode="auto">
          <a:xfrm rot="10800000">
            <a:off x="8614197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4" name="Picture 44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0" cstate="print"/>
          <a:stretch>
            <a:fillRect/>
          </a:stretch>
        </p:blipFill>
        <p:spPr bwMode="auto">
          <a:xfrm>
            <a:off x="7922648" y="4276539"/>
            <a:ext cx="107340" cy="151312"/>
          </a:xfrm>
          <a:prstGeom prst="rect">
            <a:avLst/>
          </a:prstGeom>
          <a:noFill/>
          <a:ln/>
          <a:effectLst/>
        </p:spPr>
      </p:pic>
      <p:pic>
        <p:nvPicPr>
          <p:cNvPr id="445" name="Picture 44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1" cstate="print"/>
          <a:stretch>
            <a:fillRect/>
          </a:stretch>
        </p:blipFill>
        <p:spPr bwMode="auto">
          <a:xfrm>
            <a:off x="6697548" y="4276538"/>
            <a:ext cx="215110" cy="150706"/>
          </a:xfrm>
          <a:prstGeom prst="rect">
            <a:avLst/>
          </a:prstGeom>
          <a:noFill/>
          <a:ln/>
          <a:effectLst/>
        </p:spPr>
      </p:pic>
      <p:pic>
        <p:nvPicPr>
          <p:cNvPr id="446" name="Picture 44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2" cstate="print"/>
          <a:stretch>
            <a:fillRect/>
          </a:stretch>
        </p:blipFill>
        <p:spPr bwMode="auto">
          <a:xfrm>
            <a:off x="8503709" y="2524478"/>
            <a:ext cx="106911" cy="150706"/>
          </a:xfrm>
          <a:prstGeom prst="rect">
            <a:avLst/>
          </a:prstGeom>
          <a:noFill/>
          <a:ln/>
          <a:effectLst/>
        </p:spPr>
      </p:pic>
      <p:cxnSp>
        <p:nvCxnSpPr>
          <p:cNvPr id="449" name="Straight Arrow Connector 448"/>
          <p:cNvCxnSpPr>
            <a:stCxn id="420" idx="0"/>
          </p:cNvCxnSpPr>
          <p:nvPr/>
        </p:nvCxnSpPr>
        <p:spPr bwMode="auto">
          <a:xfrm rot="5400000" flipH="1" flipV="1">
            <a:off x="6335298" y="2261784"/>
            <a:ext cx="2093655" cy="1794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0" name="Picture 44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7042795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51" name="Picture 45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8204481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52" name="Picture 45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8371631" y="3877315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453" name="Picture 452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7222133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454" name="Picture 453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7231655" y="4658303"/>
            <a:ext cx="304800" cy="264566"/>
          </a:xfrm>
          <a:prstGeom prst="rect">
            <a:avLst/>
          </a:prstGeom>
          <a:noFill/>
          <a:ln/>
          <a:effectLst/>
        </p:spPr>
      </p:pic>
      <p:sp>
        <p:nvSpPr>
          <p:cNvPr id="378" name="Oval 377"/>
          <p:cNvSpPr>
            <a:spLocks noChangeAspect="1"/>
          </p:cNvSpPr>
          <p:nvPr/>
        </p:nvSpPr>
        <p:spPr bwMode="auto">
          <a:xfrm>
            <a:off x="4555326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80" name="Oval 379"/>
          <p:cNvSpPr>
            <a:spLocks noChangeAspect="1"/>
          </p:cNvSpPr>
          <p:nvPr/>
        </p:nvSpPr>
        <p:spPr bwMode="auto">
          <a:xfrm>
            <a:off x="4564848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81" name="Oval 380"/>
          <p:cNvSpPr>
            <a:spLocks noChangeAspect="1"/>
          </p:cNvSpPr>
          <p:nvPr/>
        </p:nvSpPr>
        <p:spPr bwMode="auto">
          <a:xfrm>
            <a:off x="5147614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2" name="Oval 381"/>
          <p:cNvSpPr>
            <a:spLocks noChangeAspect="1"/>
          </p:cNvSpPr>
          <p:nvPr/>
        </p:nvSpPr>
        <p:spPr bwMode="auto">
          <a:xfrm>
            <a:off x="3976486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7" name="Freeform 416"/>
          <p:cNvSpPr/>
          <p:nvPr/>
        </p:nvSpPr>
        <p:spPr bwMode="auto">
          <a:xfrm>
            <a:off x="4506262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8" name="Freeform 417"/>
          <p:cNvSpPr/>
          <p:nvPr/>
        </p:nvSpPr>
        <p:spPr bwMode="auto">
          <a:xfrm rot="10800000">
            <a:off x="4800609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5" name="Freeform 414"/>
          <p:cNvSpPr/>
          <p:nvPr/>
        </p:nvSpPr>
        <p:spPr bwMode="auto">
          <a:xfrm flipV="1">
            <a:off x="4515784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6" name="Freeform 415"/>
          <p:cNvSpPr/>
          <p:nvPr/>
        </p:nvSpPr>
        <p:spPr bwMode="auto">
          <a:xfrm rot="10800000" flipV="1">
            <a:off x="4810131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85" name="Straight Arrow Connector 384"/>
          <p:cNvCxnSpPr>
            <a:stCxn id="381" idx="2"/>
            <a:endCxn id="379" idx="3"/>
          </p:cNvCxnSpPr>
          <p:nvPr/>
        </p:nvCxnSpPr>
        <p:spPr bwMode="auto">
          <a:xfrm rot="10800000">
            <a:off x="4886499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6" name="Straight Arrow Connector 385"/>
          <p:cNvCxnSpPr>
            <a:stCxn id="379" idx="1"/>
            <a:endCxn id="382" idx="6"/>
          </p:cNvCxnSpPr>
          <p:nvPr/>
        </p:nvCxnSpPr>
        <p:spPr bwMode="auto">
          <a:xfrm rot="10800000">
            <a:off x="4327378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8" name="Straight Arrow Connector 387"/>
          <p:cNvCxnSpPr>
            <a:stCxn id="387" idx="1"/>
            <a:endCxn id="381" idx="6"/>
          </p:cNvCxnSpPr>
          <p:nvPr/>
        </p:nvCxnSpPr>
        <p:spPr bwMode="auto">
          <a:xfrm rot="10800000">
            <a:off x="5498506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9" name="Oval 388"/>
          <p:cNvSpPr>
            <a:spLocks noChangeAspect="1"/>
          </p:cNvSpPr>
          <p:nvPr/>
        </p:nvSpPr>
        <p:spPr bwMode="auto">
          <a:xfrm>
            <a:off x="5730266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0" name="Oval 389"/>
          <p:cNvSpPr>
            <a:spLocks noChangeAspect="1"/>
          </p:cNvSpPr>
          <p:nvPr/>
        </p:nvSpPr>
        <p:spPr bwMode="auto">
          <a:xfrm>
            <a:off x="5741636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eaLnBrk="1" latinLnBrk="0">
              <a:buFont typeface="StarSymbol" charset="0"/>
              <a:buNone/>
              <a:tabLst/>
            </a:pPr>
            <a:endParaRPr lang="he-IL" smtClean="0"/>
          </a:p>
        </p:txBody>
      </p:sp>
      <p:sp>
        <p:nvSpPr>
          <p:cNvPr id="391" name="Oval 390"/>
          <p:cNvSpPr>
            <a:spLocks noChangeAspect="1"/>
          </p:cNvSpPr>
          <p:nvPr/>
        </p:nvSpPr>
        <p:spPr bwMode="auto">
          <a:xfrm>
            <a:off x="5150490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392" name="Straight Arrow Connector 391"/>
          <p:cNvCxnSpPr>
            <a:stCxn id="390" idx="0"/>
            <a:endCxn id="387" idx="2"/>
          </p:cNvCxnSpPr>
          <p:nvPr/>
        </p:nvCxnSpPr>
        <p:spPr bwMode="auto">
          <a:xfrm rot="16200000" flipV="1">
            <a:off x="5349823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3" name="Straight Arrow Connector 392"/>
          <p:cNvCxnSpPr>
            <a:stCxn id="395" idx="0"/>
            <a:endCxn id="389" idx="4"/>
          </p:cNvCxnSpPr>
          <p:nvPr/>
        </p:nvCxnSpPr>
        <p:spPr bwMode="auto">
          <a:xfrm rot="5400000" flipH="1" flipV="1">
            <a:off x="5621817" y="3043214"/>
            <a:ext cx="564058" cy="37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4" name="Straight Arrow Connector 393"/>
          <p:cNvCxnSpPr>
            <a:stCxn id="391" idx="4"/>
            <a:endCxn id="381" idx="0"/>
          </p:cNvCxnSpPr>
          <p:nvPr/>
        </p:nvCxnSpPr>
        <p:spPr bwMode="auto">
          <a:xfrm rot="5400000">
            <a:off x="4321739" y="3166230"/>
            <a:ext cx="2005518" cy="28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5" name="Oval 394"/>
          <p:cNvSpPr>
            <a:spLocks noChangeAspect="1"/>
          </p:cNvSpPr>
          <p:nvPr/>
        </p:nvSpPr>
        <p:spPr bwMode="auto">
          <a:xfrm>
            <a:off x="5726533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13" name="Freeform 412"/>
          <p:cNvSpPr/>
          <p:nvPr/>
        </p:nvSpPr>
        <p:spPr bwMode="auto">
          <a:xfrm>
            <a:off x="5677469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4" name="Freeform 413"/>
          <p:cNvSpPr/>
          <p:nvPr/>
        </p:nvSpPr>
        <p:spPr bwMode="auto">
          <a:xfrm rot="10800000">
            <a:off x="5971816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07" name="Straight Arrow Connector 406"/>
          <p:cNvCxnSpPr>
            <a:stCxn id="378" idx="0"/>
          </p:cNvCxnSpPr>
          <p:nvPr/>
        </p:nvCxnSpPr>
        <p:spPr bwMode="auto">
          <a:xfrm rot="5400000" flipH="1" flipV="1">
            <a:off x="3680604" y="2261399"/>
            <a:ext cx="2106355" cy="601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8" name="Picture 407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4400414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09" name="Picture 408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5562100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10" name="Picture 409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5729250" y="3877316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411" name="Picture 410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4579752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412" name="Picture 411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4589274" y="4658303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247" name="Picture 246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5818563" y="2524477"/>
            <a:ext cx="192439" cy="150102"/>
          </a:xfrm>
          <a:prstGeom prst="rect">
            <a:avLst/>
          </a:prstGeom>
          <a:noFill/>
          <a:ln/>
          <a:effectLst/>
        </p:spPr>
      </p:pic>
      <p:pic>
        <p:nvPicPr>
          <p:cNvPr id="256" name="Picture 255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7" cstate="print"/>
          <a:stretch>
            <a:fillRect/>
          </a:stretch>
        </p:blipFill>
        <p:spPr bwMode="auto">
          <a:xfrm>
            <a:off x="5226382" y="4276538"/>
            <a:ext cx="215109" cy="150705"/>
          </a:xfrm>
          <a:prstGeom prst="rect">
            <a:avLst/>
          </a:prstGeom>
          <a:noFill/>
          <a:ln/>
          <a:effectLst/>
        </p:spPr>
      </p:pic>
      <p:pic>
        <p:nvPicPr>
          <p:cNvPr id="261" name="Picture 260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4054951" y="4276538"/>
            <a:ext cx="215540" cy="151007"/>
          </a:xfrm>
          <a:prstGeom prst="rect">
            <a:avLst/>
          </a:prstGeom>
          <a:noFill/>
          <a:ln/>
          <a:effectLst/>
        </p:spPr>
      </p:pic>
      <p:sp>
        <p:nvSpPr>
          <p:cNvPr id="251" name="Oval 250"/>
          <p:cNvSpPr>
            <a:spLocks noChangeAspect="1"/>
          </p:cNvSpPr>
          <p:nvPr/>
        </p:nvSpPr>
        <p:spPr bwMode="auto">
          <a:xfrm>
            <a:off x="1912956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254" name="Oval 253"/>
          <p:cNvSpPr>
            <a:spLocks noChangeAspect="1"/>
          </p:cNvSpPr>
          <p:nvPr/>
        </p:nvSpPr>
        <p:spPr bwMode="auto">
          <a:xfrm>
            <a:off x="1922478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255" name="Oval 254"/>
          <p:cNvSpPr>
            <a:spLocks noChangeAspect="1"/>
          </p:cNvSpPr>
          <p:nvPr/>
        </p:nvSpPr>
        <p:spPr bwMode="auto">
          <a:xfrm>
            <a:off x="2505244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0" name="Oval 289"/>
          <p:cNvSpPr>
            <a:spLocks noChangeAspect="1"/>
          </p:cNvSpPr>
          <p:nvPr/>
        </p:nvSpPr>
        <p:spPr bwMode="auto">
          <a:xfrm>
            <a:off x="1334116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1" name="Freeform 280"/>
          <p:cNvSpPr/>
          <p:nvPr/>
        </p:nvSpPr>
        <p:spPr bwMode="auto">
          <a:xfrm>
            <a:off x="1863892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1" name="Freeform 290"/>
          <p:cNvSpPr/>
          <p:nvPr/>
        </p:nvSpPr>
        <p:spPr bwMode="auto">
          <a:xfrm rot="10800000">
            <a:off x="2158239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3" name="Freeform 302"/>
          <p:cNvSpPr/>
          <p:nvPr/>
        </p:nvSpPr>
        <p:spPr bwMode="auto">
          <a:xfrm flipV="1">
            <a:off x="1873414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4" name="Freeform 303"/>
          <p:cNvSpPr/>
          <p:nvPr/>
        </p:nvSpPr>
        <p:spPr bwMode="auto">
          <a:xfrm rot="10800000" flipV="1">
            <a:off x="2167761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06" name="Straight Arrow Connector 305"/>
          <p:cNvCxnSpPr>
            <a:stCxn id="255" idx="2"/>
            <a:endCxn id="253" idx="3"/>
          </p:cNvCxnSpPr>
          <p:nvPr/>
        </p:nvCxnSpPr>
        <p:spPr bwMode="auto">
          <a:xfrm rot="10800000">
            <a:off x="2244129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7" name="Straight Arrow Connector 306"/>
          <p:cNvCxnSpPr>
            <a:stCxn id="253" idx="1"/>
            <a:endCxn id="290" idx="6"/>
          </p:cNvCxnSpPr>
          <p:nvPr/>
        </p:nvCxnSpPr>
        <p:spPr bwMode="auto">
          <a:xfrm rot="10800000">
            <a:off x="1685008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7" name="Straight Arrow Connector 316"/>
          <p:cNvCxnSpPr>
            <a:stCxn id="312" idx="1"/>
            <a:endCxn id="255" idx="6"/>
          </p:cNvCxnSpPr>
          <p:nvPr/>
        </p:nvCxnSpPr>
        <p:spPr bwMode="auto">
          <a:xfrm rot="10800000">
            <a:off x="2856136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9" name="Oval 318"/>
          <p:cNvSpPr>
            <a:spLocks noChangeAspect="1"/>
          </p:cNvSpPr>
          <p:nvPr/>
        </p:nvSpPr>
        <p:spPr bwMode="auto">
          <a:xfrm>
            <a:off x="3087896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0" name="Oval 319"/>
          <p:cNvSpPr>
            <a:spLocks noChangeAspect="1"/>
          </p:cNvSpPr>
          <p:nvPr/>
        </p:nvSpPr>
        <p:spPr bwMode="auto">
          <a:xfrm>
            <a:off x="3099266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21" name="Oval 320"/>
          <p:cNvSpPr>
            <a:spLocks noChangeAspect="1"/>
          </p:cNvSpPr>
          <p:nvPr/>
        </p:nvSpPr>
        <p:spPr bwMode="auto">
          <a:xfrm>
            <a:off x="2508120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322" name="Straight Arrow Connector 321"/>
          <p:cNvCxnSpPr>
            <a:stCxn id="320" idx="0"/>
            <a:endCxn id="312" idx="2"/>
          </p:cNvCxnSpPr>
          <p:nvPr/>
        </p:nvCxnSpPr>
        <p:spPr bwMode="auto">
          <a:xfrm rot="16200000" flipV="1">
            <a:off x="2707453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9" name="Straight Arrow Connector 328"/>
          <p:cNvCxnSpPr>
            <a:stCxn id="336" idx="0"/>
            <a:endCxn id="319" idx="4"/>
          </p:cNvCxnSpPr>
          <p:nvPr/>
        </p:nvCxnSpPr>
        <p:spPr bwMode="auto">
          <a:xfrm rot="5400000" flipH="1" flipV="1">
            <a:off x="2979447" y="3043214"/>
            <a:ext cx="564058" cy="37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2" name="Straight Arrow Connector 331"/>
          <p:cNvCxnSpPr>
            <a:stCxn id="321" idx="4"/>
            <a:endCxn id="255" idx="0"/>
          </p:cNvCxnSpPr>
          <p:nvPr/>
        </p:nvCxnSpPr>
        <p:spPr bwMode="auto">
          <a:xfrm rot="5400000">
            <a:off x="1679369" y="3166230"/>
            <a:ext cx="2005518" cy="28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3084163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38" name="Freeform 337"/>
          <p:cNvSpPr/>
          <p:nvPr/>
        </p:nvSpPr>
        <p:spPr bwMode="auto">
          <a:xfrm>
            <a:off x="3035099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9" name="Freeform 338"/>
          <p:cNvSpPr/>
          <p:nvPr/>
        </p:nvSpPr>
        <p:spPr bwMode="auto">
          <a:xfrm rot="10800000">
            <a:off x="3329446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9" name="Picture 368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1758044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370" name="Picture 369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2919730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372" name="Picture 371" descr="TP_t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3086880" y="3877316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374" name="Picture 373" descr="TP_t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1937382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375" name="Picture 374" descr="TP_t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1946904" y="4658303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266" name="Picture 265" descr="TP_t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9" cstate="print"/>
          <a:stretch>
            <a:fillRect/>
          </a:stretch>
        </p:blipFill>
        <p:spPr bwMode="auto">
          <a:xfrm>
            <a:off x="3165288" y="2524477"/>
            <a:ext cx="214249" cy="150103"/>
          </a:xfrm>
          <a:prstGeom prst="rect">
            <a:avLst/>
          </a:prstGeom>
          <a:noFill/>
          <a:ln/>
          <a:effectLst/>
        </p:spPr>
      </p:pic>
      <p:pic>
        <p:nvPicPr>
          <p:cNvPr id="299" name="Picture 298" descr="TP_t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0" cstate="print"/>
          <a:stretch>
            <a:fillRect/>
          </a:stretch>
        </p:blipFill>
        <p:spPr bwMode="auto">
          <a:xfrm>
            <a:off x="2584012" y="4276538"/>
            <a:ext cx="215109" cy="150705"/>
          </a:xfrm>
          <a:prstGeom prst="rect">
            <a:avLst/>
          </a:prstGeom>
          <a:noFill/>
          <a:ln/>
          <a:effectLst/>
        </p:spPr>
      </p:pic>
      <p:pic>
        <p:nvPicPr>
          <p:cNvPr id="308" name="Picture 307" descr="TP_t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1" cstate="print"/>
          <a:stretch>
            <a:fillRect/>
          </a:stretch>
        </p:blipFill>
        <p:spPr bwMode="auto">
          <a:xfrm>
            <a:off x="1412581" y="4276538"/>
            <a:ext cx="215540" cy="151007"/>
          </a:xfrm>
          <a:prstGeom prst="rect">
            <a:avLst/>
          </a:prstGeom>
          <a:noFill/>
          <a:ln/>
          <a:effectLst/>
        </p:spPr>
      </p:pic>
      <p:pic>
        <p:nvPicPr>
          <p:cNvPr id="162" name="Picture 161" descr="TP_t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2" cstate="print"/>
          <a:stretch>
            <a:fillRect/>
          </a:stretch>
        </p:blipFill>
        <p:spPr bwMode="auto">
          <a:xfrm>
            <a:off x="9378773" y="5722718"/>
            <a:ext cx="106910" cy="150704"/>
          </a:xfrm>
          <a:prstGeom prst="rect">
            <a:avLst/>
          </a:prstGeom>
          <a:noFill/>
          <a:ln/>
          <a:effectLst/>
        </p:spPr>
      </p:pic>
      <p:cxnSp>
        <p:nvCxnSpPr>
          <p:cNvPr id="164" name="Straight Arrow Connector 163"/>
          <p:cNvCxnSpPr>
            <a:stCxn id="130" idx="2"/>
          </p:cNvCxnSpPr>
          <p:nvPr/>
        </p:nvCxnSpPr>
        <p:spPr bwMode="auto">
          <a:xfrm rot="10800000" flipV="1">
            <a:off x="8734915" y="5795472"/>
            <a:ext cx="508157" cy="321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>
            <a:stCxn id="129" idx="2"/>
          </p:cNvCxnSpPr>
          <p:nvPr/>
        </p:nvCxnSpPr>
        <p:spPr bwMode="auto">
          <a:xfrm rot="10800000">
            <a:off x="8143769" y="1989463"/>
            <a:ext cx="1099303" cy="199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Elbow Connector 168"/>
          <p:cNvCxnSpPr>
            <a:endCxn id="130" idx="4"/>
          </p:cNvCxnSpPr>
          <p:nvPr/>
        </p:nvCxnSpPr>
        <p:spPr bwMode="auto">
          <a:xfrm rot="16200000" flipH="1">
            <a:off x="5465888" y="2018289"/>
            <a:ext cx="584681" cy="7320578"/>
          </a:xfrm>
          <a:prstGeom prst="bentConnector3">
            <a:avLst>
              <a:gd name="adj1" fmla="val 187347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rot="16200000" flipH="1">
            <a:off x="4197736" y="5928810"/>
            <a:ext cx="1088568" cy="342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Arrow Connector 174"/>
          <p:cNvCxnSpPr/>
          <p:nvPr/>
        </p:nvCxnSpPr>
        <p:spPr bwMode="auto">
          <a:xfrm rot="16200000" flipH="1">
            <a:off x="6839722" y="5929195"/>
            <a:ext cx="1093183" cy="726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/>
          <p:nvPr/>
        </p:nvCxnSpPr>
        <p:spPr bwMode="auto">
          <a:xfrm>
            <a:off x="3133133" y="6482903"/>
            <a:ext cx="230307" cy="20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>
            <a:off x="5979614" y="6484106"/>
            <a:ext cx="180907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1" name="Picture 370" descr="TP_t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12137" y="3384501"/>
            <a:ext cx="171572" cy="215433"/>
          </a:xfrm>
          <a:prstGeom prst="rect">
            <a:avLst/>
          </a:prstGeom>
          <a:noFill/>
          <a:ln/>
          <a:effectLst/>
        </p:spPr>
      </p:pic>
      <p:cxnSp>
        <p:nvCxnSpPr>
          <p:cNvPr id="189" name="Shape 188"/>
          <p:cNvCxnSpPr/>
          <p:nvPr/>
        </p:nvCxnSpPr>
        <p:spPr bwMode="auto">
          <a:xfrm rot="10800000">
            <a:off x="696549" y="4058248"/>
            <a:ext cx="2402733" cy="1740436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hape 189"/>
          <p:cNvCxnSpPr/>
          <p:nvPr/>
        </p:nvCxnSpPr>
        <p:spPr bwMode="auto">
          <a:xfrm rot="10800000" flipV="1">
            <a:off x="696549" y="1989462"/>
            <a:ext cx="1811587" cy="1717893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98" name="Group 197"/>
          <p:cNvGrpSpPr/>
          <p:nvPr/>
        </p:nvGrpSpPr>
        <p:grpSpPr>
          <a:xfrm>
            <a:off x="521102" y="3707356"/>
            <a:ext cx="350892" cy="350892"/>
            <a:chOff x="584900" y="4064026"/>
            <a:chExt cx="350892" cy="350892"/>
          </a:xfrm>
        </p:grpSpPr>
        <p:sp>
          <p:nvSpPr>
            <p:cNvPr id="134" name="Oval 133"/>
            <p:cNvSpPr>
              <a:spLocks noChangeAspect="1"/>
            </p:cNvSpPr>
            <p:nvPr/>
          </p:nvSpPr>
          <p:spPr bwMode="auto">
            <a:xfrm>
              <a:off x="584900" y="4064026"/>
              <a:ext cx="350892" cy="350892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94" name="Picture 193" descr="TP_tmp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64" cstate="print"/>
            <a:stretch>
              <a:fillRect/>
            </a:stretch>
          </p:blipFill>
          <p:spPr bwMode="auto">
            <a:xfrm>
              <a:off x="720851" y="4151788"/>
              <a:ext cx="107825" cy="15199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74" name="Picture 473" descr="TP_t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71649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5" name="Picture 474" descr="TP_t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21970" y="1918101"/>
            <a:ext cx="217383" cy="152298"/>
          </a:xfrm>
          <a:prstGeom prst="rect">
            <a:avLst/>
          </a:prstGeom>
          <a:noFill/>
          <a:ln/>
          <a:effectLst/>
        </p:spPr>
      </p:pic>
      <p:pic>
        <p:nvPicPr>
          <p:cNvPr id="476" name="Picture 475" descr="TP_tmp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54291" y="3384501"/>
            <a:ext cx="172003" cy="215974"/>
          </a:xfrm>
          <a:prstGeom prst="rect">
            <a:avLst/>
          </a:prstGeom>
          <a:noFill/>
          <a:ln/>
          <a:effectLst/>
        </p:spPr>
      </p:pic>
      <p:pic>
        <p:nvPicPr>
          <p:cNvPr id="477" name="Picture 476" descr="TP_tmp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14019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8" name="Picture 477" descr="TP_tmp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96456" y="3384501"/>
            <a:ext cx="172435" cy="216516"/>
          </a:xfrm>
          <a:prstGeom prst="rect">
            <a:avLst/>
          </a:prstGeom>
          <a:noFill/>
          <a:ln/>
          <a:effectLst/>
        </p:spPr>
      </p:pic>
      <p:pic>
        <p:nvPicPr>
          <p:cNvPr id="479" name="Picture 478" descr="TP_tmp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7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09470" y="5143047"/>
            <a:ext cx="172003" cy="151311"/>
          </a:xfrm>
          <a:prstGeom prst="rect">
            <a:avLst/>
          </a:prstGeom>
          <a:noFill/>
          <a:ln/>
          <a:effectLst/>
        </p:spPr>
      </p:pic>
      <p:pic>
        <p:nvPicPr>
          <p:cNvPr id="480" name="Picture 479" descr="TP_tmp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7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118" y="5736452"/>
            <a:ext cx="259819" cy="151994"/>
          </a:xfrm>
          <a:prstGeom prst="rect">
            <a:avLst/>
          </a:prstGeom>
          <a:noFill/>
          <a:ln/>
          <a:effectLst/>
        </p:spPr>
      </p:pic>
      <p:pic>
        <p:nvPicPr>
          <p:cNvPr id="481" name="Picture 480" descr="TP_tmp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67304" y="5143046"/>
            <a:ext cx="171572" cy="150932"/>
          </a:xfrm>
          <a:prstGeom prst="rect">
            <a:avLst/>
          </a:prstGeom>
          <a:noFill/>
          <a:ln/>
          <a:effectLst/>
        </p:spPr>
      </p:pic>
      <p:pic>
        <p:nvPicPr>
          <p:cNvPr id="482" name="Picture 481" descr="TP_tmp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8750" y="5736452"/>
            <a:ext cx="259819" cy="151994"/>
          </a:xfrm>
          <a:prstGeom prst="rect">
            <a:avLst/>
          </a:prstGeom>
          <a:noFill/>
          <a:ln/>
          <a:effectLst/>
        </p:spPr>
      </p:pic>
      <p:pic>
        <p:nvPicPr>
          <p:cNvPr id="483" name="Picture 482" descr="TP_tmp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7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24934" y="5143046"/>
            <a:ext cx="171572" cy="150932"/>
          </a:xfrm>
          <a:prstGeom prst="rect">
            <a:avLst/>
          </a:prstGeom>
          <a:noFill/>
          <a:ln/>
          <a:effectLst/>
        </p:spPr>
      </p:pic>
      <p:sp>
        <p:nvSpPr>
          <p:cNvPr id="253" name="Rectangle 252"/>
          <p:cNvSpPr>
            <a:spLocks noChangeAspect="1"/>
          </p:cNvSpPr>
          <p:nvPr/>
        </p:nvSpPr>
        <p:spPr bwMode="auto">
          <a:xfrm>
            <a:off x="1951719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4" name="Picture 483" descr="TP_tmp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7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2703" y="4238450"/>
            <a:ext cx="236991" cy="216270"/>
          </a:xfrm>
          <a:prstGeom prst="rect">
            <a:avLst/>
          </a:prstGeom>
          <a:noFill/>
          <a:ln/>
          <a:effectLst/>
        </p:spPr>
      </p:pic>
      <p:sp>
        <p:nvSpPr>
          <p:cNvPr id="312" name="Rectangle 311"/>
          <p:cNvSpPr>
            <a:spLocks noChangeAspect="1"/>
          </p:cNvSpPr>
          <p:nvPr/>
        </p:nvSpPr>
        <p:spPr bwMode="auto">
          <a:xfrm>
            <a:off x="3123453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5" name="Picture 484" descr="TP_tmp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7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2437" y="4238450"/>
            <a:ext cx="259953" cy="217061"/>
          </a:xfrm>
          <a:prstGeom prst="rect">
            <a:avLst/>
          </a:prstGeom>
          <a:noFill/>
          <a:ln/>
          <a:effectLst/>
        </p:spPr>
      </p:pic>
      <p:sp>
        <p:nvSpPr>
          <p:cNvPr id="379" name="Rectangle 378"/>
          <p:cNvSpPr>
            <a:spLocks noChangeAspect="1"/>
          </p:cNvSpPr>
          <p:nvPr/>
        </p:nvSpPr>
        <p:spPr bwMode="auto">
          <a:xfrm>
            <a:off x="4594089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6" name="Picture 485" descr="TP_tmp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7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25073" y="4238450"/>
            <a:ext cx="236991" cy="216270"/>
          </a:xfrm>
          <a:prstGeom prst="rect">
            <a:avLst/>
          </a:prstGeom>
          <a:noFill/>
          <a:ln/>
          <a:effectLst/>
        </p:spPr>
      </p:pic>
      <p:sp>
        <p:nvSpPr>
          <p:cNvPr id="387" name="Rectangle 386"/>
          <p:cNvSpPr>
            <a:spLocks noChangeAspect="1"/>
          </p:cNvSpPr>
          <p:nvPr/>
        </p:nvSpPr>
        <p:spPr bwMode="auto">
          <a:xfrm>
            <a:off x="5765823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7" name="Picture 486" descr="TP_tmp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7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4806" y="4238450"/>
            <a:ext cx="259953" cy="217061"/>
          </a:xfrm>
          <a:prstGeom prst="rect">
            <a:avLst/>
          </a:prstGeom>
          <a:noFill/>
          <a:ln/>
          <a:effectLst/>
        </p:spPr>
      </p:pic>
      <p:sp>
        <p:nvSpPr>
          <p:cNvPr id="421" name="Rectangle 420"/>
          <p:cNvSpPr>
            <a:spLocks noChangeAspect="1"/>
          </p:cNvSpPr>
          <p:nvPr/>
        </p:nvSpPr>
        <p:spPr bwMode="auto">
          <a:xfrm>
            <a:off x="7236470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8" name="Picture 487" descr="TP_tmp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7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67239" y="4238450"/>
            <a:ext cx="237423" cy="216665"/>
          </a:xfrm>
          <a:prstGeom prst="rect">
            <a:avLst/>
          </a:prstGeom>
          <a:noFill/>
          <a:ln/>
          <a:effectLst/>
        </p:spPr>
      </p:pic>
      <p:sp>
        <p:nvSpPr>
          <p:cNvPr id="429" name="Rectangle 428"/>
          <p:cNvSpPr>
            <a:spLocks noChangeAspect="1"/>
          </p:cNvSpPr>
          <p:nvPr/>
        </p:nvSpPr>
        <p:spPr bwMode="auto">
          <a:xfrm>
            <a:off x="8408204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9" name="Picture 488" descr="TP_tmp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8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27188" y="4238450"/>
            <a:ext cx="259953" cy="217061"/>
          </a:xfrm>
          <a:prstGeom prst="rect">
            <a:avLst/>
          </a:prstGeom>
          <a:noFill/>
          <a:ln/>
          <a:effectLst/>
        </p:spPr>
      </p:pic>
      <p:pic>
        <p:nvPicPr>
          <p:cNvPr id="151" name="Picture 150" descr="TP_tmp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8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69640" y="1918101"/>
            <a:ext cx="237302" cy="151718"/>
          </a:xfrm>
          <a:prstGeom prst="rect">
            <a:avLst/>
          </a:prstGeom>
          <a:noFill/>
          <a:ln/>
          <a:effectLst/>
        </p:spPr>
      </p:pic>
      <p:cxnSp>
        <p:nvCxnSpPr>
          <p:cNvPr id="196" name="Shape 195"/>
          <p:cNvCxnSpPr/>
          <p:nvPr/>
        </p:nvCxnSpPr>
        <p:spPr bwMode="auto">
          <a:xfrm rot="5400000" flipH="1">
            <a:off x="448430" y="3882802"/>
            <a:ext cx="248118" cy="1588"/>
          </a:xfrm>
          <a:prstGeom prst="curvedConnector5">
            <a:avLst>
              <a:gd name="adj1" fmla="val -92134"/>
              <a:gd name="adj2" fmla="val 24509391"/>
              <a:gd name="adj3" fmla="val 192134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" name="Elbow Connector 204"/>
          <p:cNvCxnSpPr>
            <a:endCxn id="129" idx="0"/>
          </p:cNvCxnSpPr>
          <p:nvPr/>
        </p:nvCxnSpPr>
        <p:spPr bwMode="auto">
          <a:xfrm rot="5400000" flipH="1" flipV="1">
            <a:off x="5002681" y="-1098251"/>
            <a:ext cx="1501572" cy="7330100"/>
          </a:xfrm>
          <a:prstGeom prst="bentConnector3">
            <a:avLst>
              <a:gd name="adj1" fmla="val 140597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0" name="Straight Arrow Connector 209"/>
          <p:cNvCxnSpPr/>
          <p:nvPr/>
        </p:nvCxnSpPr>
        <p:spPr bwMode="auto">
          <a:xfrm flipV="1">
            <a:off x="4051068" y="1204183"/>
            <a:ext cx="329642" cy="28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1" name="Straight Arrow Connector 210"/>
          <p:cNvCxnSpPr/>
          <p:nvPr/>
        </p:nvCxnSpPr>
        <p:spPr bwMode="auto">
          <a:xfrm flipV="1">
            <a:off x="5905246" y="1204661"/>
            <a:ext cx="329642" cy="28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1" name="Straight Connector 330"/>
          <p:cNvCxnSpPr/>
          <p:nvPr/>
        </p:nvCxnSpPr>
        <p:spPr bwMode="auto">
          <a:xfrm rot="5400000">
            <a:off x="-1783612" y="3931380"/>
            <a:ext cx="5821327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/>
          <p:nvPr/>
        </p:nvCxnSpPr>
        <p:spPr bwMode="auto">
          <a:xfrm rot="16200000" flipH="1">
            <a:off x="823137" y="3908343"/>
            <a:ext cx="5863857" cy="354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/>
          <p:cNvCxnSpPr/>
          <p:nvPr/>
        </p:nvCxnSpPr>
        <p:spPr bwMode="auto">
          <a:xfrm rot="16200000" flipH="1">
            <a:off x="3440518" y="3906570"/>
            <a:ext cx="5863857" cy="708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471" name="Picture 470" descr="TP_tmp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8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6400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2" name="Picture 471" descr="TP_tmp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4568" y="1918101"/>
            <a:ext cx="216950" cy="151995"/>
          </a:xfrm>
          <a:prstGeom prst="rect">
            <a:avLst/>
          </a:prstGeom>
          <a:noFill/>
          <a:ln/>
          <a:effectLst/>
        </p:spPr>
      </p:pic>
      <p:pic>
        <p:nvPicPr>
          <p:cNvPr id="473" name="Picture 472" descr="TP_tmp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8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33500" y="5736452"/>
            <a:ext cx="259819" cy="151994"/>
          </a:xfrm>
          <a:prstGeom prst="rect">
            <a:avLst/>
          </a:prstGeom>
          <a:noFill/>
          <a:ln/>
          <a:effectLst/>
        </p:spPr>
      </p:pic>
      <p:cxnSp>
        <p:nvCxnSpPr>
          <p:cNvPr id="342" name="Straight Connector 341"/>
          <p:cNvCxnSpPr/>
          <p:nvPr/>
        </p:nvCxnSpPr>
        <p:spPr bwMode="auto">
          <a:xfrm rot="16200000" flipH="1">
            <a:off x="6057899" y="3883534"/>
            <a:ext cx="5906388" cy="1063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Straight Arrow Connector 342"/>
          <p:cNvCxnSpPr>
            <a:stCxn id="319" idx="0"/>
          </p:cNvCxnSpPr>
          <p:nvPr/>
        </p:nvCxnSpPr>
        <p:spPr bwMode="auto">
          <a:xfrm rot="5400000" flipH="1" flipV="1">
            <a:off x="2663741" y="1811705"/>
            <a:ext cx="1200055" cy="85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9" name="Straight Arrow Connector 348"/>
          <p:cNvCxnSpPr>
            <a:stCxn id="389" idx="0"/>
          </p:cNvCxnSpPr>
          <p:nvPr/>
        </p:nvCxnSpPr>
        <p:spPr bwMode="auto">
          <a:xfrm rot="16200000" flipV="1">
            <a:off x="5303366" y="1809811"/>
            <a:ext cx="1200055" cy="46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5" name="Straight Arrow Connector 354"/>
          <p:cNvCxnSpPr>
            <a:stCxn id="431" idx="0"/>
          </p:cNvCxnSpPr>
          <p:nvPr/>
        </p:nvCxnSpPr>
        <p:spPr bwMode="auto">
          <a:xfrm rot="5400000" flipH="1" flipV="1">
            <a:off x="7951854" y="1811887"/>
            <a:ext cx="1196510" cy="40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9" name="Rectangle 2"/>
          <p:cNvSpPr txBox="1">
            <a:spLocks noChangeArrowheads="1"/>
          </p:cNvSpPr>
          <p:nvPr/>
        </p:nvSpPr>
        <p:spPr>
          <a:xfrm>
            <a:off x="-13494" y="220662"/>
            <a:ext cx="10080625" cy="965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3-bit counter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7" name="Rounded Rectangular Callout 366"/>
          <p:cNvSpPr/>
          <p:nvPr/>
        </p:nvSpPr>
        <p:spPr bwMode="auto">
          <a:xfrm>
            <a:off x="3274828" y="946289"/>
            <a:ext cx="1722474" cy="1041992"/>
          </a:xfrm>
          <a:prstGeom prst="wedgeRoundRectCallout">
            <a:avLst>
              <a:gd name="adj1" fmla="val -40041"/>
              <a:gd name="adj2" fmla="val 888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(−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5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  <p:bldP spid="367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val 128"/>
          <p:cNvSpPr>
            <a:spLocks noChangeAspect="1"/>
          </p:cNvSpPr>
          <p:nvPr/>
        </p:nvSpPr>
        <p:spPr bwMode="auto">
          <a:xfrm>
            <a:off x="9243071" y="1816013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 bwMode="auto">
          <a:xfrm>
            <a:off x="9243071" y="56200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7" name="Straight Arrow Connector 136"/>
          <p:cNvCxnSpPr/>
          <p:nvPr/>
        </p:nvCxnSpPr>
        <p:spPr bwMode="auto">
          <a:xfrm rot="10800000">
            <a:off x="6092544" y="5798684"/>
            <a:ext cx="2291479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10800000">
            <a:off x="3450173" y="5798684"/>
            <a:ext cx="2291478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rot="10800000">
            <a:off x="5501398" y="1989463"/>
            <a:ext cx="2291479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rot="10800000">
            <a:off x="2859027" y="1989463"/>
            <a:ext cx="2291478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rot="16200000" flipH="1">
            <a:off x="3522176" y="5151090"/>
            <a:ext cx="1271303" cy="1176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 rot="16200000" flipH="1">
            <a:off x="6159672" y="5155965"/>
            <a:ext cx="1279812" cy="1052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/>
          <p:nvPr/>
        </p:nvCxnSpPr>
        <p:spPr bwMode="auto">
          <a:xfrm rot="16200000" flipH="1">
            <a:off x="878300" y="5152595"/>
            <a:ext cx="1275556" cy="130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0" name="Oval 419"/>
          <p:cNvSpPr>
            <a:spLocks noChangeAspect="1"/>
          </p:cNvSpPr>
          <p:nvPr/>
        </p:nvSpPr>
        <p:spPr bwMode="auto">
          <a:xfrm>
            <a:off x="7197707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7207229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23" name="Oval 422"/>
          <p:cNvSpPr>
            <a:spLocks noChangeAspect="1"/>
          </p:cNvSpPr>
          <p:nvPr/>
        </p:nvSpPr>
        <p:spPr bwMode="auto">
          <a:xfrm>
            <a:off x="7789995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6618867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9" name="Freeform 458"/>
          <p:cNvSpPr/>
          <p:nvPr/>
        </p:nvSpPr>
        <p:spPr bwMode="auto">
          <a:xfrm>
            <a:off x="7148643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" name="Freeform 459"/>
          <p:cNvSpPr/>
          <p:nvPr/>
        </p:nvSpPr>
        <p:spPr bwMode="auto">
          <a:xfrm rot="10800000">
            <a:off x="7442990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7" name="Freeform 456"/>
          <p:cNvSpPr/>
          <p:nvPr/>
        </p:nvSpPr>
        <p:spPr bwMode="auto">
          <a:xfrm flipV="1">
            <a:off x="7158165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8" name="Freeform 457"/>
          <p:cNvSpPr/>
          <p:nvPr/>
        </p:nvSpPr>
        <p:spPr bwMode="auto">
          <a:xfrm rot="10800000" flipV="1">
            <a:off x="7452512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27" name="Straight Arrow Connector 426"/>
          <p:cNvCxnSpPr>
            <a:stCxn id="423" idx="2"/>
            <a:endCxn id="421" idx="3"/>
          </p:cNvCxnSpPr>
          <p:nvPr/>
        </p:nvCxnSpPr>
        <p:spPr bwMode="auto">
          <a:xfrm rot="10800000">
            <a:off x="7528880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8" name="Straight Arrow Connector 427"/>
          <p:cNvCxnSpPr>
            <a:stCxn id="421" idx="1"/>
            <a:endCxn id="424" idx="6"/>
          </p:cNvCxnSpPr>
          <p:nvPr/>
        </p:nvCxnSpPr>
        <p:spPr bwMode="auto">
          <a:xfrm rot="10800000">
            <a:off x="6969759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0" name="Straight Arrow Connector 429"/>
          <p:cNvCxnSpPr>
            <a:stCxn id="429" idx="1"/>
            <a:endCxn id="423" idx="6"/>
          </p:cNvCxnSpPr>
          <p:nvPr/>
        </p:nvCxnSpPr>
        <p:spPr bwMode="auto">
          <a:xfrm rot="10800000">
            <a:off x="8140887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1" name="Oval 430"/>
          <p:cNvSpPr>
            <a:spLocks noChangeAspect="1"/>
          </p:cNvSpPr>
          <p:nvPr/>
        </p:nvSpPr>
        <p:spPr bwMode="auto">
          <a:xfrm>
            <a:off x="8372647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8384017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33" name="Oval 432"/>
          <p:cNvSpPr>
            <a:spLocks noChangeAspect="1"/>
          </p:cNvSpPr>
          <p:nvPr/>
        </p:nvSpPr>
        <p:spPr bwMode="auto">
          <a:xfrm>
            <a:off x="7792871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434" name="Straight Arrow Connector 433"/>
          <p:cNvCxnSpPr>
            <a:stCxn id="432" idx="0"/>
            <a:endCxn id="429" idx="2"/>
          </p:cNvCxnSpPr>
          <p:nvPr/>
        </p:nvCxnSpPr>
        <p:spPr bwMode="auto">
          <a:xfrm rot="16200000" flipV="1">
            <a:off x="7992204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5" name="Straight Arrow Connector 434"/>
          <p:cNvCxnSpPr>
            <a:stCxn id="437" idx="0"/>
            <a:endCxn id="431" idx="4"/>
          </p:cNvCxnSpPr>
          <p:nvPr/>
        </p:nvCxnSpPr>
        <p:spPr bwMode="auto">
          <a:xfrm rot="5400000" flipH="1" flipV="1">
            <a:off x="8264198" y="3043213"/>
            <a:ext cx="564058" cy="37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6" name="Straight Arrow Connector 435"/>
          <p:cNvCxnSpPr>
            <a:stCxn id="433" idx="4"/>
            <a:endCxn id="423" idx="0"/>
          </p:cNvCxnSpPr>
          <p:nvPr/>
        </p:nvCxnSpPr>
        <p:spPr bwMode="auto">
          <a:xfrm rot="5400000">
            <a:off x="6964120" y="3166230"/>
            <a:ext cx="2005519" cy="28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7" name="Oval 436"/>
          <p:cNvSpPr>
            <a:spLocks noChangeAspect="1"/>
          </p:cNvSpPr>
          <p:nvPr/>
        </p:nvSpPr>
        <p:spPr bwMode="auto">
          <a:xfrm>
            <a:off x="8368914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55" name="Freeform 454"/>
          <p:cNvSpPr/>
          <p:nvPr/>
        </p:nvSpPr>
        <p:spPr bwMode="auto">
          <a:xfrm>
            <a:off x="8319850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6" name="Freeform 455"/>
          <p:cNvSpPr/>
          <p:nvPr/>
        </p:nvSpPr>
        <p:spPr bwMode="auto">
          <a:xfrm rot="10800000">
            <a:off x="8614197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4" name="Picture 44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0" cstate="print"/>
          <a:stretch>
            <a:fillRect/>
          </a:stretch>
        </p:blipFill>
        <p:spPr bwMode="auto">
          <a:xfrm>
            <a:off x="7922648" y="4276539"/>
            <a:ext cx="107340" cy="151312"/>
          </a:xfrm>
          <a:prstGeom prst="rect">
            <a:avLst/>
          </a:prstGeom>
          <a:noFill/>
          <a:ln/>
          <a:effectLst/>
        </p:spPr>
      </p:pic>
      <p:pic>
        <p:nvPicPr>
          <p:cNvPr id="445" name="Picture 44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1" cstate="print"/>
          <a:stretch>
            <a:fillRect/>
          </a:stretch>
        </p:blipFill>
        <p:spPr bwMode="auto">
          <a:xfrm>
            <a:off x="6697548" y="4276538"/>
            <a:ext cx="215110" cy="150706"/>
          </a:xfrm>
          <a:prstGeom prst="rect">
            <a:avLst/>
          </a:prstGeom>
          <a:noFill/>
          <a:ln/>
          <a:effectLst/>
        </p:spPr>
      </p:pic>
      <p:pic>
        <p:nvPicPr>
          <p:cNvPr id="446" name="Picture 44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2" cstate="print"/>
          <a:stretch>
            <a:fillRect/>
          </a:stretch>
        </p:blipFill>
        <p:spPr bwMode="auto">
          <a:xfrm>
            <a:off x="8503709" y="2524478"/>
            <a:ext cx="106911" cy="150706"/>
          </a:xfrm>
          <a:prstGeom prst="rect">
            <a:avLst/>
          </a:prstGeom>
          <a:noFill/>
          <a:ln/>
          <a:effectLst/>
        </p:spPr>
      </p:pic>
      <p:cxnSp>
        <p:nvCxnSpPr>
          <p:cNvPr id="449" name="Straight Arrow Connector 448"/>
          <p:cNvCxnSpPr>
            <a:stCxn id="420" idx="0"/>
          </p:cNvCxnSpPr>
          <p:nvPr/>
        </p:nvCxnSpPr>
        <p:spPr bwMode="auto">
          <a:xfrm rot="5400000" flipH="1" flipV="1">
            <a:off x="6335298" y="2261784"/>
            <a:ext cx="2093655" cy="1794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0" name="Picture 44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7042795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51" name="Picture 45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8204481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52" name="Picture 45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8371631" y="3877315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453" name="Picture 452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7222133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454" name="Picture 453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7231655" y="4658303"/>
            <a:ext cx="304800" cy="264566"/>
          </a:xfrm>
          <a:prstGeom prst="rect">
            <a:avLst/>
          </a:prstGeom>
          <a:noFill/>
          <a:ln/>
          <a:effectLst/>
        </p:spPr>
      </p:pic>
      <p:sp>
        <p:nvSpPr>
          <p:cNvPr id="378" name="Oval 377"/>
          <p:cNvSpPr>
            <a:spLocks noChangeAspect="1"/>
          </p:cNvSpPr>
          <p:nvPr/>
        </p:nvSpPr>
        <p:spPr bwMode="auto">
          <a:xfrm>
            <a:off x="4555326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80" name="Oval 379"/>
          <p:cNvSpPr>
            <a:spLocks noChangeAspect="1"/>
          </p:cNvSpPr>
          <p:nvPr/>
        </p:nvSpPr>
        <p:spPr bwMode="auto">
          <a:xfrm>
            <a:off x="4564848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81" name="Oval 380"/>
          <p:cNvSpPr>
            <a:spLocks noChangeAspect="1"/>
          </p:cNvSpPr>
          <p:nvPr/>
        </p:nvSpPr>
        <p:spPr bwMode="auto">
          <a:xfrm>
            <a:off x="5147614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2" name="Oval 381"/>
          <p:cNvSpPr>
            <a:spLocks noChangeAspect="1"/>
          </p:cNvSpPr>
          <p:nvPr/>
        </p:nvSpPr>
        <p:spPr bwMode="auto">
          <a:xfrm>
            <a:off x="3976486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7" name="Freeform 416"/>
          <p:cNvSpPr/>
          <p:nvPr/>
        </p:nvSpPr>
        <p:spPr bwMode="auto">
          <a:xfrm>
            <a:off x="4506262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8" name="Freeform 417"/>
          <p:cNvSpPr/>
          <p:nvPr/>
        </p:nvSpPr>
        <p:spPr bwMode="auto">
          <a:xfrm rot="10800000">
            <a:off x="4800609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5" name="Freeform 414"/>
          <p:cNvSpPr/>
          <p:nvPr/>
        </p:nvSpPr>
        <p:spPr bwMode="auto">
          <a:xfrm flipV="1">
            <a:off x="4515784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6" name="Freeform 415"/>
          <p:cNvSpPr/>
          <p:nvPr/>
        </p:nvSpPr>
        <p:spPr bwMode="auto">
          <a:xfrm rot="10800000" flipV="1">
            <a:off x="4810131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85" name="Straight Arrow Connector 384"/>
          <p:cNvCxnSpPr>
            <a:stCxn id="381" idx="2"/>
            <a:endCxn id="379" idx="3"/>
          </p:cNvCxnSpPr>
          <p:nvPr/>
        </p:nvCxnSpPr>
        <p:spPr bwMode="auto">
          <a:xfrm rot="10800000">
            <a:off x="4886499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6" name="Straight Arrow Connector 385"/>
          <p:cNvCxnSpPr>
            <a:stCxn id="379" idx="1"/>
            <a:endCxn id="382" idx="6"/>
          </p:cNvCxnSpPr>
          <p:nvPr/>
        </p:nvCxnSpPr>
        <p:spPr bwMode="auto">
          <a:xfrm rot="10800000">
            <a:off x="4327378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8" name="Straight Arrow Connector 387"/>
          <p:cNvCxnSpPr>
            <a:stCxn id="387" idx="1"/>
            <a:endCxn id="381" idx="6"/>
          </p:cNvCxnSpPr>
          <p:nvPr/>
        </p:nvCxnSpPr>
        <p:spPr bwMode="auto">
          <a:xfrm rot="10800000">
            <a:off x="5498506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9" name="Oval 388"/>
          <p:cNvSpPr>
            <a:spLocks noChangeAspect="1"/>
          </p:cNvSpPr>
          <p:nvPr/>
        </p:nvSpPr>
        <p:spPr bwMode="auto">
          <a:xfrm>
            <a:off x="5730266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0" name="Oval 389"/>
          <p:cNvSpPr>
            <a:spLocks noChangeAspect="1"/>
          </p:cNvSpPr>
          <p:nvPr/>
        </p:nvSpPr>
        <p:spPr bwMode="auto">
          <a:xfrm>
            <a:off x="5741636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91" name="Oval 390"/>
          <p:cNvSpPr>
            <a:spLocks noChangeAspect="1"/>
          </p:cNvSpPr>
          <p:nvPr/>
        </p:nvSpPr>
        <p:spPr bwMode="auto">
          <a:xfrm>
            <a:off x="5150490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392" name="Straight Arrow Connector 391"/>
          <p:cNvCxnSpPr>
            <a:stCxn id="390" idx="0"/>
            <a:endCxn id="387" idx="2"/>
          </p:cNvCxnSpPr>
          <p:nvPr/>
        </p:nvCxnSpPr>
        <p:spPr bwMode="auto">
          <a:xfrm rot="16200000" flipV="1">
            <a:off x="5349823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3" name="Straight Arrow Connector 392"/>
          <p:cNvCxnSpPr>
            <a:stCxn id="395" idx="0"/>
            <a:endCxn id="389" idx="4"/>
          </p:cNvCxnSpPr>
          <p:nvPr/>
        </p:nvCxnSpPr>
        <p:spPr bwMode="auto">
          <a:xfrm rot="5400000" flipH="1" flipV="1">
            <a:off x="5621817" y="3043214"/>
            <a:ext cx="564058" cy="37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4" name="Straight Arrow Connector 393"/>
          <p:cNvCxnSpPr>
            <a:stCxn id="391" idx="4"/>
            <a:endCxn id="381" idx="0"/>
          </p:cNvCxnSpPr>
          <p:nvPr/>
        </p:nvCxnSpPr>
        <p:spPr bwMode="auto">
          <a:xfrm rot="5400000">
            <a:off x="4321739" y="3166230"/>
            <a:ext cx="2005518" cy="28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5" name="Oval 394"/>
          <p:cNvSpPr>
            <a:spLocks noChangeAspect="1"/>
          </p:cNvSpPr>
          <p:nvPr/>
        </p:nvSpPr>
        <p:spPr bwMode="auto">
          <a:xfrm>
            <a:off x="5726533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13" name="Freeform 412"/>
          <p:cNvSpPr/>
          <p:nvPr/>
        </p:nvSpPr>
        <p:spPr bwMode="auto">
          <a:xfrm>
            <a:off x="5677469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4" name="Freeform 413"/>
          <p:cNvSpPr/>
          <p:nvPr/>
        </p:nvSpPr>
        <p:spPr bwMode="auto">
          <a:xfrm rot="10800000">
            <a:off x="5971816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07" name="Straight Arrow Connector 406"/>
          <p:cNvCxnSpPr>
            <a:stCxn id="378" idx="0"/>
          </p:cNvCxnSpPr>
          <p:nvPr/>
        </p:nvCxnSpPr>
        <p:spPr bwMode="auto">
          <a:xfrm rot="5400000" flipH="1" flipV="1">
            <a:off x="3680604" y="2261399"/>
            <a:ext cx="2106355" cy="601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8" name="Picture 407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4400414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09" name="Picture 408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5562100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10" name="Picture 409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5729250" y="3877316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411" name="Picture 410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4579752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412" name="Picture 411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4589274" y="4658303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247" name="Picture 246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5818563" y="2524477"/>
            <a:ext cx="192439" cy="150102"/>
          </a:xfrm>
          <a:prstGeom prst="rect">
            <a:avLst/>
          </a:prstGeom>
          <a:noFill/>
          <a:ln/>
          <a:effectLst/>
        </p:spPr>
      </p:pic>
      <p:pic>
        <p:nvPicPr>
          <p:cNvPr id="256" name="Picture 255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7" cstate="print"/>
          <a:stretch>
            <a:fillRect/>
          </a:stretch>
        </p:blipFill>
        <p:spPr bwMode="auto">
          <a:xfrm>
            <a:off x="5226382" y="4276538"/>
            <a:ext cx="215109" cy="150705"/>
          </a:xfrm>
          <a:prstGeom prst="rect">
            <a:avLst/>
          </a:prstGeom>
          <a:noFill/>
          <a:ln/>
          <a:effectLst/>
        </p:spPr>
      </p:pic>
      <p:pic>
        <p:nvPicPr>
          <p:cNvPr id="261" name="Picture 260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4054951" y="4276538"/>
            <a:ext cx="215540" cy="151007"/>
          </a:xfrm>
          <a:prstGeom prst="rect">
            <a:avLst/>
          </a:prstGeom>
          <a:noFill/>
          <a:ln/>
          <a:effectLst/>
        </p:spPr>
      </p:pic>
      <p:sp>
        <p:nvSpPr>
          <p:cNvPr id="251" name="Oval 250"/>
          <p:cNvSpPr>
            <a:spLocks noChangeAspect="1"/>
          </p:cNvSpPr>
          <p:nvPr/>
        </p:nvSpPr>
        <p:spPr bwMode="auto">
          <a:xfrm>
            <a:off x="1912956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254" name="Oval 253"/>
          <p:cNvSpPr>
            <a:spLocks noChangeAspect="1"/>
          </p:cNvSpPr>
          <p:nvPr/>
        </p:nvSpPr>
        <p:spPr bwMode="auto">
          <a:xfrm>
            <a:off x="1922478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255" name="Oval 254"/>
          <p:cNvSpPr>
            <a:spLocks noChangeAspect="1"/>
          </p:cNvSpPr>
          <p:nvPr/>
        </p:nvSpPr>
        <p:spPr bwMode="auto">
          <a:xfrm>
            <a:off x="2505244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0" name="Oval 289"/>
          <p:cNvSpPr>
            <a:spLocks noChangeAspect="1"/>
          </p:cNvSpPr>
          <p:nvPr/>
        </p:nvSpPr>
        <p:spPr bwMode="auto">
          <a:xfrm>
            <a:off x="1334116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1" name="Freeform 280"/>
          <p:cNvSpPr/>
          <p:nvPr/>
        </p:nvSpPr>
        <p:spPr bwMode="auto">
          <a:xfrm>
            <a:off x="1863892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1" name="Freeform 290"/>
          <p:cNvSpPr/>
          <p:nvPr/>
        </p:nvSpPr>
        <p:spPr bwMode="auto">
          <a:xfrm rot="10800000">
            <a:off x="2158239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3" name="Freeform 302"/>
          <p:cNvSpPr/>
          <p:nvPr/>
        </p:nvSpPr>
        <p:spPr bwMode="auto">
          <a:xfrm flipV="1">
            <a:off x="1873414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4" name="Freeform 303"/>
          <p:cNvSpPr/>
          <p:nvPr/>
        </p:nvSpPr>
        <p:spPr bwMode="auto">
          <a:xfrm rot="10800000" flipV="1">
            <a:off x="2167761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06" name="Straight Arrow Connector 305"/>
          <p:cNvCxnSpPr>
            <a:stCxn id="255" idx="2"/>
            <a:endCxn id="253" idx="3"/>
          </p:cNvCxnSpPr>
          <p:nvPr/>
        </p:nvCxnSpPr>
        <p:spPr bwMode="auto">
          <a:xfrm rot="10800000">
            <a:off x="2244129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7" name="Straight Arrow Connector 306"/>
          <p:cNvCxnSpPr>
            <a:stCxn id="253" idx="1"/>
            <a:endCxn id="290" idx="6"/>
          </p:cNvCxnSpPr>
          <p:nvPr/>
        </p:nvCxnSpPr>
        <p:spPr bwMode="auto">
          <a:xfrm rot="10800000">
            <a:off x="1685008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7" name="Straight Arrow Connector 316"/>
          <p:cNvCxnSpPr>
            <a:stCxn id="312" idx="1"/>
            <a:endCxn id="255" idx="6"/>
          </p:cNvCxnSpPr>
          <p:nvPr/>
        </p:nvCxnSpPr>
        <p:spPr bwMode="auto">
          <a:xfrm rot="10800000">
            <a:off x="2856136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9" name="Oval 318"/>
          <p:cNvSpPr>
            <a:spLocks noChangeAspect="1"/>
          </p:cNvSpPr>
          <p:nvPr/>
        </p:nvSpPr>
        <p:spPr bwMode="auto">
          <a:xfrm>
            <a:off x="3087896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0" name="Oval 319"/>
          <p:cNvSpPr>
            <a:spLocks noChangeAspect="1"/>
          </p:cNvSpPr>
          <p:nvPr/>
        </p:nvSpPr>
        <p:spPr bwMode="auto">
          <a:xfrm>
            <a:off x="3099266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21" name="Oval 320"/>
          <p:cNvSpPr>
            <a:spLocks noChangeAspect="1"/>
          </p:cNvSpPr>
          <p:nvPr/>
        </p:nvSpPr>
        <p:spPr bwMode="auto">
          <a:xfrm>
            <a:off x="2508120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322" name="Straight Arrow Connector 321"/>
          <p:cNvCxnSpPr>
            <a:stCxn id="320" idx="0"/>
            <a:endCxn id="312" idx="2"/>
          </p:cNvCxnSpPr>
          <p:nvPr/>
        </p:nvCxnSpPr>
        <p:spPr bwMode="auto">
          <a:xfrm rot="16200000" flipV="1">
            <a:off x="2707453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9" name="Straight Arrow Connector 328"/>
          <p:cNvCxnSpPr>
            <a:stCxn id="336" idx="0"/>
            <a:endCxn id="319" idx="4"/>
          </p:cNvCxnSpPr>
          <p:nvPr/>
        </p:nvCxnSpPr>
        <p:spPr bwMode="auto">
          <a:xfrm rot="5400000" flipH="1" flipV="1">
            <a:off x="2979447" y="3043214"/>
            <a:ext cx="564058" cy="37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2" name="Straight Arrow Connector 331"/>
          <p:cNvCxnSpPr>
            <a:stCxn id="321" idx="4"/>
            <a:endCxn id="255" idx="0"/>
          </p:cNvCxnSpPr>
          <p:nvPr/>
        </p:nvCxnSpPr>
        <p:spPr bwMode="auto">
          <a:xfrm rot="5400000">
            <a:off x="1679369" y="3166230"/>
            <a:ext cx="2005518" cy="28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3084163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38" name="Freeform 337"/>
          <p:cNvSpPr/>
          <p:nvPr/>
        </p:nvSpPr>
        <p:spPr bwMode="auto">
          <a:xfrm>
            <a:off x="3035099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9" name="Freeform 338"/>
          <p:cNvSpPr/>
          <p:nvPr/>
        </p:nvSpPr>
        <p:spPr bwMode="auto">
          <a:xfrm rot="10800000">
            <a:off x="3329446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9" name="Picture 368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1758044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370" name="Picture 369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2919730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372" name="Picture 371" descr="TP_t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3086880" y="3877316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374" name="Picture 373" descr="TP_t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1937382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375" name="Picture 374" descr="TP_t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1946904" y="4658303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266" name="Picture 265" descr="TP_t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9" cstate="print"/>
          <a:stretch>
            <a:fillRect/>
          </a:stretch>
        </p:blipFill>
        <p:spPr bwMode="auto">
          <a:xfrm>
            <a:off x="3165288" y="2524477"/>
            <a:ext cx="214249" cy="150103"/>
          </a:xfrm>
          <a:prstGeom prst="rect">
            <a:avLst/>
          </a:prstGeom>
          <a:noFill/>
          <a:ln/>
          <a:effectLst/>
        </p:spPr>
      </p:pic>
      <p:pic>
        <p:nvPicPr>
          <p:cNvPr id="299" name="Picture 298" descr="TP_t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0" cstate="print"/>
          <a:stretch>
            <a:fillRect/>
          </a:stretch>
        </p:blipFill>
        <p:spPr bwMode="auto">
          <a:xfrm>
            <a:off x="2584012" y="4276538"/>
            <a:ext cx="215109" cy="150705"/>
          </a:xfrm>
          <a:prstGeom prst="rect">
            <a:avLst/>
          </a:prstGeom>
          <a:noFill/>
          <a:ln/>
          <a:effectLst/>
        </p:spPr>
      </p:pic>
      <p:pic>
        <p:nvPicPr>
          <p:cNvPr id="308" name="Picture 307" descr="TP_t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1" cstate="print"/>
          <a:stretch>
            <a:fillRect/>
          </a:stretch>
        </p:blipFill>
        <p:spPr bwMode="auto">
          <a:xfrm>
            <a:off x="1412581" y="4276538"/>
            <a:ext cx="215540" cy="151007"/>
          </a:xfrm>
          <a:prstGeom prst="rect">
            <a:avLst/>
          </a:prstGeom>
          <a:noFill/>
          <a:ln/>
          <a:effectLst/>
        </p:spPr>
      </p:pic>
      <p:pic>
        <p:nvPicPr>
          <p:cNvPr id="162" name="Picture 161" descr="TP_t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2" cstate="print"/>
          <a:stretch>
            <a:fillRect/>
          </a:stretch>
        </p:blipFill>
        <p:spPr bwMode="auto">
          <a:xfrm>
            <a:off x="9378773" y="5722718"/>
            <a:ext cx="106910" cy="150704"/>
          </a:xfrm>
          <a:prstGeom prst="rect">
            <a:avLst/>
          </a:prstGeom>
          <a:noFill/>
          <a:ln/>
          <a:effectLst/>
        </p:spPr>
      </p:pic>
      <p:cxnSp>
        <p:nvCxnSpPr>
          <p:cNvPr id="164" name="Straight Arrow Connector 163"/>
          <p:cNvCxnSpPr>
            <a:stCxn id="130" idx="2"/>
          </p:cNvCxnSpPr>
          <p:nvPr/>
        </p:nvCxnSpPr>
        <p:spPr bwMode="auto">
          <a:xfrm rot="10800000" flipV="1">
            <a:off x="8734915" y="5795472"/>
            <a:ext cx="508157" cy="321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>
            <a:stCxn id="129" idx="2"/>
          </p:cNvCxnSpPr>
          <p:nvPr/>
        </p:nvCxnSpPr>
        <p:spPr bwMode="auto">
          <a:xfrm rot="10800000">
            <a:off x="8143769" y="1989463"/>
            <a:ext cx="1099303" cy="199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Elbow Connector 168"/>
          <p:cNvCxnSpPr>
            <a:endCxn id="130" idx="4"/>
          </p:cNvCxnSpPr>
          <p:nvPr/>
        </p:nvCxnSpPr>
        <p:spPr bwMode="auto">
          <a:xfrm flipV="1">
            <a:off x="2094614" y="5970919"/>
            <a:ext cx="7323903" cy="504309"/>
          </a:xfrm>
          <a:prstGeom prst="bentConnector2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rot="16200000" flipH="1">
            <a:off x="4197736" y="5928810"/>
            <a:ext cx="1088568" cy="342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Arrow Connector 174"/>
          <p:cNvCxnSpPr/>
          <p:nvPr/>
        </p:nvCxnSpPr>
        <p:spPr bwMode="auto">
          <a:xfrm rot="16200000" flipH="1">
            <a:off x="6839722" y="5929195"/>
            <a:ext cx="1093183" cy="726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/>
          <p:nvPr/>
        </p:nvCxnSpPr>
        <p:spPr bwMode="auto">
          <a:xfrm>
            <a:off x="3317905" y="6479849"/>
            <a:ext cx="45535" cy="80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flipV="1">
            <a:off x="6097424" y="6475576"/>
            <a:ext cx="72640" cy="213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1" name="Picture 370" descr="TP_t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12137" y="3384501"/>
            <a:ext cx="171572" cy="215433"/>
          </a:xfrm>
          <a:prstGeom prst="rect">
            <a:avLst/>
          </a:prstGeom>
          <a:noFill/>
          <a:ln/>
          <a:effectLst/>
        </p:spPr>
      </p:pic>
      <p:cxnSp>
        <p:nvCxnSpPr>
          <p:cNvPr id="189" name="Shape 188"/>
          <p:cNvCxnSpPr/>
          <p:nvPr/>
        </p:nvCxnSpPr>
        <p:spPr bwMode="auto">
          <a:xfrm rot="10800000">
            <a:off x="696549" y="4058248"/>
            <a:ext cx="2402733" cy="1740436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hape 189"/>
          <p:cNvCxnSpPr/>
          <p:nvPr/>
        </p:nvCxnSpPr>
        <p:spPr bwMode="auto">
          <a:xfrm rot="10800000" flipV="1">
            <a:off x="696549" y="1989462"/>
            <a:ext cx="1811587" cy="1717893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97"/>
          <p:cNvGrpSpPr/>
          <p:nvPr/>
        </p:nvGrpSpPr>
        <p:grpSpPr>
          <a:xfrm>
            <a:off x="521102" y="3707356"/>
            <a:ext cx="350892" cy="350892"/>
            <a:chOff x="584900" y="4064026"/>
            <a:chExt cx="350892" cy="350892"/>
          </a:xfrm>
        </p:grpSpPr>
        <p:sp>
          <p:nvSpPr>
            <p:cNvPr id="134" name="Oval 133"/>
            <p:cNvSpPr>
              <a:spLocks noChangeAspect="1"/>
            </p:cNvSpPr>
            <p:nvPr/>
          </p:nvSpPr>
          <p:spPr bwMode="auto">
            <a:xfrm>
              <a:off x="584900" y="4064026"/>
              <a:ext cx="350892" cy="350892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94" name="Picture 193" descr="TP_tmp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64" cstate="print"/>
            <a:stretch>
              <a:fillRect/>
            </a:stretch>
          </p:blipFill>
          <p:spPr bwMode="auto">
            <a:xfrm>
              <a:off x="720851" y="4151788"/>
              <a:ext cx="107825" cy="15199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74" name="Picture 473" descr="TP_t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71649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5" name="Picture 474" descr="TP_t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21970" y="1918101"/>
            <a:ext cx="217383" cy="152298"/>
          </a:xfrm>
          <a:prstGeom prst="rect">
            <a:avLst/>
          </a:prstGeom>
          <a:noFill/>
          <a:ln/>
          <a:effectLst/>
        </p:spPr>
      </p:pic>
      <p:pic>
        <p:nvPicPr>
          <p:cNvPr id="476" name="Picture 475" descr="TP_tmp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54291" y="3384501"/>
            <a:ext cx="172003" cy="215974"/>
          </a:xfrm>
          <a:prstGeom prst="rect">
            <a:avLst/>
          </a:prstGeom>
          <a:noFill/>
          <a:ln/>
          <a:effectLst/>
        </p:spPr>
      </p:pic>
      <p:pic>
        <p:nvPicPr>
          <p:cNvPr id="477" name="Picture 476" descr="TP_tmp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14019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8" name="Picture 477" descr="TP_tmp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96456" y="3384501"/>
            <a:ext cx="172435" cy="216516"/>
          </a:xfrm>
          <a:prstGeom prst="rect">
            <a:avLst/>
          </a:prstGeom>
          <a:noFill/>
          <a:ln/>
          <a:effectLst/>
        </p:spPr>
      </p:pic>
      <p:pic>
        <p:nvPicPr>
          <p:cNvPr id="479" name="Picture 478" descr="TP_tmp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7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09470" y="5143047"/>
            <a:ext cx="172003" cy="151311"/>
          </a:xfrm>
          <a:prstGeom prst="rect">
            <a:avLst/>
          </a:prstGeom>
          <a:noFill/>
          <a:ln/>
          <a:effectLst/>
        </p:spPr>
      </p:pic>
      <p:pic>
        <p:nvPicPr>
          <p:cNvPr id="480" name="Picture 479" descr="TP_tmp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7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118" y="5736452"/>
            <a:ext cx="259819" cy="151994"/>
          </a:xfrm>
          <a:prstGeom prst="rect">
            <a:avLst/>
          </a:prstGeom>
          <a:noFill/>
          <a:ln/>
          <a:effectLst/>
        </p:spPr>
      </p:pic>
      <p:pic>
        <p:nvPicPr>
          <p:cNvPr id="481" name="Picture 480" descr="TP_tmp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67304" y="5143046"/>
            <a:ext cx="171572" cy="150932"/>
          </a:xfrm>
          <a:prstGeom prst="rect">
            <a:avLst/>
          </a:prstGeom>
          <a:noFill/>
          <a:ln/>
          <a:effectLst/>
        </p:spPr>
      </p:pic>
      <p:pic>
        <p:nvPicPr>
          <p:cNvPr id="482" name="Picture 481" descr="TP_tmp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8750" y="5736452"/>
            <a:ext cx="259819" cy="151994"/>
          </a:xfrm>
          <a:prstGeom prst="rect">
            <a:avLst/>
          </a:prstGeom>
          <a:noFill/>
          <a:ln/>
          <a:effectLst/>
        </p:spPr>
      </p:pic>
      <p:pic>
        <p:nvPicPr>
          <p:cNvPr id="483" name="Picture 482" descr="TP_tmp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7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24934" y="5143046"/>
            <a:ext cx="171572" cy="150932"/>
          </a:xfrm>
          <a:prstGeom prst="rect">
            <a:avLst/>
          </a:prstGeom>
          <a:noFill/>
          <a:ln/>
          <a:effectLst/>
        </p:spPr>
      </p:pic>
      <p:sp>
        <p:nvSpPr>
          <p:cNvPr id="253" name="Rectangle 252"/>
          <p:cNvSpPr>
            <a:spLocks noChangeAspect="1"/>
          </p:cNvSpPr>
          <p:nvPr/>
        </p:nvSpPr>
        <p:spPr bwMode="auto">
          <a:xfrm>
            <a:off x="1951719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4" name="Picture 483" descr="TP_tmp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7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2703" y="4238450"/>
            <a:ext cx="236991" cy="216270"/>
          </a:xfrm>
          <a:prstGeom prst="rect">
            <a:avLst/>
          </a:prstGeom>
          <a:noFill/>
          <a:ln/>
          <a:effectLst/>
        </p:spPr>
      </p:pic>
      <p:sp>
        <p:nvSpPr>
          <p:cNvPr id="312" name="Rectangle 311"/>
          <p:cNvSpPr>
            <a:spLocks noChangeAspect="1"/>
          </p:cNvSpPr>
          <p:nvPr/>
        </p:nvSpPr>
        <p:spPr bwMode="auto">
          <a:xfrm>
            <a:off x="3123453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5" name="Picture 484" descr="TP_tmp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7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2437" y="4238450"/>
            <a:ext cx="259953" cy="217061"/>
          </a:xfrm>
          <a:prstGeom prst="rect">
            <a:avLst/>
          </a:prstGeom>
          <a:noFill/>
          <a:ln/>
          <a:effectLst/>
        </p:spPr>
      </p:pic>
      <p:sp>
        <p:nvSpPr>
          <p:cNvPr id="379" name="Rectangle 378"/>
          <p:cNvSpPr>
            <a:spLocks noChangeAspect="1"/>
          </p:cNvSpPr>
          <p:nvPr/>
        </p:nvSpPr>
        <p:spPr bwMode="auto">
          <a:xfrm>
            <a:off x="4594089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6" name="Picture 485" descr="TP_tmp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7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25073" y="4238450"/>
            <a:ext cx="236991" cy="216270"/>
          </a:xfrm>
          <a:prstGeom prst="rect">
            <a:avLst/>
          </a:prstGeom>
          <a:noFill/>
          <a:ln/>
          <a:effectLst/>
        </p:spPr>
      </p:pic>
      <p:sp>
        <p:nvSpPr>
          <p:cNvPr id="387" name="Rectangle 386"/>
          <p:cNvSpPr>
            <a:spLocks noChangeAspect="1"/>
          </p:cNvSpPr>
          <p:nvPr/>
        </p:nvSpPr>
        <p:spPr bwMode="auto">
          <a:xfrm>
            <a:off x="5765823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7" name="Picture 486" descr="TP_tmp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7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4806" y="4238450"/>
            <a:ext cx="259953" cy="217061"/>
          </a:xfrm>
          <a:prstGeom prst="rect">
            <a:avLst/>
          </a:prstGeom>
          <a:noFill/>
          <a:ln/>
          <a:effectLst/>
        </p:spPr>
      </p:pic>
      <p:sp>
        <p:nvSpPr>
          <p:cNvPr id="421" name="Rectangle 420"/>
          <p:cNvSpPr>
            <a:spLocks noChangeAspect="1"/>
          </p:cNvSpPr>
          <p:nvPr/>
        </p:nvSpPr>
        <p:spPr bwMode="auto">
          <a:xfrm>
            <a:off x="7236470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8" name="Picture 487" descr="TP_tmp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7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67239" y="4238450"/>
            <a:ext cx="237423" cy="216665"/>
          </a:xfrm>
          <a:prstGeom prst="rect">
            <a:avLst/>
          </a:prstGeom>
          <a:noFill/>
          <a:ln/>
          <a:effectLst/>
        </p:spPr>
      </p:pic>
      <p:sp>
        <p:nvSpPr>
          <p:cNvPr id="429" name="Rectangle 428"/>
          <p:cNvSpPr>
            <a:spLocks noChangeAspect="1"/>
          </p:cNvSpPr>
          <p:nvPr/>
        </p:nvSpPr>
        <p:spPr bwMode="auto">
          <a:xfrm>
            <a:off x="8408204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9" name="Picture 488" descr="TP_tmp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8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27188" y="4238450"/>
            <a:ext cx="259953" cy="217061"/>
          </a:xfrm>
          <a:prstGeom prst="rect">
            <a:avLst/>
          </a:prstGeom>
          <a:noFill/>
          <a:ln/>
          <a:effectLst/>
        </p:spPr>
      </p:pic>
      <p:cxnSp>
        <p:nvCxnSpPr>
          <p:cNvPr id="196" name="Shape 195"/>
          <p:cNvCxnSpPr/>
          <p:nvPr/>
        </p:nvCxnSpPr>
        <p:spPr bwMode="auto">
          <a:xfrm rot="5400000" flipH="1">
            <a:off x="448430" y="3882802"/>
            <a:ext cx="248118" cy="1588"/>
          </a:xfrm>
          <a:prstGeom prst="curvedConnector5">
            <a:avLst>
              <a:gd name="adj1" fmla="val -92134"/>
              <a:gd name="adj2" fmla="val 24509391"/>
              <a:gd name="adj3" fmla="val 192134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" name="Elbow Connector 204"/>
          <p:cNvCxnSpPr>
            <a:endCxn id="129" idx="0"/>
          </p:cNvCxnSpPr>
          <p:nvPr/>
        </p:nvCxnSpPr>
        <p:spPr bwMode="auto">
          <a:xfrm>
            <a:off x="2083981" y="1212112"/>
            <a:ext cx="7334536" cy="603901"/>
          </a:xfrm>
          <a:prstGeom prst="bentConnector2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0" name="Straight Arrow Connector 209"/>
          <p:cNvCxnSpPr/>
          <p:nvPr/>
        </p:nvCxnSpPr>
        <p:spPr bwMode="auto">
          <a:xfrm>
            <a:off x="4295706" y="1213718"/>
            <a:ext cx="85004" cy="109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1" name="Straight Arrow Connector 210"/>
          <p:cNvCxnSpPr/>
          <p:nvPr/>
        </p:nvCxnSpPr>
        <p:spPr bwMode="auto">
          <a:xfrm flipV="1">
            <a:off x="6817407" y="1215295"/>
            <a:ext cx="108626" cy="34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6" name="Picture 155" descr="TP_tmp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8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69640" y="1918101"/>
            <a:ext cx="237302" cy="151718"/>
          </a:xfrm>
          <a:prstGeom prst="rect">
            <a:avLst/>
          </a:prstGeom>
          <a:noFill/>
          <a:ln/>
          <a:effectLst/>
        </p:spPr>
      </p:pic>
      <p:cxnSp>
        <p:nvCxnSpPr>
          <p:cNvPr id="331" name="Straight Connector 330"/>
          <p:cNvCxnSpPr/>
          <p:nvPr/>
        </p:nvCxnSpPr>
        <p:spPr bwMode="auto">
          <a:xfrm rot="5400000">
            <a:off x="-1783612" y="3931380"/>
            <a:ext cx="5821327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/>
          <p:nvPr/>
        </p:nvCxnSpPr>
        <p:spPr bwMode="auto">
          <a:xfrm rot="16200000" flipH="1">
            <a:off x="823137" y="3908343"/>
            <a:ext cx="5863857" cy="354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/>
          <p:cNvCxnSpPr/>
          <p:nvPr/>
        </p:nvCxnSpPr>
        <p:spPr bwMode="auto">
          <a:xfrm rot="16200000" flipH="1">
            <a:off x="3440518" y="3906570"/>
            <a:ext cx="5863857" cy="708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471" name="Picture 470" descr="TP_tmp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8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6400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2" name="Picture 471" descr="TP_tmp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4568" y="1918101"/>
            <a:ext cx="216950" cy="151995"/>
          </a:xfrm>
          <a:prstGeom prst="rect">
            <a:avLst/>
          </a:prstGeom>
          <a:noFill/>
          <a:ln/>
          <a:effectLst/>
        </p:spPr>
      </p:pic>
      <p:pic>
        <p:nvPicPr>
          <p:cNvPr id="473" name="Picture 472" descr="TP_tmp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8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33500" y="5736452"/>
            <a:ext cx="259819" cy="151994"/>
          </a:xfrm>
          <a:prstGeom prst="rect">
            <a:avLst/>
          </a:prstGeom>
          <a:noFill/>
          <a:ln/>
          <a:effectLst/>
        </p:spPr>
      </p:pic>
      <p:cxnSp>
        <p:nvCxnSpPr>
          <p:cNvPr id="342" name="Straight Connector 341"/>
          <p:cNvCxnSpPr/>
          <p:nvPr/>
        </p:nvCxnSpPr>
        <p:spPr bwMode="auto">
          <a:xfrm rot="16200000" flipH="1">
            <a:off x="6057899" y="3883534"/>
            <a:ext cx="5906388" cy="1063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Straight Arrow Connector 342"/>
          <p:cNvCxnSpPr>
            <a:stCxn id="319" idx="0"/>
          </p:cNvCxnSpPr>
          <p:nvPr/>
        </p:nvCxnSpPr>
        <p:spPr bwMode="auto">
          <a:xfrm rot="5400000" flipH="1" flipV="1">
            <a:off x="2663741" y="1811705"/>
            <a:ext cx="1200055" cy="85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9" name="Straight Arrow Connector 348"/>
          <p:cNvCxnSpPr>
            <a:stCxn id="389" idx="0"/>
          </p:cNvCxnSpPr>
          <p:nvPr/>
        </p:nvCxnSpPr>
        <p:spPr bwMode="auto">
          <a:xfrm rot="16200000" flipV="1">
            <a:off x="5303366" y="1809811"/>
            <a:ext cx="1200055" cy="46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5" name="Straight Arrow Connector 354"/>
          <p:cNvCxnSpPr>
            <a:stCxn id="431" idx="0"/>
          </p:cNvCxnSpPr>
          <p:nvPr/>
        </p:nvCxnSpPr>
        <p:spPr bwMode="auto">
          <a:xfrm rot="5400000" flipH="1" flipV="1">
            <a:off x="7951854" y="1811887"/>
            <a:ext cx="1196510" cy="40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9" name="Rectangle 2"/>
          <p:cNvSpPr txBox="1">
            <a:spLocks noChangeArrowheads="1"/>
          </p:cNvSpPr>
          <p:nvPr/>
        </p:nvSpPr>
        <p:spPr>
          <a:xfrm>
            <a:off x="-13494" y="220662"/>
            <a:ext cx="10080625" cy="965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3-bit counter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83986" y="6647104"/>
            <a:ext cx="64858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151" name="TextBox 150"/>
          <p:cNvSpPr txBox="1"/>
          <p:nvPr/>
        </p:nvSpPr>
        <p:spPr>
          <a:xfrm>
            <a:off x="4680102" y="6647104"/>
            <a:ext cx="64858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152" name="TextBox 151"/>
          <p:cNvSpPr txBox="1"/>
          <p:nvPr/>
        </p:nvSpPr>
        <p:spPr>
          <a:xfrm>
            <a:off x="7276218" y="6647104"/>
            <a:ext cx="64858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0</a:t>
            </a:r>
            <a:endParaRPr lang="he-IL" dirty="0"/>
          </a:p>
        </p:txBody>
      </p:sp>
      <p:cxnSp>
        <p:nvCxnSpPr>
          <p:cNvPr id="154" name="Straight Arrow Connector 153"/>
          <p:cNvCxnSpPr>
            <a:stCxn id="251" idx="0"/>
          </p:cNvCxnSpPr>
          <p:nvPr/>
        </p:nvCxnSpPr>
        <p:spPr bwMode="auto">
          <a:xfrm rot="5400000" flipH="1" flipV="1">
            <a:off x="1032430" y="2256811"/>
            <a:ext cx="2116746" cy="480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254" idx="4"/>
          </p:cNvCxnSpPr>
          <p:nvPr/>
        </p:nvCxnSpPr>
        <p:spPr bwMode="auto">
          <a:xfrm rot="16200000" flipH="1">
            <a:off x="1562407" y="5921754"/>
            <a:ext cx="1078357" cy="73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332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3494" y="374576"/>
            <a:ext cx="10080625" cy="958467"/>
          </a:xfrm>
          <a:prstGeom prst="rect">
            <a:avLst/>
          </a:prstGeom>
        </p:spPr>
        <p:txBody>
          <a:bodyPr tIns="46800" anchor="ctr" anchorCtr="0"/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Observations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675" y="1553371"/>
            <a:ext cx="908891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Five “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decisions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in each level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Process always reaches the 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sink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expected </a:t>
            </a:r>
            <a:r>
              <a:rPr lang="en-US" sz="32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lengths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paths to sink</a:t>
            </a:r>
          </a:p>
        </p:txBody>
      </p:sp>
    </p:spTree>
    <p:extLst>
      <p:ext uri="{BB962C8B-B14F-4D97-AF65-F5344CB8AC3E}">
        <p14:creationId xmlns:p14="http://schemas.microsoft.com/office/powerpoint/2010/main" val="28594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val 128"/>
          <p:cNvSpPr>
            <a:spLocks noChangeAspect="1"/>
          </p:cNvSpPr>
          <p:nvPr/>
        </p:nvSpPr>
        <p:spPr bwMode="auto">
          <a:xfrm>
            <a:off x="9243071" y="1816013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 bwMode="auto">
          <a:xfrm>
            <a:off x="9243071" y="56200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7" name="Straight Arrow Connector 136"/>
          <p:cNvCxnSpPr/>
          <p:nvPr/>
        </p:nvCxnSpPr>
        <p:spPr bwMode="auto">
          <a:xfrm rot="10800000">
            <a:off x="6092544" y="5798684"/>
            <a:ext cx="2291479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10800000">
            <a:off x="3450173" y="5798684"/>
            <a:ext cx="2291478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rot="10800000">
            <a:off x="5501398" y="1989463"/>
            <a:ext cx="2291479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rot="10800000">
            <a:off x="2859027" y="1989463"/>
            <a:ext cx="2291478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rot="16200000" flipH="1">
            <a:off x="3522176" y="5151090"/>
            <a:ext cx="1271303" cy="1176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 rot="16200000" flipH="1">
            <a:off x="6159672" y="5155965"/>
            <a:ext cx="1279812" cy="1052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/>
          <p:nvPr/>
        </p:nvCxnSpPr>
        <p:spPr bwMode="auto">
          <a:xfrm rot="16200000" flipH="1">
            <a:off x="878300" y="5152595"/>
            <a:ext cx="1275556" cy="130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0" name="Oval 419"/>
          <p:cNvSpPr>
            <a:spLocks noChangeAspect="1"/>
          </p:cNvSpPr>
          <p:nvPr/>
        </p:nvSpPr>
        <p:spPr bwMode="auto">
          <a:xfrm>
            <a:off x="7197707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7207229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23" name="Oval 422"/>
          <p:cNvSpPr>
            <a:spLocks noChangeAspect="1"/>
          </p:cNvSpPr>
          <p:nvPr/>
        </p:nvSpPr>
        <p:spPr bwMode="auto">
          <a:xfrm>
            <a:off x="7789995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6618867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9" name="Freeform 458"/>
          <p:cNvSpPr/>
          <p:nvPr/>
        </p:nvSpPr>
        <p:spPr bwMode="auto">
          <a:xfrm>
            <a:off x="7148643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" name="Freeform 459"/>
          <p:cNvSpPr/>
          <p:nvPr/>
        </p:nvSpPr>
        <p:spPr bwMode="auto">
          <a:xfrm rot="10800000">
            <a:off x="7442990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7" name="Freeform 456"/>
          <p:cNvSpPr/>
          <p:nvPr/>
        </p:nvSpPr>
        <p:spPr bwMode="auto">
          <a:xfrm flipV="1">
            <a:off x="7158165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8" name="Freeform 457"/>
          <p:cNvSpPr/>
          <p:nvPr/>
        </p:nvSpPr>
        <p:spPr bwMode="auto">
          <a:xfrm rot="10800000" flipV="1">
            <a:off x="7452512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27" name="Straight Arrow Connector 426"/>
          <p:cNvCxnSpPr>
            <a:stCxn id="423" idx="2"/>
            <a:endCxn id="421" idx="3"/>
          </p:cNvCxnSpPr>
          <p:nvPr/>
        </p:nvCxnSpPr>
        <p:spPr bwMode="auto">
          <a:xfrm rot="10800000">
            <a:off x="7528880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8" name="Straight Arrow Connector 427"/>
          <p:cNvCxnSpPr>
            <a:stCxn id="421" idx="1"/>
            <a:endCxn id="424" idx="6"/>
          </p:cNvCxnSpPr>
          <p:nvPr/>
        </p:nvCxnSpPr>
        <p:spPr bwMode="auto">
          <a:xfrm rot="10800000">
            <a:off x="6969759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0" name="Straight Arrow Connector 429"/>
          <p:cNvCxnSpPr>
            <a:stCxn id="429" idx="1"/>
            <a:endCxn id="423" idx="6"/>
          </p:cNvCxnSpPr>
          <p:nvPr/>
        </p:nvCxnSpPr>
        <p:spPr bwMode="auto">
          <a:xfrm rot="10800000">
            <a:off x="8140887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1" name="Oval 430"/>
          <p:cNvSpPr>
            <a:spLocks noChangeAspect="1"/>
          </p:cNvSpPr>
          <p:nvPr/>
        </p:nvSpPr>
        <p:spPr bwMode="auto">
          <a:xfrm>
            <a:off x="8372647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8384017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33" name="Oval 432"/>
          <p:cNvSpPr>
            <a:spLocks noChangeAspect="1"/>
          </p:cNvSpPr>
          <p:nvPr/>
        </p:nvSpPr>
        <p:spPr bwMode="auto">
          <a:xfrm>
            <a:off x="7792871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434" name="Straight Arrow Connector 433"/>
          <p:cNvCxnSpPr>
            <a:stCxn id="432" idx="0"/>
            <a:endCxn id="429" idx="2"/>
          </p:cNvCxnSpPr>
          <p:nvPr/>
        </p:nvCxnSpPr>
        <p:spPr bwMode="auto">
          <a:xfrm rot="16200000" flipV="1">
            <a:off x="7992204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5" name="Straight Arrow Connector 434"/>
          <p:cNvCxnSpPr>
            <a:stCxn id="437" idx="0"/>
            <a:endCxn id="431" idx="4"/>
          </p:cNvCxnSpPr>
          <p:nvPr/>
        </p:nvCxnSpPr>
        <p:spPr bwMode="auto">
          <a:xfrm rot="5400000" flipH="1" flipV="1">
            <a:off x="8264198" y="3043213"/>
            <a:ext cx="564058" cy="37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6" name="Straight Arrow Connector 435"/>
          <p:cNvCxnSpPr>
            <a:stCxn id="433" idx="4"/>
            <a:endCxn id="423" idx="0"/>
          </p:cNvCxnSpPr>
          <p:nvPr/>
        </p:nvCxnSpPr>
        <p:spPr bwMode="auto">
          <a:xfrm rot="5400000">
            <a:off x="6964120" y="3166230"/>
            <a:ext cx="2005519" cy="28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7" name="Oval 436"/>
          <p:cNvSpPr>
            <a:spLocks noChangeAspect="1"/>
          </p:cNvSpPr>
          <p:nvPr/>
        </p:nvSpPr>
        <p:spPr bwMode="auto">
          <a:xfrm>
            <a:off x="8368914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55" name="Freeform 454"/>
          <p:cNvSpPr/>
          <p:nvPr/>
        </p:nvSpPr>
        <p:spPr bwMode="auto">
          <a:xfrm>
            <a:off x="8319850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6" name="Freeform 455"/>
          <p:cNvSpPr/>
          <p:nvPr/>
        </p:nvSpPr>
        <p:spPr bwMode="auto">
          <a:xfrm rot="10800000">
            <a:off x="8614197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4" name="Picture 44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0" cstate="print"/>
          <a:stretch>
            <a:fillRect/>
          </a:stretch>
        </p:blipFill>
        <p:spPr bwMode="auto">
          <a:xfrm>
            <a:off x="7922648" y="4276539"/>
            <a:ext cx="107340" cy="151312"/>
          </a:xfrm>
          <a:prstGeom prst="rect">
            <a:avLst/>
          </a:prstGeom>
          <a:noFill/>
          <a:ln/>
          <a:effectLst/>
        </p:spPr>
      </p:pic>
      <p:pic>
        <p:nvPicPr>
          <p:cNvPr id="445" name="Picture 44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1" cstate="print"/>
          <a:stretch>
            <a:fillRect/>
          </a:stretch>
        </p:blipFill>
        <p:spPr bwMode="auto">
          <a:xfrm>
            <a:off x="6697548" y="4276538"/>
            <a:ext cx="215110" cy="150706"/>
          </a:xfrm>
          <a:prstGeom prst="rect">
            <a:avLst/>
          </a:prstGeom>
          <a:noFill/>
          <a:ln/>
          <a:effectLst/>
        </p:spPr>
      </p:pic>
      <p:pic>
        <p:nvPicPr>
          <p:cNvPr id="446" name="Picture 44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2" cstate="print"/>
          <a:stretch>
            <a:fillRect/>
          </a:stretch>
        </p:blipFill>
        <p:spPr bwMode="auto">
          <a:xfrm>
            <a:off x="8503709" y="2524478"/>
            <a:ext cx="106911" cy="150706"/>
          </a:xfrm>
          <a:prstGeom prst="rect">
            <a:avLst/>
          </a:prstGeom>
          <a:noFill/>
          <a:ln/>
          <a:effectLst/>
        </p:spPr>
      </p:pic>
      <p:cxnSp>
        <p:nvCxnSpPr>
          <p:cNvPr id="449" name="Straight Arrow Connector 448"/>
          <p:cNvCxnSpPr>
            <a:stCxn id="420" idx="0"/>
          </p:cNvCxnSpPr>
          <p:nvPr/>
        </p:nvCxnSpPr>
        <p:spPr bwMode="auto">
          <a:xfrm rot="5400000" flipH="1" flipV="1">
            <a:off x="6335298" y="2261784"/>
            <a:ext cx="2093655" cy="1794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0" name="Picture 44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7042795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51" name="Picture 45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8204481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52" name="Picture 45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8371631" y="3877315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453" name="Picture 452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7222133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454" name="Picture 453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7231655" y="4658303"/>
            <a:ext cx="304800" cy="264566"/>
          </a:xfrm>
          <a:prstGeom prst="rect">
            <a:avLst/>
          </a:prstGeom>
          <a:noFill/>
          <a:ln/>
          <a:effectLst/>
        </p:spPr>
      </p:pic>
      <p:sp>
        <p:nvSpPr>
          <p:cNvPr id="378" name="Oval 377"/>
          <p:cNvSpPr>
            <a:spLocks noChangeAspect="1"/>
          </p:cNvSpPr>
          <p:nvPr/>
        </p:nvSpPr>
        <p:spPr bwMode="auto">
          <a:xfrm>
            <a:off x="4555326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80" name="Oval 379"/>
          <p:cNvSpPr>
            <a:spLocks noChangeAspect="1"/>
          </p:cNvSpPr>
          <p:nvPr/>
        </p:nvSpPr>
        <p:spPr bwMode="auto">
          <a:xfrm>
            <a:off x="4564848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81" name="Oval 380"/>
          <p:cNvSpPr>
            <a:spLocks noChangeAspect="1"/>
          </p:cNvSpPr>
          <p:nvPr/>
        </p:nvSpPr>
        <p:spPr bwMode="auto">
          <a:xfrm>
            <a:off x="5147614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2" name="Oval 381"/>
          <p:cNvSpPr>
            <a:spLocks noChangeAspect="1"/>
          </p:cNvSpPr>
          <p:nvPr/>
        </p:nvSpPr>
        <p:spPr bwMode="auto">
          <a:xfrm>
            <a:off x="3976486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7" name="Freeform 416"/>
          <p:cNvSpPr/>
          <p:nvPr/>
        </p:nvSpPr>
        <p:spPr bwMode="auto">
          <a:xfrm>
            <a:off x="4506262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8" name="Freeform 417"/>
          <p:cNvSpPr/>
          <p:nvPr/>
        </p:nvSpPr>
        <p:spPr bwMode="auto">
          <a:xfrm rot="10800000">
            <a:off x="4800609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5" name="Freeform 414"/>
          <p:cNvSpPr/>
          <p:nvPr/>
        </p:nvSpPr>
        <p:spPr bwMode="auto">
          <a:xfrm flipV="1">
            <a:off x="4515784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6" name="Freeform 415"/>
          <p:cNvSpPr/>
          <p:nvPr/>
        </p:nvSpPr>
        <p:spPr bwMode="auto">
          <a:xfrm rot="10800000" flipV="1">
            <a:off x="4810131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85" name="Straight Arrow Connector 384"/>
          <p:cNvCxnSpPr>
            <a:stCxn id="381" idx="2"/>
            <a:endCxn id="379" idx="3"/>
          </p:cNvCxnSpPr>
          <p:nvPr/>
        </p:nvCxnSpPr>
        <p:spPr bwMode="auto">
          <a:xfrm rot="10800000">
            <a:off x="4886499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6" name="Straight Arrow Connector 385"/>
          <p:cNvCxnSpPr>
            <a:stCxn id="379" idx="1"/>
            <a:endCxn id="382" idx="6"/>
          </p:cNvCxnSpPr>
          <p:nvPr/>
        </p:nvCxnSpPr>
        <p:spPr bwMode="auto">
          <a:xfrm rot="10800000">
            <a:off x="4327378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8" name="Straight Arrow Connector 387"/>
          <p:cNvCxnSpPr>
            <a:stCxn id="387" idx="1"/>
            <a:endCxn id="381" idx="6"/>
          </p:cNvCxnSpPr>
          <p:nvPr/>
        </p:nvCxnSpPr>
        <p:spPr bwMode="auto">
          <a:xfrm rot="10800000">
            <a:off x="5498506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9" name="Oval 388"/>
          <p:cNvSpPr>
            <a:spLocks noChangeAspect="1"/>
          </p:cNvSpPr>
          <p:nvPr/>
        </p:nvSpPr>
        <p:spPr bwMode="auto">
          <a:xfrm>
            <a:off x="5730266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0" name="Oval 389"/>
          <p:cNvSpPr>
            <a:spLocks noChangeAspect="1"/>
          </p:cNvSpPr>
          <p:nvPr/>
        </p:nvSpPr>
        <p:spPr bwMode="auto">
          <a:xfrm>
            <a:off x="5741636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91" name="Oval 390"/>
          <p:cNvSpPr>
            <a:spLocks noChangeAspect="1"/>
          </p:cNvSpPr>
          <p:nvPr/>
        </p:nvSpPr>
        <p:spPr bwMode="auto">
          <a:xfrm>
            <a:off x="5150490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392" name="Straight Arrow Connector 391"/>
          <p:cNvCxnSpPr>
            <a:stCxn id="390" idx="0"/>
            <a:endCxn id="387" idx="2"/>
          </p:cNvCxnSpPr>
          <p:nvPr/>
        </p:nvCxnSpPr>
        <p:spPr bwMode="auto">
          <a:xfrm rot="16200000" flipV="1">
            <a:off x="5349823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3" name="Straight Arrow Connector 392"/>
          <p:cNvCxnSpPr>
            <a:stCxn id="395" idx="0"/>
            <a:endCxn id="389" idx="4"/>
          </p:cNvCxnSpPr>
          <p:nvPr/>
        </p:nvCxnSpPr>
        <p:spPr bwMode="auto">
          <a:xfrm rot="5400000" flipH="1" flipV="1">
            <a:off x="5621817" y="3043214"/>
            <a:ext cx="564058" cy="37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4" name="Straight Arrow Connector 393"/>
          <p:cNvCxnSpPr>
            <a:stCxn id="391" idx="4"/>
            <a:endCxn id="381" idx="0"/>
          </p:cNvCxnSpPr>
          <p:nvPr/>
        </p:nvCxnSpPr>
        <p:spPr bwMode="auto">
          <a:xfrm rot="5400000">
            <a:off x="4321739" y="3166230"/>
            <a:ext cx="2005518" cy="28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5" name="Oval 394"/>
          <p:cNvSpPr>
            <a:spLocks noChangeAspect="1"/>
          </p:cNvSpPr>
          <p:nvPr/>
        </p:nvSpPr>
        <p:spPr bwMode="auto">
          <a:xfrm>
            <a:off x="5726533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13" name="Freeform 412"/>
          <p:cNvSpPr/>
          <p:nvPr/>
        </p:nvSpPr>
        <p:spPr bwMode="auto">
          <a:xfrm>
            <a:off x="5677469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4" name="Freeform 413"/>
          <p:cNvSpPr/>
          <p:nvPr/>
        </p:nvSpPr>
        <p:spPr bwMode="auto">
          <a:xfrm rot="10800000">
            <a:off x="5971816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07" name="Straight Arrow Connector 406"/>
          <p:cNvCxnSpPr>
            <a:stCxn id="378" idx="0"/>
          </p:cNvCxnSpPr>
          <p:nvPr/>
        </p:nvCxnSpPr>
        <p:spPr bwMode="auto">
          <a:xfrm rot="5400000" flipH="1" flipV="1">
            <a:off x="3680604" y="2261399"/>
            <a:ext cx="2106355" cy="601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8" name="Picture 407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4400414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09" name="Picture 408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5562100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10" name="Picture 409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5729250" y="3877316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411" name="Picture 410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4579752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412" name="Picture 411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4589274" y="4658303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247" name="Picture 246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5818563" y="2524477"/>
            <a:ext cx="192439" cy="150102"/>
          </a:xfrm>
          <a:prstGeom prst="rect">
            <a:avLst/>
          </a:prstGeom>
          <a:noFill/>
          <a:ln/>
          <a:effectLst/>
        </p:spPr>
      </p:pic>
      <p:pic>
        <p:nvPicPr>
          <p:cNvPr id="256" name="Picture 255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7" cstate="print"/>
          <a:stretch>
            <a:fillRect/>
          </a:stretch>
        </p:blipFill>
        <p:spPr bwMode="auto">
          <a:xfrm>
            <a:off x="5226382" y="4276538"/>
            <a:ext cx="215109" cy="150705"/>
          </a:xfrm>
          <a:prstGeom prst="rect">
            <a:avLst/>
          </a:prstGeom>
          <a:noFill/>
          <a:ln/>
          <a:effectLst/>
        </p:spPr>
      </p:pic>
      <p:pic>
        <p:nvPicPr>
          <p:cNvPr id="261" name="Picture 260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4054951" y="4276538"/>
            <a:ext cx="215540" cy="151007"/>
          </a:xfrm>
          <a:prstGeom prst="rect">
            <a:avLst/>
          </a:prstGeom>
          <a:noFill/>
          <a:ln/>
          <a:effectLst/>
        </p:spPr>
      </p:pic>
      <p:sp>
        <p:nvSpPr>
          <p:cNvPr id="251" name="Oval 250"/>
          <p:cNvSpPr>
            <a:spLocks noChangeAspect="1"/>
          </p:cNvSpPr>
          <p:nvPr/>
        </p:nvSpPr>
        <p:spPr bwMode="auto">
          <a:xfrm>
            <a:off x="1912956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254" name="Oval 253"/>
          <p:cNvSpPr>
            <a:spLocks noChangeAspect="1"/>
          </p:cNvSpPr>
          <p:nvPr/>
        </p:nvSpPr>
        <p:spPr bwMode="auto">
          <a:xfrm>
            <a:off x="1922478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255" name="Oval 254"/>
          <p:cNvSpPr>
            <a:spLocks noChangeAspect="1"/>
          </p:cNvSpPr>
          <p:nvPr/>
        </p:nvSpPr>
        <p:spPr bwMode="auto">
          <a:xfrm>
            <a:off x="2505244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0" name="Oval 289"/>
          <p:cNvSpPr>
            <a:spLocks noChangeAspect="1"/>
          </p:cNvSpPr>
          <p:nvPr/>
        </p:nvSpPr>
        <p:spPr bwMode="auto">
          <a:xfrm>
            <a:off x="1334116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1" name="Freeform 280"/>
          <p:cNvSpPr/>
          <p:nvPr/>
        </p:nvSpPr>
        <p:spPr bwMode="auto">
          <a:xfrm>
            <a:off x="1863892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1" name="Freeform 290"/>
          <p:cNvSpPr/>
          <p:nvPr/>
        </p:nvSpPr>
        <p:spPr bwMode="auto">
          <a:xfrm rot="10800000">
            <a:off x="2158239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3" name="Freeform 302"/>
          <p:cNvSpPr/>
          <p:nvPr/>
        </p:nvSpPr>
        <p:spPr bwMode="auto">
          <a:xfrm flipV="1">
            <a:off x="1873414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4" name="Freeform 303"/>
          <p:cNvSpPr/>
          <p:nvPr/>
        </p:nvSpPr>
        <p:spPr bwMode="auto">
          <a:xfrm rot="10800000" flipV="1">
            <a:off x="2167761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06" name="Straight Arrow Connector 305"/>
          <p:cNvCxnSpPr>
            <a:stCxn id="255" idx="2"/>
            <a:endCxn id="253" idx="3"/>
          </p:cNvCxnSpPr>
          <p:nvPr/>
        </p:nvCxnSpPr>
        <p:spPr bwMode="auto">
          <a:xfrm rot="10800000">
            <a:off x="2244129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7" name="Straight Arrow Connector 306"/>
          <p:cNvCxnSpPr>
            <a:stCxn id="253" idx="1"/>
            <a:endCxn id="290" idx="6"/>
          </p:cNvCxnSpPr>
          <p:nvPr/>
        </p:nvCxnSpPr>
        <p:spPr bwMode="auto">
          <a:xfrm rot="10800000">
            <a:off x="1685008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7" name="Straight Arrow Connector 316"/>
          <p:cNvCxnSpPr>
            <a:stCxn id="312" idx="1"/>
            <a:endCxn id="255" idx="6"/>
          </p:cNvCxnSpPr>
          <p:nvPr/>
        </p:nvCxnSpPr>
        <p:spPr bwMode="auto">
          <a:xfrm rot="10800000">
            <a:off x="2856136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9" name="Oval 318"/>
          <p:cNvSpPr>
            <a:spLocks noChangeAspect="1"/>
          </p:cNvSpPr>
          <p:nvPr/>
        </p:nvSpPr>
        <p:spPr bwMode="auto">
          <a:xfrm>
            <a:off x="3087896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0" name="Oval 319"/>
          <p:cNvSpPr>
            <a:spLocks noChangeAspect="1"/>
          </p:cNvSpPr>
          <p:nvPr/>
        </p:nvSpPr>
        <p:spPr bwMode="auto">
          <a:xfrm>
            <a:off x="3099266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21" name="Oval 320"/>
          <p:cNvSpPr>
            <a:spLocks noChangeAspect="1"/>
          </p:cNvSpPr>
          <p:nvPr/>
        </p:nvSpPr>
        <p:spPr bwMode="auto">
          <a:xfrm>
            <a:off x="2508120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322" name="Straight Arrow Connector 321"/>
          <p:cNvCxnSpPr>
            <a:stCxn id="320" idx="0"/>
            <a:endCxn id="312" idx="2"/>
          </p:cNvCxnSpPr>
          <p:nvPr/>
        </p:nvCxnSpPr>
        <p:spPr bwMode="auto">
          <a:xfrm rot="16200000" flipV="1">
            <a:off x="2707453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9" name="Straight Arrow Connector 328"/>
          <p:cNvCxnSpPr>
            <a:stCxn id="336" idx="0"/>
            <a:endCxn id="319" idx="4"/>
          </p:cNvCxnSpPr>
          <p:nvPr/>
        </p:nvCxnSpPr>
        <p:spPr bwMode="auto">
          <a:xfrm rot="5400000" flipH="1" flipV="1">
            <a:off x="2979447" y="3043214"/>
            <a:ext cx="564058" cy="37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2" name="Straight Arrow Connector 331"/>
          <p:cNvCxnSpPr>
            <a:stCxn id="321" idx="4"/>
            <a:endCxn id="255" idx="0"/>
          </p:cNvCxnSpPr>
          <p:nvPr/>
        </p:nvCxnSpPr>
        <p:spPr bwMode="auto">
          <a:xfrm rot="5400000">
            <a:off x="1679369" y="3166230"/>
            <a:ext cx="2005518" cy="28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3084163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38" name="Freeform 337"/>
          <p:cNvSpPr/>
          <p:nvPr/>
        </p:nvSpPr>
        <p:spPr bwMode="auto">
          <a:xfrm>
            <a:off x="3035099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9" name="Freeform 338"/>
          <p:cNvSpPr/>
          <p:nvPr/>
        </p:nvSpPr>
        <p:spPr bwMode="auto">
          <a:xfrm rot="10800000">
            <a:off x="3329446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9" name="Picture 368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1758044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370" name="Picture 369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2919730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372" name="Picture 371" descr="TP_t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3086880" y="3877316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374" name="Picture 373" descr="TP_t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1937382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375" name="Picture 374" descr="TP_t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1946904" y="4658303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266" name="Picture 265" descr="TP_t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9" cstate="print"/>
          <a:stretch>
            <a:fillRect/>
          </a:stretch>
        </p:blipFill>
        <p:spPr bwMode="auto">
          <a:xfrm>
            <a:off x="3165288" y="2524477"/>
            <a:ext cx="214249" cy="150103"/>
          </a:xfrm>
          <a:prstGeom prst="rect">
            <a:avLst/>
          </a:prstGeom>
          <a:noFill/>
          <a:ln/>
          <a:effectLst/>
        </p:spPr>
      </p:pic>
      <p:pic>
        <p:nvPicPr>
          <p:cNvPr id="299" name="Picture 298" descr="TP_t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0" cstate="print"/>
          <a:stretch>
            <a:fillRect/>
          </a:stretch>
        </p:blipFill>
        <p:spPr bwMode="auto">
          <a:xfrm>
            <a:off x="2584012" y="4276538"/>
            <a:ext cx="215109" cy="150705"/>
          </a:xfrm>
          <a:prstGeom prst="rect">
            <a:avLst/>
          </a:prstGeom>
          <a:noFill/>
          <a:ln/>
          <a:effectLst/>
        </p:spPr>
      </p:pic>
      <p:pic>
        <p:nvPicPr>
          <p:cNvPr id="308" name="Picture 307" descr="TP_t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1" cstate="print"/>
          <a:stretch>
            <a:fillRect/>
          </a:stretch>
        </p:blipFill>
        <p:spPr bwMode="auto">
          <a:xfrm>
            <a:off x="1412581" y="4276538"/>
            <a:ext cx="215540" cy="151007"/>
          </a:xfrm>
          <a:prstGeom prst="rect">
            <a:avLst/>
          </a:prstGeom>
          <a:noFill/>
          <a:ln/>
          <a:effectLst/>
        </p:spPr>
      </p:pic>
      <p:pic>
        <p:nvPicPr>
          <p:cNvPr id="162" name="Picture 161" descr="TP_t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2" cstate="print"/>
          <a:stretch>
            <a:fillRect/>
          </a:stretch>
        </p:blipFill>
        <p:spPr bwMode="auto">
          <a:xfrm>
            <a:off x="9378773" y="5722718"/>
            <a:ext cx="106910" cy="150704"/>
          </a:xfrm>
          <a:prstGeom prst="rect">
            <a:avLst/>
          </a:prstGeom>
          <a:noFill/>
          <a:ln/>
          <a:effectLst/>
        </p:spPr>
      </p:pic>
      <p:cxnSp>
        <p:nvCxnSpPr>
          <p:cNvPr id="164" name="Straight Arrow Connector 163"/>
          <p:cNvCxnSpPr>
            <a:stCxn id="130" idx="2"/>
          </p:cNvCxnSpPr>
          <p:nvPr/>
        </p:nvCxnSpPr>
        <p:spPr bwMode="auto">
          <a:xfrm rot="10800000" flipV="1">
            <a:off x="8734915" y="5795472"/>
            <a:ext cx="508157" cy="321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>
            <a:stCxn id="129" idx="2"/>
          </p:cNvCxnSpPr>
          <p:nvPr/>
        </p:nvCxnSpPr>
        <p:spPr bwMode="auto">
          <a:xfrm rot="10800000">
            <a:off x="8143769" y="1989463"/>
            <a:ext cx="1099303" cy="199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Elbow Connector 168"/>
          <p:cNvCxnSpPr>
            <a:endCxn id="130" idx="4"/>
          </p:cNvCxnSpPr>
          <p:nvPr/>
        </p:nvCxnSpPr>
        <p:spPr bwMode="auto">
          <a:xfrm flipV="1">
            <a:off x="2105247" y="5970919"/>
            <a:ext cx="7313270" cy="504309"/>
          </a:xfrm>
          <a:prstGeom prst="bentConnector2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rot="16200000" flipH="1">
            <a:off x="4197736" y="5928810"/>
            <a:ext cx="1088568" cy="342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Arrow Connector 174"/>
          <p:cNvCxnSpPr/>
          <p:nvPr/>
        </p:nvCxnSpPr>
        <p:spPr bwMode="auto">
          <a:xfrm rot="16200000" flipH="1">
            <a:off x="6839722" y="5929195"/>
            <a:ext cx="1093183" cy="726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/>
          <p:nvPr/>
        </p:nvCxnSpPr>
        <p:spPr bwMode="auto">
          <a:xfrm>
            <a:off x="3133133" y="6482903"/>
            <a:ext cx="230307" cy="2023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>
            <a:off x="5979614" y="6484106"/>
            <a:ext cx="180907" cy="1588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1" name="Picture 370" descr="TP_t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12137" y="3384501"/>
            <a:ext cx="171572" cy="215433"/>
          </a:xfrm>
          <a:prstGeom prst="rect">
            <a:avLst/>
          </a:prstGeom>
          <a:noFill/>
          <a:ln/>
          <a:effectLst/>
        </p:spPr>
      </p:pic>
      <p:cxnSp>
        <p:nvCxnSpPr>
          <p:cNvPr id="189" name="Shape 188"/>
          <p:cNvCxnSpPr/>
          <p:nvPr/>
        </p:nvCxnSpPr>
        <p:spPr bwMode="auto">
          <a:xfrm rot="10800000">
            <a:off x="696549" y="4058248"/>
            <a:ext cx="2402733" cy="1740436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hape 189"/>
          <p:cNvCxnSpPr/>
          <p:nvPr/>
        </p:nvCxnSpPr>
        <p:spPr bwMode="auto">
          <a:xfrm rot="10800000" flipV="1">
            <a:off x="696549" y="1989462"/>
            <a:ext cx="1811587" cy="1717893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97"/>
          <p:cNvGrpSpPr/>
          <p:nvPr/>
        </p:nvGrpSpPr>
        <p:grpSpPr>
          <a:xfrm>
            <a:off x="521102" y="3707356"/>
            <a:ext cx="350892" cy="350892"/>
            <a:chOff x="584900" y="4064026"/>
            <a:chExt cx="350892" cy="350892"/>
          </a:xfrm>
        </p:grpSpPr>
        <p:sp>
          <p:nvSpPr>
            <p:cNvPr id="134" name="Oval 133"/>
            <p:cNvSpPr>
              <a:spLocks noChangeAspect="1"/>
            </p:cNvSpPr>
            <p:nvPr/>
          </p:nvSpPr>
          <p:spPr bwMode="auto">
            <a:xfrm>
              <a:off x="584900" y="4064026"/>
              <a:ext cx="350892" cy="350892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94" name="Picture 193" descr="TP_tmp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64" cstate="print"/>
            <a:stretch>
              <a:fillRect/>
            </a:stretch>
          </p:blipFill>
          <p:spPr bwMode="auto">
            <a:xfrm>
              <a:off x="720851" y="4151788"/>
              <a:ext cx="107825" cy="15199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74" name="Picture 473" descr="TP_t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71649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5" name="Picture 474" descr="TP_t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21970" y="1918101"/>
            <a:ext cx="217383" cy="152298"/>
          </a:xfrm>
          <a:prstGeom prst="rect">
            <a:avLst/>
          </a:prstGeom>
          <a:noFill/>
          <a:ln/>
          <a:effectLst/>
        </p:spPr>
      </p:pic>
      <p:pic>
        <p:nvPicPr>
          <p:cNvPr id="476" name="Picture 475" descr="TP_tmp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54291" y="3384501"/>
            <a:ext cx="172003" cy="215974"/>
          </a:xfrm>
          <a:prstGeom prst="rect">
            <a:avLst/>
          </a:prstGeom>
          <a:noFill/>
          <a:ln/>
          <a:effectLst/>
        </p:spPr>
      </p:pic>
      <p:pic>
        <p:nvPicPr>
          <p:cNvPr id="477" name="Picture 476" descr="TP_tmp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14019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8" name="Picture 477" descr="TP_tmp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96456" y="3384501"/>
            <a:ext cx="172435" cy="216516"/>
          </a:xfrm>
          <a:prstGeom prst="rect">
            <a:avLst/>
          </a:prstGeom>
          <a:noFill/>
          <a:ln/>
          <a:effectLst/>
        </p:spPr>
      </p:pic>
      <p:pic>
        <p:nvPicPr>
          <p:cNvPr id="479" name="Picture 478" descr="TP_tmp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7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09470" y="5143047"/>
            <a:ext cx="172003" cy="151311"/>
          </a:xfrm>
          <a:prstGeom prst="rect">
            <a:avLst/>
          </a:prstGeom>
          <a:noFill/>
          <a:ln/>
          <a:effectLst/>
        </p:spPr>
      </p:pic>
      <p:pic>
        <p:nvPicPr>
          <p:cNvPr id="480" name="Picture 479" descr="TP_tmp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7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118" y="5736452"/>
            <a:ext cx="259819" cy="151994"/>
          </a:xfrm>
          <a:prstGeom prst="rect">
            <a:avLst/>
          </a:prstGeom>
          <a:noFill/>
          <a:ln/>
          <a:effectLst/>
        </p:spPr>
      </p:pic>
      <p:pic>
        <p:nvPicPr>
          <p:cNvPr id="481" name="Picture 480" descr="TP_tmp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67304" y="5143046"/>
            <a:ext cx="171572" cy="150932"/>
          </a:xfrm>
          <a:prstGeom prst="rect">
            <a:avLst/>
          </a:prstGeom>
          <a:noFill/>
          <a:ln/>
          <a:effectLst/>
        </p:spPr>
      </p:pic>
      <p:pic>
        <p:nvPicPr>
          <p:cNvPr id="482" name="Picture 481" descr="TP_tmp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8750" y="5736452"/>
            <a:ext cx="259819" cy="151994"/>
          </a:xfrm>
          <a:prstGeom prst="rect">
            <a:avLst/>
          </a:prstGeom>
          <a:noFill/>
          <a:ln/>
          <a:effectLst/>
        </p:spPr>
      </p:pic>
      <p:pic>
        <p:nvPicPr>
          <p:cNvPr id="483" name="Picture 482" descr="TP_tmp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7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24934" y="5143046"/>
            <a:ext cx="171572" cy="150932"/>
          </a:xfrm>
          <a:prstGeom prst="rect">
            <a:avLst/>
          </a:prstGeom>
          <a:noFill/>
          <a:ln/>
          <a:effectLst/>
        </p:spPr>
      </p:pic>
      <p:sp>
        <p:nvSpPr>
          <p:cNvPr id="253" name="Rectangle 252"/>
          <p:cNvSpPr>
            <a:spLocks noChangeAspect="1"/>
          </p:cNvSpPr>
          <p:nvPr/>
        </p:nvSpPr>
        <p:spPr bwMode="auto">
          <a:xfrm>
            <a:off x="1951719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4" name="Picture 483" descr="TP_tmp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7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2703" y="4238450"/>
            <a:ext cx="236991" cy="216270"/>
          </a:xfrm>
          <a:prstGeom prst="rect">
            <a:avLst/>
          </a:prstGeom>
          <a:noFill/>
          <a:ln/>
          <a:effectLst/>
        </p:spPr>
      </p:pic>
      <p:sp>
        <p:nvSpPr>
          <p:cNvPr id="312" name="Rectangle 311"/>
          <p:cNvSpPr>
            <a:spLocks noChangeAspect="1"/>
          </p:cNvSpPr>
          <p:nvPr/>
        </p:nvSpPr>
        <p:spPr bwMode="auto">
          <a:xfrm>
            <a:off x="3123453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5" name="Picture 484" descr="TP_tmp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7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2437" y="4238450"/>
            <a:ext cx="259953" cy="217061"/>
          </a:xfrm>
          <a:prstGeom prst="rect">
            <a:avLst/>
          </a:prstGeom>
          <a:noFill/>
          <a:ln/>
          <a:effectLst/>
        </p:spPr>
      </p:pic>
      <p:sp>
        <p:nvSpPr>
          <p:cNvPr id="379" name="Rectangle 378"/>
          <p:cNvSpPr>
            <a:spLocks noChangeAspect="1"/>
          </p:cNvSpPr>
          <p:nvPr/>
        </p:nvSpPr>
        <p:spPr bwMode="auto">
          <a:xfrm>
            <a:off x="4594089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6" name="Picture 485" descr="TP_tmp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7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25073" y="4238450"/>
            <a:ext cx="236991" cy="216270"/>
          </a:xfrm>
          <a:prstGeom prst="rect">
            <a:avLst/>
          </a:prstGeom>
          <a:noFill/>
          <a:ln/>
          <a:effectLst/>
        </p:spPr>
      </p:pic>
      <p:sp>
        <p:nvSpPr>
          <p:cNvPr id="387" name="Rectangle 386"/>
          <p:cNvSpPr>
            <a:spLocks noChangeAspect="1"/>
          </p:cNvSpPr>
          <p:nvPr/>
        </p:nvSpPr>
        <p:spPr bwMode="auto">
          <a:xfrm>
            <a:off x="5765823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7" name="Picture 486" descr="TP_tmp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7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4806" y="4238450"/>
            <a:ext cx="259953" cy="217061"/>
          </a:xfrm>
          <a:prstGeom prst="rect">
            <a:avLst/>
          </a:prstGeom>
          <a:noFill/>
          <a:ln/>
          <a:effectLst/>
        </p:spPr>
      </p:pic>
      <p:sp>
        <p:nvSpPr>
          <p:cNvPr id="421" name="Rectangle 420"/>
          <p:cNvSpPr>
            <a:spLocks noChangeAspect="1"/>
          </p:cNvSpPr>
          <p:nvPr/>
        </p:nvSpPr>
        <p:spPr bwMode="auto">
          <a:xfrm>
            <a:off x="7236470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8" name="Picture 487" descr="TP_tmp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7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67239" y="4238450"/>
            <a:ext cx="237423" cy="216665"/>
          </a:xfrm>
          <a:prstGeom prst="rect">
            <a:avLst/>
          </a:prstGeom>
          <a:noFill/>
          <a:ln/>
          <a:effectLst/>
        </p:spPr>
      </p:pic>
      <p:sp>
        <p:nvSpPr>
          <p:cNvPr id="429" name="Rectangle 428"/>
          <p:cNvSpPr>
            <a:spLocks noChangeAspect="1"/>
          </p:cNvSpPr>
          <p:nvPr/>
        </p:nvSpPr>
        <p:spPr bwMode="auto">
          <a:xfrm>
            <a:off x="8408204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9" name="Picture 488" descr="TP_tmp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8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27188" y="4238450"/>
            <a:ext cx="259953" cy="217061"/>
          </a:xfrm>
          <a:prstGeom prst="rect">
            <a:avLst/>
          </a:prstGeom>
          <a:noFill/>
          <a:ln/>
          <a:effectLst/>
        </p:spPr>
      </p:pic>
      <p:cxnSp>
        <p:nvCxnSpPr>
          <p:cNvPr id="196" name="Shape 195"/>
          <p:cNvCxnSpPr/>
          <p:nvPr/>
        </p:nvCxnSpPr>
        <p:spPr bwMode="auto">
          <a:xfrm rot="5400000" flipH="1">
            <a:off x="448430" y="3882802"/>
            <a:ext cx="248118" cy="1588"/>
          </a:xfrm>
          <a:prstGeom prst="curvedConnector5">
            <a:avLst>
              <a:gd name="adj1" fmla="val -92134"/>
              <a:gd name="adj2" fmla="val 24509391"/>
              <a:gd name="adj3" fmla="val 192134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" name="Elbow Connector 204"/>
          <p:cNvCxnSpPr>
            <a:endCxn id="129" idx="0"/>
          </p:cNvCxnSpPr>
          <p:nvPr/>
        </p:nvCxnSpPr>
        <p:spPr bwMode="auto">
          <a:xfrm>
            <a:off x="2083981" y="1212112"/>
            <a:ext cx="7334536" cy="603901"/>
          </a:xfrm>
          <a:prstGeom prst="bentConnector2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0" name="Straight Arrow Connector 209"/>
          <p:cNvCxnSpPr/>
          <p:nvPr/>
        </p:nvCxnSpPr>
        <p:spPr bwMode="auto">
          <a:xfrm flipV="1">
            <a:off x="4051068" y="1204183"/>
            <a:ext cx="329642" cy="286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1" name="Straight Arrow Connector 210"/>
          <p:cNvCxnSpPr/>
          <p:nvPr/>
        </p:nvCxnSpPr>
        <p:spPr bwMode="auto">
          <a:xfrm flipV="1">
            <a:off x="6596391" y="1204661"/>
            <a:ext cx="329642" cy="286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1" name="Straight Connector 330"/>
          <p:cNvCxnSpPr/>
          <p:nvPr/>
        </p:nvCxnSpPr>
        <p:spPr bwMode="auto">
          <a:xfrm rot="5400000">
            <a:off x="-1783612" y="3931380"/>
            <a:ext cx="5821327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/>
          <p:nvPr/>
        </p:nvCxnSpPr>
        <p:spPr bwMode="auto">
          <a:xfrm rot="16200000" flipH="1">
            <a:off x="823137" y="3908343"/>
            <a:ext cx="5863857" cy="354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/>
          <p:cNvCxnSpPr/>
          <p:nvPr/>
        </p:nvCxnSpPr>
        <p:spPr bwMode="auto">
          <a:xfrm rot="16200000" flipH="1">
            <a:off x="3440518" y="3906570"/>
            <a:ext cx="5863857" cy="708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471" name="Picture 470" descr="TP_tmp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8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6400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2" name="Picture 471" descr="TP_tmp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8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4568" y="1918101"/>
            <a:ext cx="216950" cy="151995"/>
          </a:xfrm>
          <a:prstGeom prst="rect">
            <a:avLst/>
          </a:prstGeom>
          <a:noFill/>
          <a:ln/>
          <a:effectLst/>
        </p:spPr>
      </p:pic>
      <p:pic>
        <p:nvPicPr>
          <p:cNvPr id="473" name="Picture 472" descr="TP_tmp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33500" y="5736452"/>
            <a:ext cx="259819" cy="151994"/>
          </a:xfrm>
          <a:prstGeom prst="rect">
            <a:avLst/>
          </a:prstGeom>
          <a:noFill/>
          <a:ln/>
          <a:effectLst/>
        </p:spPr>
      </p:pic>
      <p:cxnSp>
        <p:nvCxnSpPr>
          <p:cNvPr id="342" name="Straight Connector 341"/>
          <p:cNvCxnSpPr/>
          <p:nvPr/>
        </p:nvCxnSpPr>
        <p:spPr bwMode="auto">
          <a:xfrm rot="16200000" flipH="1">
            <a:off x="6057899" y="3883534"/>
            <a:ext cx="5906388" cy="1063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Straight Arrow Connector 342"/>
          <p:cNvCxnSpPr>
            <a:stCxn id="319" idx="0"/>
          </p:cNvCxnSpPr>
          <p:nvPr/>
        </p:nvCxnSpPr>
        <p:spPr bwMode="auto">
          <a:xfrm rot="5400000" flipH="1" flipV="1">
            <a:off x="2663741" y="1811705"/>
            <a:ext cx="1200055" cy="85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9" name="Straight Arrow Connector 348"/>
          <p:cNvCxnSpPr>
            <a:stCxn id="389" idx="0"/>
          </p:cNvCxnSpPr>
          <p:nvPr/>
        </p:nvCxnSpPr>
        <p:spPr bwMode="auto">
          <a:xfrm rot="16200000" flipV="1">
            <a:off x="5303366" y="1809811"/>
            <a:ext cx="1200055" cy="46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3" name="Picture 162" descr="TP_tmp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8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69640" y="1918101"/>
            <a:ext cx="237302" cy="151718"/>
          </a:xfrm>
          <a:prstGeom prst="rect">
            <a:avLst/>
          </a:prstGeom>
          <a:noFill/>
          <a:ln/>
          <a:effectLst/>
        </p:spPr>
      </p:pic>
      <p:cxnSp>
        <p:nvCxnSpPr>
          <p:cNvPr id="355" name="Straight Arrow Connector 354"/>
          <p:cNvCxnSpPr>
            <a:stCxn id="431" idx="0"/>
          </p:cNvCxnSpPr>
          <p:nvPr/>
        </p:nvCxnSpPr>
        <p:spPr bwMode="auto">
          <a:xfrm rot="5400000" flipH="1" flipV="1">
            <a:off x="7951854" y="1811887"/>
            <a:ext cx="1196510" cy="40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9" name="Rectangle 2"/>
          <p:cNvSpPr txBox="1">
            <a:spLocks noChangeArrowheads="1"/>
          </p:cNvSpPr>
          <p:nvPr/>
        </p:nvSpPr>
        <p:spPr>
          <a:xfrm>
            <a:off x="-13494" y="220662"/>
            <a:ext cx="10080625" cy="965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3-bit counter –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Improving switches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83986" y="6647104"/>
            <a:ext cx="64858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151" name="TextBox 150"/>
          <p:cNvSpPr txBox="1"/>
          <p:nvPr/>
        </p:nvSpPr>
        <p:spPr>
          <a:xfrm>
            <a:off x="4680102" y="6647104"/>
            <a:ext cx="64858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152" name="TextBox 151"/>
          <p:cNvSpPr txBox="1"/>
          <p:nvPr/>
        </p:nvSpPr>
        <p:spPr>
          <a:xfrm>
            <a:off x="7276218" y="6647104"/>
            <a:ext cx="64858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0</a:t>
            </a:r>
            <a:endParaRPr lang="he-IL" dirty="0"/>
          </a:p>
        </p:txBody>
      </p:sp>
      <p:cxnSp>
        <p:nvCxnSpPr>
          <p:cNvPr id="153" name="Straight Arrow Connector 152"/>
          <p:cNvCxnSpPr>
            <a:stCxn id="395" idx="0"/>
          </p:cNvCxnSpPr>
          <p:nvPr/>
        </p:nvCxnSpPr>
        <p:spPr bwMode="auto">
          <a:xfrm rot="5400000" flipH="1" flipV="1">
            <a:off x="5621817" y="3043214"/>
            <a:ext cx="564057" cy="37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78" idx="0"/>
          </p:cNvCxnSpPr>
          <p:nvPr/>
        </p:nvCxnSpPr>
        <p:spPr bwMode="auto">
          <a:xfrm rot="5400000" flipH="1" flipV="1">
            <a:off x="3678395" y="2264490"/>
            <a:ext cx="2105473" cy="71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>
            <a:stCxn id="380" idx="4"/>
          </p:cNvCxnSpPr>
          <p:nvPr/>
        </p:nvCxnSpPr>
        <p:spPr bwMode="auto">
          <a:xfrm rot="16200000" flipH="1">
            <a:off x="4196713" y="5929819"/>
            <a:ext cx="1088993" cy="183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Arrow Connector 167"/>
          <p:cNvCxnSpPr>
            <a:stCxn id="390" idx="2"/>
            <a:endCxn id="320" idx="6"/>
          </p:cNvCxnSpPr>
          <p:nvPr/>
        </p:nvCxnSpPr>
        <p:spPr bwMode="auto">
          <a:xfrm rot="10800000">
            <a:off x="3450158" y="5798684"/>
            <a:ext cx="2291478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0" name="Straight Arrow Connector 169"/>
          <p:cNvCxnSpPr>
            <a:stCxn id="391" idx="2"/>
            <a:endCxn id="321" idx="6"/>
          </p:cNvCxnSpPr>
          <p:nvPr/>
        </p:nvCxnSpPr>
        <p:spPr bwMode="auto">
          <a:xfrm rot="10800000">
            <a:off x="2859012" y="1989463"/>
            <a:ext cx="2291478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8" name="Freeform 177"/>
          <p:cNvSpPr/>
          <p:nvPr/>
        </p:nvSpPr>
        <p:spPr bwMode="auto">
          <a:xfrm rot="10800000">
            <a:off x="3332984" y="3678005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" name="Freeform 178"/>
          <p:cNvSpPr/>
          <p:nvPr/>
        </p:nvSpPr>
        <p:spPr bwMode="auto">
          <a:xfrm rot="10800000">
            <a:off x="2151144" y="3657849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" name="Freeform 179"/>
          <p:cNvSpPr/>
          <p:nvPr/>
        </p:nvSpPr>
        <p:spPr bwMode="auto">
          <a:xfrm rot="10800000">
            <a:off x="7439069" y="3661393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1" name="Straight Arrow Connector 190"/>
          <p:cNvCxnSpPr>
            <a:stCxn id="251" idx="0"/>
          </p:cNvCxnSpPr>
          <p:nvPr/>
        </p:nvCxnSpPr>
        <p:spPr bwMode="auto">
          <a:xfrm rot="5400000" flipH="1" flipV="1">
            <a:off x="1049406" y="2261741"/>
            <a:ext cx="2094841" cy="1684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Straight Arrow Connector 196"/>
          <p:cNvCxnSpPr>
            <a:stCxn id="254" idx="4"/>
          </p:cNvCxnSpPr>
          <p:nvPr/>
        </p:nvCxnSpPr>
        <p:spPr bwMode="auto">
          <a:xfrm rot="16200000" flipH="1">
            <a:off x="1557091" y="5927071"/>
            <a:ext cx="1110255" cy="28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1" name="Horizontal Scroll 180"/>
          <p:cNvSpPr/>
          <p:nvPr/>
        </p:nvSpPr>
        <p:spPr bwMode="auto">
          <a:xfrm>
            <a:off x="1315358" y="1569959"/>
            <a:ext cx="7485320" cy="1360529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Random-Edge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can choose either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one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of these improving switches…</a:t>
            </a:r>
            <a:endParaRPr kumimoji="0" lang="he-IL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 animBg="1"/>
      <p:bldP spid="180" grpId="0" animBg="1"/>
      <p:bldP spid="18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3494" y="295093"/>
            <a:ext cx="10080625" cy="83196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Cycle gadgets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1970453" y="2738379"/>
            <a:ext cx="596703" cy="596703"/>
          </a:xfrm>
          <a:prstGeom prst="ellipse">
            <a:avLst/>
          </a:prstGeom>
          <a:solidFill>
            <a:srgbClr val="F49A9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878986" y="3309338"/>
            <a:ext cx="283535" cy="927074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Freeform 4"/>
          <p:cNvSpPr/>
          <p:nvPr/>
        </p:nvSpPr>
        <p:spPr bwMode="auto">
          <a:xfrm rot="10800000">
            <a:off x="2379533" y="3310992"/>
            <a:ext cx="283535" cy="927074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/>
          <p:cNvCxnSpPr>
            <a:stCxn id="10" idx="1"/>
          </p:cNvCxnSpPr>
          <p:nvPr/>
        </p:nvCxnSpPr>
        <p:spPr bwMode="auto">
          <a:xfrm rot="10800000">
            <a:off x="1574788" y="4487015"/>
            <a:ext cx="453549" cy="219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698988" y="4640573"/>
            <a:ext cx="200927" cy="200927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292772" y="3533102"/>
            <a:ext cx="518322" cy="449903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8629" y="2852172"/>
            <a:ext cx="256666" cy="366352"/>
          </a:xfrm>
          <a:prstGeom prst="rect">
            <a:avLst/>
          </a:prstGeom>
          <a:noFill/>
          <a:ln/>
          <a:effectLst/>
        </p:spPr>
      </p:pic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2028339" y="4238389"/>
            <a:ext cx="497252" cy="497252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1970453" y="1428449"/>
            <a:ext cx="596703" cy="59670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" name="Straight Arrow Connector 14"/>
          <p:cNvCxnSpPr>
            <a:stCxn id="3" idx="0"/>
            <a:endCxn id="13" idx="4"/>
          </p:cNvCxnSpPr>
          <p:nvPr/>
        </p:nvCxnSpPr>
        <p:spPr bwMode="auto">
          <a:xfrm rot="5400000" flipH="1" flipV="1">
            <a:off x="1912192" y="2381766"/>
            <a:ext cx="713227" cy="1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" name="Picture 44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07188" y="4324422"/>
            <a:ext cx="367106" cy="367106"/>
          </a:xfrm>
          <a:prstGeom prst="rect">
            <a:avLst/>
          </a:prstGeom>
          <a:noFill/>
          <a:ln/>
          <a:effectLst/>
        </p:spPr>
      </p:pic>
      <p:sp>
        <p:nvSpPr>
          <p:cNvPr id="106" name="Right Arrow 105"/>
          <p:cNvSpPr/>
          <p:nvPr/>
        </p:nvSpPr>
        <p:spPr bwMode="auto">
          <a:xfrm>
            <a:off x="3508757" y="2785686"/>
            <a:ext cx="669852" cy="53162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Straight Arrow Connector 18"/>
          <p:cNvCxnSpPr>
            <a:stCxn id="23" idx="1"/>
          </p:cNvCxnSpPr>
          <p:nvPr/>
        </p:nvCxnSpPr>
        <p:spPr bwMode="auto">
          <a:xfrm rot="10800000" flipV="1">
            <a:off x="5016598" y="4217420"/>
            <a:ext cx="1513367" cy="48101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1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916267" y="4496901"/>
            <a:ext cx="188310" cy="188310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869029" y="3797882"/>
            <a:ext cx="485775" cy="421652"/>
          </a:xfrm>
          <a:prstGeom prst="rect">
            <a:avLst/>
          </a:prstGeom>
          <a:noFill/>
          <a:ln/>
          <a:effectLst/>
        </p:spPr>
      </p:pic>
      <p:grpSp>
        <p:nvGrpSpPr>
          <p:cNvPr id="71" name="Group 70"/>
          <p:cNvGrpSpPr/>
          <p:nvPr/>
        </p:nvGrpSpPr>
        <p:grpSpPr bwMode="auto">
          <a:xfrm>
            <a:off x="4939244" y="2821472"/>
            <a:ext cx="559234" cy="559235"/>
            <a:chOff x="5466765" y="3549722"/>
            <a:chExt cx="526338" cy="526338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5466765" y="3549722"/>
              <a:ext cx="526338" cy="526338"/>
            </a:xfrm>
            <a:prstGeom prst="ellipse">
              <a:avLst/>
            </a:prstGeom>
            <a:solidFill>
              <a:srgbClr val="F49A9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9" name="Picture 68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95251" y="3650095"/>
              <a:ext cx="457200" cy="33467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6529965" y="3984405"/>
            <a:ext cx="466029" cy="466029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" name="Picture 43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07468" y="4046213"/>
            <a:ext cx="344055" cy="344055"/>
          </a:xfrm>
          <a:prstGeom prst="rect">
            <a:avLst/>
          </a:prstGeom>
          <a:noFill/>
          <a:ln/>
          <a:effectLst/>
        </p:spPr>
      </p:pic>
      <p:grpSp>
        <p:nvGrpSpPr>
          <p:cNvPr id="68" name="Group 67"/>
          <p:cNvGrpSpPr/>
          <p:nvPr/>
        </p:nvGrpSpPr>
        <p:grpSpPr bwMode="auto">
          <a:xfrm>
            <a:off x="6456877" y="2821472"/>
            <a:ext cx="559234" cy="559235"/>
            <a:chOff x="6788795" y="3549722"/>
            <a:chExt cx="526338" cy="526338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6788795" y="3549722"/>
              <a:ext cx="526338" cy="526338"/>
            </a:xfrm>
            <a:prstGeom prst="ellipse">
              <a:avLst/>
            </a:prstGeom>
            <a:solidFill>
              <a:srgbClr val="F49A9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6" name="Picture 65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49209" y="3650095"/>
              <a:ext cx="396850" cy="33467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5" name="Group 64"/>
          <p:cNvGrpSpPr/>
          <p:nvPr/>
        </p:nvGrpSpPr>
        <p:grpSpPr bwMode="auto">
          <a:xfrm>
            <a:off x="7291007" y="2821472"/>
            <a:ext cx="559234" cy="559235"/>
            <a:chOff x="7520693" y="3549722"/>
            <a:chExt cx="526338" cy="526338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7520693" y="3549722"/>
              <a:ext cx="526338" cy="526338"/>
            </a:xfrm>
            <a:prstGeom prst="ellipse">
              <a:avLst/>
            </a:prstGeom>
            <a:solidFill>
              <a:srgbClr val="F49A9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3" name="Picture 62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581107" y="3650095"/>
              <a:ext cx="396850" cy="33467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2" name="Group 61"/>
          <p:cNvGrpSpPr/>
          <p:nvPr/>
        </p:nvGrpSpPr>
        <p:grpSpPr bwMode="auto">
          <a:xfrm>
            <a:off x="8125136" y="2821472"/>
            <a:ext cx="559234" cy="559235"/>
            <a:chOff x="8252592" y="3549722"/>
            <a:chExt cx="526338" cy="526338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8252592" y="3549722"/>
              <a:ext cx="526338" cy="526338"/>
            </a:xfrm>
            <a:prstGeom prst="ellipse">
              <a:avLst/>
            </a:prstGeom>
            <a:solidFill>
              <a:srgbClr val="F49A9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0" name="Picture 59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297526" y="3650095"/>
              <a:ext cx="426111" cy="334670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36" name="Shape 35"/>
          <p:cNvCxnSpPr>
            <a:stCxn id="23" idx="1"/>
            <a:endCxn id="16" idx="4"/>
          </p:cNvCxnSpPr>
          <p:nvPr/>
        </p:nvCxnSpPr>
        <p:spPr bwMode="auto">
          <a:xfrm rot="10800000">
            <a:off x="5218861" y="3380708"/>
            <a:ext cx="1311104" cy="836714"/>
          </a:xfrm>
          <a:prstGeom prst="curvedConnector2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hape 38"/>
          <p:cNvCxnSpPr>
            <a:stCxn id="33" idx="4"/>
            <a:endCxn id="23" idx="3"/>
          </p:cNvCxnSpPr>
          <p:nvPr/>
        </p:nvCxnSpPr>
        <p:spPr bwMode="auto">
          <a:xfrm rot="5400000">
            <a:off x="7282018" y="3094684"/>
            <a:ext cx="836714" cy="1408760"/>
          </a:xfrm>
          <a:prstGeom prst="curvedConnector2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6565931" y="1463887"/>
            <a:ext cx="559234" cy="55923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Straight Arrow Connector 48"/>
          <p:cNvCxnSpPr>
            <a:stCxn id="16" idx="6"/>
          </p:cNvCxnSpPr>
          <p:nvPr/>
        </p:nvCxnSpPr>
        <p:spPr bwMode="auto">
          <a:xfrm flipV="1">
            <a:off x="5498479" y="3094252"/>
            <a:ext cx="342802" cy="683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7" idx="6"/>
            <a:endCxn id="30" idx="2"/>
          </p:cNvCxnSpPr>
          <p:nvPr/>
        </p:nvCxnSpPr>
        <p:spPr bwMode="auto">
          <a:xfrm>
            <a:off x="7016111" y="3101089"/>
            <a:ext cx="274895" cy="168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30" idx="6"/>
            <a:endCxn id="33" idx="2"/>
          </p:cNvCxnSpPr>
          <p:nvPr/>
        </p:nvCxnSpPr>
        <p:spPr bwMode="auto">
          <a:xfrm>
            <a:off x="7850240" y="3101089"/>
            <a:ext cx="274895" cy="168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hape 82"/>
          <p:cNvCxnSpPr>
            <a:stCxn id="16" idx="0"/>
            <a:endCxn id="42" idx="2"/>
          </p:cNvCxnSpPr>
          <p:nvPr/>
        </p:nvCxnSpPr>
        <p:spPr bwMode="auto">
          <a:xfrm rot="5400000" flipH="1" flipV="1">
            <a:off x="5353412" y="1608953"/>
            <a:ext cx="1077968" cy="1347069"/>
          </a:xfrm>
          <a:prstGeom prst="curvedConnector2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hape 83"/>
          <p:cNvCxnSpPr>
            <a:stCxn id="33" idx="0"/>
            <a:endCxn id="42" idx="6"/>
          </p:cNvCxnSpPr>
          <p:nvPr/>
        </p:nvCxnSpPr>
        <p:spPr bwMode="auto">
          <a:xfrm rot="16200000" flipV="1">
            <a:off x="7225975" y="1642694"/>
            <a:ext cx="1077968" cy="1279588"/>
          </a:xfrm>
          <a:prstGeom prst="curvedConnector2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30" idx="0"/>
            <a:endCxn id="42" idx="5"/>
          </p:cNvCxnSpPr>
          <p:nvPr/>
        </p:nvCxnSpPr>
        <p:spPr bwMode="auto">
          <a:xfrm rot="16200000" flipV="1">
            <a:off x="6866822" y="2117670"/>
            <a:ext cx="880248" cy="52735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>
            <a:stCxn id="27" idx="0"/>
            <a:endCxn id="42" idx="4"/>
          </p:cNvCxnSpPr>
          <p:nvPr/>
        </p:nvCxnSpPr>
        <p:spPr bwMode="auto">
          <a:xfrm rot="5400000" flipH="1" flipV="1">
            <a:off x="6391846" y="2367771"/>
            <a:ext cx="798351" cy="10905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8441171" y="2461173"/>
            <a:ext cx="187556" cy="187556"/>
          </a:xfrm>
          <a:prstGeom prst="rect">
            <a:avLst/>
          </a:prstGeom>
          <a:noFill/>
          <a:ln/>
          <a:effectLst/>
        </p:spPr>
      </p:pic>
      <p:pic>
        <p:nvPicPr>
          <p:cNvPr id="111" name="Picture 110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7537699" y="2423286"/>
            <a:ext cx="337600" cy="263328"/>
          </a:xfrm>
          <a:prstGeom prst="rect">
            <a:avLst/>
          </a:prstGeom>
          <a:noFill/>
          <a:ln/>
          <a:effectLst/>
        </p:spPr>
      </p:pic>
      <p:pic>
        <p:nvPicPr>
          <p:cNvPr id="112" name="Picture 111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6853846" y="2423286"/>
            <a:ext cx="337600" cy="263328"/>
          </a:xfrm>
          <a:prstGeom prst="rect">
            <a:avLst/>
          </a:prstGeom>
          <a:noFill/>
          <a:ln/>
          <a:effectLst/>
        </p:spPr>
      </p:pic>
      <p:pic>
        <p:nvPicPr>
          <p:cNvPr id="114" name="Picture 113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398698" y="2367020"/>
            <a:ext cx="488395" cy="375862"/>
          </a:xfrm>
          <a:prstGeom prst="rect">
            <a:avLst/>
          </a:prstGeom>
          <a:noFill/>
          <a:ln/>
          <a:effectLst/>
        </p:spPr>
      </p:pic>
      <p:sp>
        <p:nvSpPr>
          <p:cNvPr id="115" name="TextBox 114"/>
          <p:cNvSpPr txBox="1"/>
          <p:nvPr/>
        </p:nvSpPr>
        <p:spPr>
          <a:xfrm>
            <a:off x="1549972" y="5224567"/>
            <a:ext cx="6953693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Cycles close one edge at a time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49972" y="5787662"/>
            <a:ext cx="6953693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Shorter cycles close faster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>
            <a:stCxn id="3" idx="0"/>
            <a:endCxn id="13" idx="4"/>
          </p:cNvCxnSpPr>
          <p:nvPr/>
        </p:nvCxnSpPr>
        <p:spPr bwMode="auto">
          <a:xfrm rot="5400000" flipH="1" flipV="1">
            <a:off x="1912192" y="2381766"/>
            <a:ext cx="713227" cy="1588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Freeform 57"/>
          <p:cNvSpPr/>
          <p:nvPr/>
        </p:nvSpPr>
        <p:spPr bwMode="auto">
          <a:xfrm rot="10800000">
            <a:off x="2379533" y="3310992"/>
            <a:ext cx="283535" cy="927074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9" name="Shape 58"/>
          <p:cNvCxnSpPr>
            <a:stCxn id="16" idx="0"/>
            <a:endCxn id="42" idx="2"/>
          </p:cNvCxnSpPr>
          <p:nvPr/>
        </p:nvCxnSpPr>
        <p:spPr bwMode="auto">
          <a:xfrm rot="5400000" flipH="1" flipV="1">
            <a:off x="5353413" y="1608954"/>
            <a:ext cx="1077967" cy="1347070"/>
          </a:xfrm>
          <a:prstGeom prst="curvedConnector2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7" idx="0"/>
            <a:endCxn id="42" idx="4"/>
          </p:cNvCxnSpPr>
          <p:nvPr/>
        </p:nvCxnSpPr>
        <p:spPr bwMode="auto">
          <a:xfrm rot="5400000" flipH="1" flipV="1">
            <a:off x="6391846" y="2367770"/>
            <a:ext cx="798350" cy="109054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30" idx="0"/>
            <a:endCxn id="42" idx="5"/>
          </p:cNvCxnSpPr>
          <p:nvPr/>
        </p:nvCxnSpPr>
        <p:spPr bwMode="auto">
          <a:xfrm rot="16200000" flipV="1">
            <a:off x="6866822" y="2117669"/>
            <a:ext cx="880248" cy="527357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hape 71"/>
          <p:cNvCxnSpPr>
            <a:stCxn id="33" idx="0"/>
            <a:endCxn id="42" idx="6"/>
          </p:cNvCxnSpPr>
          <p:nvPr/>
        </p:nvCxnSpPr>
        <p:spPr bwMode="auto">
          <a:xfrm rot="16200000" flipV="1">
            <a:off x="7225976" y="1642695"/>
            <a:ext cx="1077967" cy="1279588"/>
          </a:xfrm>
          <a:prstGeom prst="curvedConnector2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hape 87"/>
          <p:cNvCxnSpPr>
            <a:stCxn id="33" idx="4"/>
            <a:endCxn id="23" idx="3"/>
          </p:cNvCxnSpPr>
          <p:nvPr/>
        </p:nvCxnSpPr>
        <p:spPr bwMode="auto">
          <a:xfrm rot="5400000">
            <a:off x="7282018" y="3094684"/>
            <a:ext cx="836713" cy="1408759"/>
          </a:xfrm>
          <a:prstGeom prst="curvedConnector2">
            <a:avLst/>
          </a:prstGeom>
          <a:solidFill>
            <a:srgbClr val="00B8FF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30" idx="6"/>
            <a:endCxn id="33" idx="2"/>
          </p:cNvCxnSpPr>
          <p:nvPr/>
        </p:nvCxnSpPr>
        <p:spPr bwMode="auto">
          <a:xfrm>
            <a:off x="7850241" y="3101090"/>
            <a:ext cx="274895" cy="1588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Freeform 55"/>
          <p:cNvSpPr/>
          <p:nvPr/>
        </p:nvSpPr>
        <p:spPr bwMode="auto">
          <a:xfrm flipV="1">
            <a:off x="1917082" y="4733370"/>
            <a:ext cx="283535" cy="927074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1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8" grpId="0"/>
      <p:bldP spid="5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3494" y="295093"/>
            <a:ext cx="10080625" cy="83196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Cycle gadgets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1970453" y="2738379"/>
            <a:ext cx="596703" cy="596703"/>
          </a:xfrm>
          <a:prstGeom prst="ellipse">
            <a:avLst/>
          </a:prstGeom>
          <a:solidFill>
            <a:srgbClr val="F49A9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878986" y="3309338"/>
            <a:ext cx="283535" cy="927074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Freeform 4"/>
          <p:cNvSpPr/>
          <p:nvPr/>
        </p:nvSpPr>
        <p:spPr bwMode="auto">
          <a:xfrm rot="10800000">
            <a:off x="2379533" y="3310992"/>
            <a:ext cx="283535" cy="927074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/>
          <p:cNvCxnSpPr>
            <a:stCxn id="10" idx="1"/>
          </p:cNvCxnSpPr>
          <p:nvPr/>
        </p:nvCxnSpPr>
        <p:spPr bwMode="auto">
          <a:xfrm rot="10800000">
            <a:off x="1574788" y="4487015"/>
            <a:ext cx="453549" cy="219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698988" y="4640573"/>
            <a:ext cx="200927" cy="200927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292772" y="3533102"/>
            <a:ext cx="518322" cy="449903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8629" y="2852172"/>
            <a:ext cx="256666" cy="366352"/>
          </a:xfrm>
          <a:prstGeom prst="rect">
            <a:avLst/>
          </a:prstGeom>
          <a:noFill/>
          <a:ln/>
          <a:effectLst/>
        </p:spPr>
      </p:pic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2028339" y="4238389"/>
            <a:ext cx="497252" cy="497252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1970453" y="1428449"/>
            <a:ext cx="596703" cy="59670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" name="Straight Arrow Connector 14"/>
          <p:cNvCxnSpPr>
            <a:stCxn id="3" idx="0"/>
            <a:endCxn id="13" idx="4"/>
          </p:cNvCxnSpPr>
          <p:nvPr/>
        </p:nvCxnSpPr>
        <p:spPr bwMode="auto">
          <a:xfrm rot="5400000" flipH="1" flipV="1">
            <a:off x="1912192" y="2381766"/>
            <a:ext cx="713227" cy="1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" name="Picture 44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07188" y="4324422"/>
            <a:ext cx="367106" cy="367106"/>
          </a:xfrm>
          <a:prstGeom prst="rect">
            <a:avLst/>
          </a:prstGeom>
          <a:noFill/>
          <a:ln/>
          <a:effectLst/>
        </p:spPr>
      </p:pic>
      <p:sp>
        <p:nvSpPr>
          <p:cNvPr id="106" name="Right Arrow 105"/>
          <p:cNvSpPr/>
          <p:nvPr/>
        </p:nvSpPr>
        <p:spPr bwMode="auto">
          <a:xfrm>
            <a:off x="3508757" y="2785686"/>
            <a:ext cx="669852" cy="53162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Straight Arrow Connector 18"/>
          <p:cNvCxnSpPr>
            <a:stCxn id="23" idx="1"/>
          </p:cNvCxnSpPr>
          <p:nvPr/>
        </p:nvCxnSpPr>
        <p:spPr bwMode="auto">
          <a:xfrm rot="10800000" flipV="1">
            <a:off x="5016598" y="4217420"/>
            <a:ext cx="1513367" cy="48101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1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916267" y="4496901"/>
            <a:ext cx="188310" cy="188310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869029" y="3797882"/>
            <a:ext cx="485775" cy="42165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70"/>
          <p:cNvGrpSpPr/>
          <p:nvPr/>
        </p:nvGrpSpPr>
        <p:grpSpPr bwMode="auto">
          <a:xfrm>
            <a:off x="4939244" y="2821472"/>
            <a:ext cx="559234" cy="559235"/>
            <a:chOff x="5466765" y="3549722"/>
            <a:chExt cx="526338" cy="526338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5466765" y="3549722"/>
              <a:ext cx="526338" cy="526338"/>
            </a:xfrm>
            <a:prstGeom prst="ellipse">
              <a:avLst/>
            </a:prstGeom>
            <a:solidFill>
              <a:srgbClr val="F49A9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9" name="Picture 68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95251" y="3650095"/>
              <a:ext cx="457200" cy="33467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6529965" y="3984405"/>
            <a:ext cx="466029" cy="466029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" name="Picture 43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07468" y="4046213"/>
            <a:ext cx="344055" cy="344055"/>
          </a:xfrm>
          <a:prstGeom prst="rect">
            <a:avLst/>
          </a:prstGeom>
          <a:noFill/>
          <a:ln/>
          <a:effectLst/>
        </p:spPr>
      </p:pic>
      <p:grpSp>
        <p:nvGrpSpPr>
          <p:cNvPr id="11" name="Group 67"/>
          <p:cNvGrpSpPr/>
          <p:nvPr/>
        </p:nvGrpSpPr>
        <p:grpSpPr bwMode="auto">
          <a:xfrm>
            <a:off x="6456877" y="2821472"/>
            <a:ext cx="559234" cy="559235"/>
            <a:chOff x="6788795" y="3549722"/>
            <a:chExt cx="526338" cy="526338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6788795" y="3549722"/>
              <a:ext cx="526338" cy="526338"/>
            </a:xfrm>
            <a:prstGeom prst="ellipse">
              <a:avLst/>
            </a:prstGeom>
            <a:solidFill>
              <a:srgbClr val="F49A9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6" name="Picture 65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49209" y="3650095"/>
              <a:ext cx="396850" cy="33467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" name="Group 64"/>
          <p:cNvGrpSpPr/>
          <p:nvPr/>
        </p:nvGrpSpPr>
        <p:grpSpPr bwMode="auto">
          <a:xfrm>
            <a:off x="7291007" y="2821472"/>
            <a:ext cx="559234" cy="559235"/>
            <a:chOff x="7520693" y="3549722"/>
            <a:chExt cx="526338" cy="526338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7520693" y="3549722"/>
              <a:ext cx="526338" cy="526338"/>
            </a:xfrm>
            <a:prstGeom prst="ellipse">
              <a:avLst/>
            </a:prstGeom>
            <a:solidFill>
              <a:srgbClr val="F49A9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3" name="Picture 62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581107" y="3650095"/>
              <a:ext cx="396850" cy="33467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" name="Group 61"/>
          <p:cNvGrpSpPr/>
          <p:nvPr/>
        </p:nvGrpSpPr>
        <p:grpSpPr bwMode="auto">
          <a:xfrm>
            <a:off x="8125136" y="2821472"/>
            <a:ext cx="559234" cy="559235"/>
            <a:chOff x="8252592" y="3549722"/>
            <a:chExt cx="526338" cy="526338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8252592" y="3549722"/>
              <a:ext cx="526338" cy="526338"/>
            </a:xfrm>
            <a:prstGeom prst="ellipse">
              <a:avLst/>
            </a:prstGeom>
            <a:solidFill>
              <a:srgbClr val="F49A9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0" name="Picture 59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297526" y="3650095"/>
              <a:ext cx="426111" cy="334670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36" name="Shape 35"/>
          <p:cNvCxnSpPr>
            <a:stCxn id="23" idx="1"/>
            <a:endCxn id="16" idx="4"/>
          </p:cNvCxnSpPr>
          <p:nvPr/>
        </p:nvCxnSpPr>
        <p:spPr bwMode="auto">
          <a:xfrm rot="10800000">
            <a:off x="5218861" y="3380708"/>
            <a:ext cx="1311104" cy="836714"/>
          </a:xfrm>
          <a:prstGeom prst="curvedConnector2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hape 38"/>
          <p:cNvCxnSpPr>
            <a:stCxn id="33" idx="4"/>
            <a:endCxn id="23" idx="3"/>
          </p:cNvCxnSpPr>
          <p:nvPr/>
        </p:nvCxnSpPr>
        <p:spPr bwMode="auto">
          <a:xfrm rot="5400000">
            <a:off x="7282018" y="3094684"/>
            <a:ext cx="836714" cy="1408760"/>
          </a:xfrm>
          <a:prstGeom prst="curvedConnector2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6565931" y="1463887"/>
            <a:ext cx="559234" cy="55923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Straight Arrow Connector 48"/>
          <p:cNvCxnSpPr>
            <a:stCxn id="16" idx="6"/>
          </p:cNvCxnSpPr>
          <p:nvPr/>
        </p:nvCxnSpPr>
        <p:spPr bwMode="auto">
          <a:xfrm flipV="1">
            <a:off x="5498479" y="3094252"/>
            <a:ext cx="342802" cy="683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7" idx="6"/>
            <a:endCxn id="30" idx="2"/>
          </p:cNvCxnSpPr>
          <p:nvPr/>
        </p:nvCxnSpPr>
        <p:spPr bwMode="auto">
          <a:xfrm>
            <a:off x="7016111" y="3101089"/>
            <a:ext cx="274895" cy="168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30" idx="6"/>
            <a:endCxn id="33" idx="2"/>
          </p:cNvCxnSpPr>
          <p:nvPr/>
        </p:nvCxnSpPr>
        <p:spPr bwMode="auto">
          <a:xfrm>
            <a:off x="7850240" y="3101089"/>
            <a:ext cx="274895" cy="168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hape 82"/>
          <p:cNvCxnSpPr>
            <a:stCxn id="16" idx="0"/>
            <a:endCxn id="42" idx="2"/>
          </p:cNvCxnSpPr>
          <p:nvPr/>
        </p:nvCxnSpPr>
        <p:spPr bwMode="auto">
          <a:xfrm rot="5400000" flipH="1" flipV="1">
            <a:off x="5353412" y="1608953"/>
            <a:ext cx="1077968" cy="1347069"/>
          </a:xfrm>
          <a:prstGeom prst="curvedConnector2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hape 83"/>
          <p:cNvCxnSpPr>
            <a:stCxn id="33" idx="0"/>
            <a:endCxn id="42" idx="6"/>
          </p:cNvCxnSpPr>
          <p:nvPr/>
        </p:nvCxnSpPr>
        <p:spPr bwMode="auto">
          <a:xfrm rot="16200000" flipV="1">
            <a:off x="7225975" y="1642694"/>
            <a:ext cx="1077968" cy="1279588"/>
          </a:xfrm>
          <a:prstGeom prst="curvedConnector2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30" idx="0"/>
            <a:endCxn id="42" idx="5"/>
          </p:cNvCxnSpPr>
          <p:nvPr/>
        </p:nvCxnSpPr>
        <p:spPr bwMode="auto">
          <a:xfrm rot="16200000" flipV="1">
            <a:off x="6866822" y="2117670"/>
            <a:ext cx="880248" cy="52735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>
            <a:stCxn id="27" idx="0"/>
            <a:endCxn id="42" idx="4"/>
          </p:cNvCxnSpPr>
          <p:nvPr/>
        </p:nvCxnSpPr>
        <p:spPr bwMode="auto">
          <a:xfrm rot="5400000" flipH="1" flipV="1">
            <a:off x="6391846" y="2367771"/>
            <a:ext cx="798351" cy="10905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5" name="Picture 74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8441545" y="2461173"/>
            <a:ext cx="186805" cy="186805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7537698" y="2423286"/>
            <a:ext cx="337600" cy="263328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6853845" y="2423286"/>
            <a:ext cx="337600" cy="263328"/>
          </a:xfrm>
          <a:prstGeom prst="rect">
            <a:avLst/>
          </a:prstGeom>
          <a:noFill/>
          <a:ln/>
          <a:effectLst/>
        </p:spPr>
      </p:pic>
      <p:pic>
        <p:nvPicPr>
          <p:cNvPr id="71" name="Picture 70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398322" y="2367020"/>
            <a:ext cx="489146" cy="376440"/>
          </a:xfrm>
          <a:prstGeom prst="rect">
            <a:avLst/>
          </a:prstGeom>
          <a:noFill/>
          <a:ln/>
          <a:effectLst/>
        </p:spPr>
      </p:pic>
      <p:sp>
        <p:nvSpPr>
          <p:cNvPr id="51" name="TextBox 50"/>
          <p:cNvSpPr txBox="1"/>
          <p:nvPr/>
        </p:nvSpPr>
        <p:spPr>
          <a:xfrm>
            <a:off x="1549972" y="5460395"/>
            <a:ext cx="6953693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Cycles open “simultaneously”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>
            <a:stCxn id="3" idx="0"/>
            <a:endCxn id="13" idx="4"/>
          </p:cNvCxnSpPr>
          <p:nvPr/>
        </p:nvCxnSpPr>
        <p:spPr bwMode="auto">
          <a:xfrm rot="5400000" flipH="1" flipV="1">
            <a:off x="1912192" y="2381766"/>
            <a:ext cx="713227" cy="1588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Freeform 57"/>
          <p:cNvSpPr/>
          <p:nvPr/>
        </p:nvSpPr>
        <p:spPr bwMode="auto">
          <a:xfrm rot="10800000">
            <a:off x="2379533" y="3310992"/>
            <a:ext cx="283535" cy="927074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9" name="Shape 58"/>
          <p:cNvCxnSpPr>
            <a:stCxn id="16" idx="0"/>
            <a:endCxn id="42" idx="2"/>
          </p:cNvCxnSpPr>
          <p:nvPr/>
        </p:nvCxnSpPr>
        <p:spPr bwMode="auto">
          <a:xfrm rot="5400000" flipH="1" flipV="1">
            <a:off x="5353413" y="1608954"/>
            <a:ext cx="1077967" cy="1347070"/>
          </a:xfrm>
          <a:prstGeom prst="curvedConnector2">
            <a:avLst/>
          </a:prstGeom>
          <a:solidFill>
            <a:srgbClr val="00B8FF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7" idx="0"/>
            <a:endCxn id="42" idx="4"/>
          </p:cNvCxnSpPr>
          <p:nvPr/>
        </p:nvCxnSpPr>
        <p:spPr bwMode="auto">
          <a:xfrm rot="5400000" flipH="1" flipV="1">
            <a:off x="6391846" y="2367770"/>
            <a:ext cx="798350" cy="109054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30" idx="0"/>
            <a:endCxn id="42" idx="5"/>
          </p:cNvCxnSpPr>
          <p:nvPr/>
        </p:nvCxnSpPr>
        <p:spPr bwMode="auto">
          <a:xfrm rot="16200000" flipV="1">
            <a:off x="6866822" y="2117669"/>
            <a:ext cx="880248" cy="527357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hape 71"/>
          <p:cNvCxnSpPr>
            <a:stCxn id="33" idx="0"/>
            <a:endCxn id="42" idx="6"/>
          </p:cNvCxnSpPr>
          <p:nvPr/>
        </p:nvCxnSpPr>
        <p:spPr bwMode="auto">
          <a:xfrm rot="16200000" flipV="1">
            <a:off x="7225976" y="1642695"/>
            <a:ext cx="1077967" cy="1279588"/>
          </a:xfrm>
          <a:prstGeom prst="curvedConnector2">
            <a:avLst/>
          </a:prstGeom>
          <a:solidFill>
            <a:srgbClr val="00B8FF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hape 87"/>
          <p:cNvCxnSpPr>
            <a:stCxn id="33" idx="4"/>
            <a:endCxn id="23" idx="3"/>
          </p:cNvCxnSpPr>
          <p:nvPr/>
        </p:nvCxnSpPr>
        <p:spPr bwMode="auto">
          <a:xfrm rot="5400000">
            <a:off x="7282018" y="3094684"/>
            <a:ext cx="836713" cy="1408759"/>
          </a:xfrm>
          <a:prstGeom prst="curvedConnector2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30" idx="6"/>
            <a:endCxn id="33" idx="2"/>
          </p:cNvCxnSpPr>
          <p:nvPr/>
        </p:nvCxnSpPr>
        <p:spPr bwMode="auto">
          <a:xfrm>
            <a:off x="7850241" y="3101090"/>
            <a:ext cx="274895" cy="1588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27" idx="6"/>
            <a:endCxn id="30" idx="2"/>
          </p:cNvCxnSpPr>
          <p:nvPr/>
        </p:nvCxnSpPr>
        <p:spPr bwMode="auto">
          <a:xfrm>
            <a:off x="7016111" y="3101090"/>
            <a:ext cx="274896" cy="1588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16" idx="6"/>
          </p:cNvCxnSpPr>
          <p:nvPr/>
        </p:nvCxnSpPr>
        <p:spPr bwMode="auto">
          <a:xfrm>
            <a:off x="5498478" y="3101090"/>
            <a:ext cx="343522" cy="787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045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Straight Arrow Connector 191"/>
          <p:cNvCxnSpPr>
            <a:stCxn id="432" idx="2"/>
            <a:endCxn id="390" idx="6"/>
          </p:cNvCxnSpPr>
          <p:nvPr/>
        </p:nvCxnSpPr>
        <p:spPr bwMode="auto">
          <a:xfrm rot="10800000">
            <a:off x="6092529" y="5798684"/>
            <a:ext cx="2291489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8" name="Straight Arrow Connector 177"/>
          <p:cNvCxnSpPr>
            <a:stCxn id="437" idx="0"/>
            <a:endCxn id="431" idx="4"/>
          </p:cNvCxnSpPr>
          <p:nvPr/>
        </p:nvCxnSpPr>
        <p:spPr bwMode="auto">
          <a:xfrm rot="5400000" flipH="1" flipV="1">
            <a:off x="8264197" y="3043213"/>
            <a:ext cx="564058" cy="37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Arrow Connector 167"/>
          <p:cNvCxnSpPr>
            <a:stCxn id="433" idx="2"/>
            <a:endCxn id="391" idx="6"/>
          </p:cNvCxnSpPr>
          <p:nvPr/>
        </p:nvCxnSpPr>
        <p:spPr bwMode="auto">
          <a:xfrm rot="10800000">
            <a:off x="5501383" y="1989463"/>
            <a:ext cx="2291489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>
            <a:stCxn id="422" idx="4"/>
          </p:cNvCxnSpPr>
          <p:nvPr/>
        </p:nvCxnSpPr>
        <p:spPr bwMode="auto">
          <a:xfrm rot="16200000" flipH="1">
            <a:off x="6831717" y="5937195"/>
            <a:ext cx="1104014" cy="209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420" idx="0"/>
          </p:cNvCxnSpPr>
          <p:nvPr/>
        </p:nvCxnSpPr>
        <p:spPr bwMode="auto">
          <a:xfrm rot="5400000" flipH="1" flipV="1">
            <a:off x="6331427" y="2264239"/>
            <a:ext cx="2095072" cy="1162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Oval 128"/>
          <p:cNvSpPr>
            <a:spLocks noChangeAspect="1"/>
          </p:cNvSpPr>
          <p:nvPr/>
        </p:nvSpPr>
        <p:spPr bwMode="auto">
          <a:xfrm>
            <a:off x="9243071" y="1816013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 bwMode="auto">
          <a:xfrm>
            <a:off x="9243071" y="56200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7" name="Straight Arrow Connector 136"/>
          <p:cNvCxnSpPr/>
          <p:nvPr/>
        </p:nvCxnSpPr>
        <p:spPr bwMode="auto">
          <a:xfrm rot="10800000">
            <a:off x="6092544" y="5798684"/>
            <a:ext cx="2291479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10800000">
            <a:off x="3450173" y="5798684"/>
            <a:ext cx="2291478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rot="10800000">
            <a:off x="5501398" y="1989463"/>
            <a:ext cx="2291479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rot="10800000">
            <a:off x="2859027" y="1989463"/>
            <a:ext cx="2291478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rot="16200000" flipH="1">
            <a:off x="3522176" y="5151090"/>
            <a:ext cx="1271303" cy="1176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 rot="16200000" flipH="1">
            <a:off x="6159672" y="5155965"/>
            <a:ext cx="1279812" cy="1052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/>
          <p:nvPr/>
        </p:nvCxnSpPr>
        <p:spPr bwMode="auto">
          <a:xfrm rot="16200000" flipH="1">
            <a:off x="878300" y="5152595"/>
            <a:ext cx="1275556" cy="130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0" name="Oval 419"/>
          <p:cNvSpPr>
            <a:spLocks noChangeAspect="1"/>
          </p:cNvSpPr>
          <p:nvPr/>
        </p:nvSpPr>
        <p:spPr bwMode="auto">
          <a:xfrm>
            <a:off x="7197707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eaLnBrk="1" latinLnBrk="0">
              <a:buFont typeface="StarSymbol" charset="0"/>
              <a:buNone/>
              <a:tabLst/>
            </a:pPr>
            <a:endParaRPr lang="he-IL" smtClean="0"/>
          </a:p>
        </p:txBody>
      </p: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7207229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23" name="Oval 422"/>
          <p:cNvSpPr>
            <a:spLocks noChangeAspect="1"/>
          </p:cNvSpPr>
          <p:nvPr/>
        </p:nvSpPr>
        <p:spPr bwMode="auto">
          <a:xfrm>
            <a:off x="7789995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6618867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9" name="Freeform 458"/>
          <p:cNvSpPr/>
          <p:nvPr/>
        </p:nvSpPr>
        <p:spPr bwMode="auto">
          <a:xfrm>
            <a:off x="7148643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" name="Freeform 459"/>
          <p:cNvSpPr/>
          <p:nvPr/>
        </p:nvSpPr>
        <p:spPr bwMode="auto">
          <a:xfrm rot="10800000">
            <a:off x="7442990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7" name="Freeform 456"/>
          <p:cNvSpPr/>
          <p:nvPr/>
        </p:nvSpPr>
        <p:spPr bwMode="auto">
          <a:xfrm flipV="1">
            <a:off x="7158165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8" name="Freeform 457"/>
          <p:cNvSpPr/>
          <p:nvPr/>
        </p:nvSpPr>
        <p:spPr bwMode="auto">
          <a:xfrm rot="10800000" flipV="1">
            <a:off x="7452512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27" name="Straight Arrow Connector 426"/>
          <p:cNvCxnSpPr>
            <a:stCxn id="423" idx="2"/>
            <a:endCxn id="421" idx="3"/>
          </p:cNvCxnSpPr>
          <p:nvPr/>
        </p:nvCxnSpPr>
        <p:spPr bwMode="auto">
          <a:xfrm rot="10800000">
            <a:off x="7528880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8" name="Straight Arrow Connector 427"/>
          <p:cNvCxnSpPr>
            <a:stCxn id="421" idx="1"/>
            <a:endCxn id="424" idx="6"/>
          </p:cNvCxnSpPr>
          <p:nvPr/>
        </p:nvCxnSpPr>
        <p:spPr bwMode="auto">
          <a:xfrm rot="10800000">
            <a:off x="6969759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0" name="Straight Arrow Connector 429"/>
          <p:cNvCxnSpPr>
            <a:stCxn id="429" idx="1"/>
            <a:endCxn id="423" idx="6"/>
          </p:cNvCxnSpPr>
          <p:nvPr/>
        </p:nvCxnSpPr>
        <p:spPr bwMode="auto">
          <a:xfrm rot="10800000">
            <a:off x="8140887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1" name="Oval 430"/>
          <p:cNvSpPr>
            <a:spLocks noChangeAspect="1"/>
          </p:cNvSpPr>
          <p:nvPr/>
        </p:nvSpPr>
        <p:spPr bwMode="auto">
          <a:xfrm>
            <a:off x="8372647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8384017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33" name="Oval 432"/>
          <p:cNvSpPr>
            <a:spLocks noChangeAspect="1"/>
          </p:cNvSpPr>
          <p:nvPr/>
        </p:nvSpPr>
        <p:spPr bwMode="auto">
          <a:xfrm>
            <a:off x="7792871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434" name="Straight Arrow Connector 433"/>
          <p:cNvCxnSpPr>
            <a:stCxn id="432" idx="0"/>
            <a:endCxn id="429" idx="2"/>
          </p:cNvCxnSpPr>
          <p:nvPr/>
        </p:nvCxnSpPr>
        <p:spPr bwMode="auto">
          <a:xfrm rot="16200000" flipV="1">
            <a:off x="7992204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5" name="Straight Arrow Connector 434"/>
          <p:cNvCxnSpPr>
            <a:stCxn id="437" idx="0"/>
            <a:endCxn id="431" idx="4"/>
          </p:cNvCxnSpPr>
          <p:nvPr/>
        </p:nvCxnSpPr>
        <p:spPr bwMode="auto">
          <a:xfrm rot="5400000" flipH="1" flipV="1">
            <a:off x="8264198" y="3043213"/>
            <a:ext cx="564058" cy="37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6" name="Straight Arrow Connector 435"/>
          <p:cNvCxnSpPr>
            <a:stCxn id="433" idx="4"/>
            <a:endCxn id="423" idx="0"/>
          </p:cNvCxnSpPr>
          <p:nvPr/>
        </p:nvCxnSpPr>
        <p:spPr bwMode="auto">
          <a:xfrm rot="5400000">
            <a:off x="6964120" y="3166230"/>
            <a:ext cx="2005519" cy="28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7" name="Oval 436"/>
          <p:cNvSpPr>
            <a:spLocks noChangeAspect="1"/>
          </p:cNvSpPr>
          <p:nvPr/>
        </p:nvSpPr>
        <p:spPr bwMode="auto">
          <a:xfrm>
            <a:off x="8368914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55" name="Freeform 454"/>
          <p:cNvSpPr/>
          <p:nvPr/>
        </p:nvSpPr>
        <p:spPr bwMode="auto">
          <a:xfrm>
            <a:off x="8319850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6" name="Freeform 455"/>
          <p:cNvSpPr/>
          <p:nvPr/>
        </p:nvSpPr>
        <p:spPr bwMode="auto">
          <a:xfrm rot="10800000">
            <a:off x="8614197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4" name="Picture 44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7922648" y="4276539"/>
            <a:ext cx="107340" cy="151312"/>
          </a:xfrm>
          <a:prstGeom prst="rect">
            <a:avLst/>
          </a:prstGeom>
          <a:noFill/>
          <a:ln/>
          <a:effectLst/>
        </p:spPr>
      </p:pic>
      <p:pic>
        <p:nvPicPr>
          <p:cNvPr id="445" name="Picture 44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6697548" y="4276538"/>
            <a:ext cx="215110" cy="150706"/>
          </a:xfrm>
          <a:prstGeom prst="rect">
            <a:avLst/>
          </a:prstGeom>
          <a:noFill/>
          <a:ln/>
          <a:effectLst/>
        </p:spPr>
      </p:pic>
      <p:pic>
        <p:nvPicPr>
          <p:cNvPr id="446" name="Picture 44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8503709" y="2524478"/>
            <a:ext cx="106911" cy="150706"/>
          </a:xfrm>
          <a:prstGeom prst="rect">
            <a:avLst/>
          </a:prstGeom>
          <a:noFill/>
          <a:ln/>
          <a:effectLst/>
        </p:spPr>
      </p:pic>
      <p:cxnSp>
        <p:nvCxnSpPr>
          <p:cNvPr id="449" name="Straight Arrow Connector 448"/>
          <p:cNvCxnSpPr/>
          <p:nvPr/>
        </p:nvCxnSpPr>
        <p:spPr bwMode="auto">
          <a:xfrm rot="5400000" flipH="1" flipV="1">
            <a:off x="6335298" y="2261784"/>
            <a:ext cx="2093655" cy="1794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0" name="Picture 44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7042795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51" name="Picture 45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8204481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52" name="Picture 45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7" cstate="print"/>
          <a:stretch>
            <a:fillRect/>
          </a:stretch>
        </p:blipFill>
        <p:spPr bwMode="auto">
          <a:xfrm>
            <a:off x="8371631" y="3877315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453" name="Picture 452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7222133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454" name="Picture 453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7231655" y="4658303"/>
            <a:ext cx="304800" cy="264566"/>
          </a:xfrm>
          <a:prstGeom prst="rect">
            <a:avLst/>
          </a:prstGeom>
          <a:noFill/>
          <a:ln/>
          <a:effectLst/>
        </p:spPr>
      </p:pic>
      <p:sp>
        <p:nvSpPr>
          <p:cNvPr id="378" name="Oval 377"/>
          <p:cNvSpPr>
            <a:spLocks noChangeAspect="1"/>
          </p:cNvSpPr>
          <p:nvPr/>
        </p:nvSpPr>
        <p:spPr bwMode="auto">
          <a:xfrm>
            <a:off x="4555326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80" name="Oval 379"/>
          <p:cNvSpPr>
            <a:spLocks noChangeAspect="1"/>
          </p:cNvSpPr>
          <p:nvPr/>
        </p:nvSpPr>
        <p:spPr bwMode="auto">
          <a:xfrm>
            <a:off x="4564848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81" name="Oval 380"/>
          <p:cNvSpPr>
            <a:spLocks noChangeAspect="1"/>
          </p:cNvSpPr>
          <p:nvPr/>
        </p:nvSpPr>
        <p:spPr bwMode="auto">
          <a:xfrm>
            <a:off x="5147614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2" name="Oval 381"/>
          <p:cNvSpPr>
            <a:spLocks noChangeAspect="1"/>
          </p:cNvSpPr>
          <p:nvPr/>
        </p:nvSpPr>
        <p:spPr bwMode="auto">
          <a:xfrm>
            <a:off x="3976486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7" name="Freeform 416"/>
          <p:cNvSpPr/>
          <p:nvPr/>
        </p:nvSpPr>
        <p:spPr bwMode="auto">
          <a:xfrm>
            <a:off x="4506262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8" name="Freeform 417"/>
          <p:cNvSpPr/>
          <p:nvPr/>
        </p:nvSpPr>
        <p:spPr bwMode="auto">
          <a:xfrm rot="10800000">
            <a:off x="4800609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5" name="Freeform 414"/>
          <p:cNvSpPr/>
          <p:nvPr/>
        </p:nvSpPr>
        <p:spPr bwMode="auto">
          <a:xfrm flipV="1">
            <a:off x="4515784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6" name="Freeform 415"/>
          <p:cNvSpPr/>
          <p:nvPr/>
        </p:nvSpPr>
        <p:spPr bwMode="auto">
          <a:xfrm rot="10800000" flipV="1">
            <a:off x="4810131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85" name="Straight Arrow Connector 384"/>
          <p:cNvCxnSpPr>
            <a:stCxn id="381" idx="2"/>
            <a:endCxn id="379" idx="3"/>
          </p:cNvCxnSpPr>
          <p:nvPr/>
        </p:nvCxnSpPr>
        <p:spPr bwMode="auto">
          <a:xfrm rot="10800000">
            <a:off x="4886499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6" name="Straight Arrow Connector 385"/>
          <p:cNvCxnSpPr>
            <a:stCxn id="379" idx="1"/>
            <a:endCxn id="382" idx="6"/>
          </p:cNvCxnSpPr>
          <p:nvPr/>
        </p:nvCxnSpPr>
        <p:spPr bwMode="auto">
          <a:xfrm rot="10800000">
            <a:off x="4327378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8" name="Straight Arrow Connector 387"/>
          <p:cNvCxnSpPr>
            <a:stCxn id="387" idx="1"/>
            <a:endCxn id="381" idx="6"/>
          </p:cNvCxnSpPr>
          <p:nvPr/>
        </p:nvCxnSpPr>
        <p:spPr bwMode="auto">
          <a:xfrm rot="10800000">
            <a:off x="5498506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9" name="Oval 388"/>
          <p:cNvSpPr>
            <a:spLocks noChangeAspect="1"/>
          </p:cNvSpPr>
          <p:nvPr/>
        </p:nvSpPr>
        <p:spPr bwMode="auto">
          <a:xfrm>
            <a:off x="5730266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0" name="Oval 389"/>
          <p:cNvSpPr>
            <a:spLocks noChangeAspect="1"/>
          </p:cNvSpPr>
          <p:nvPr/>
        </p:nvSpPr>
        <p:spPr bwMode="auto">
          <a:xfrm>
            <a:off x="5741636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91" name="Oval 390"/>
          <p:cNvSpPr>
            <a:spLocks noChangeAspect="1"/>
          </p:cNvSpPr>
          <p:nvPr/>
        </p:nvSpPr>
        <p:spPr bwMode="auto">
          <a:xfrm>
            <a:off x="5150490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eaLnBrk="1" latinLnBrk="0">
              <a:buFont typeface="StarSymbol" charset="0"/>
              <a:buNone/>
              <a:tabLst/>
            </a:pPr>
            <a:endParaRPr lang="he-IL" smtClean="0"/>
          </a:p>
        </p:txBody>
      </p:sp>
      <p:cxnSp>
        <p:nvCxnSpPr>
          <p:cNvPr id="392" name="Straight Arrow Connector 391"/>
          <p:cNvCxnSpPr>
            <a:stCxn id="390" idx="0"/>
            <a:endCxn id="387" idx="2"/>
          </p:cNvCxnSpPr>
          <p:nvPr/>
        </p:nvCxnSpPr>
        <p:spPr bwMode="auto">
          <a:xfrm rot="16200000" flipV="1">
            <a:off x="5349823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3" name="Straight Arrow Connector 392"/>
          <p:cNvCxnSpPr>
            <a:stCxn id="395" idx="0"/>
            <a:endCxn id="389" idx="4"/>
          </p:cNvCxnSpPr>
          <p:nvPr/>
        </p:nvCxnSpPr>
        <p:spPr bwMode="auto">
          <a:xfrm rot="5400000" flipH="1" flipV="1">
            <a:off x="5621817" y="3043214"/>
            <a:ext cx="564058" cy="37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4" name="Straight Arrow Connector 393"/>
          <p:cNvCxnSpPr>
            <a:stCxn id="391" idx="4"/>
            <a:endCxn id="381" idx="0"/>
          </p:cNvCxnSpPr>
          <p:nvPr/>
        </p:nvCxnSpPr>
        <p:spPr bwMode="auto">
          <a:xfrm rot="5400000">
            <a:off x="4321739" y="3166230"/>
            <a:ext cx="2005518" cy="28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5" name="Oval 394"/>
          <p:cNvSpPr>
            <a:spLocks noChangeAspect="1"/>
          </p:cNvSpPr>
          <p:nvPr/>
        </p:nvSpPr>
        <p:spPr bwMode="auto">
          <a:xfrm>
            <a:off x="5726533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13" name="Freeform 412"/>
          <p:cNvSpPr/>
          <p:nvPr/>
        </p:nvSpPr>
        <p:spPr bwMode="auto">
          <a:xfrm>
            <a:off x="5677469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4" name="Freeform 413"/>
          <p:cNvSpPr/>
          <p:nvPr/>
        </p:nvSpPr>
        <p:spPr bwMode="auto">
          <a:xfrm rot="10800000">
            <a:off x="5971816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07" name="Straight Arrow Connector 406"/>
          <p:cNvCxnSpPr>
            <a:stCxn id="378" idx="0"/>
          </p:cNvCxnSpPr>
          <p:nvPr/>
        </p:nvCxnSpPr>
        <p:spPr bwMode="auto">
          <a:xfrm rot="5400000" flipH="1" flipV="1">
            <a:off x="3680604" y="2261399"/>
            <a:ext cx="2106355" cy="601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8" name="Picture 407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4400414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09" name="Picture 408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5562100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10" name="Picture 409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7" cstate="print"/>
          <a:stretch>
            <a:fillRect/>
          </a:stretch>
        </p:blipFill>
        <p:spPr bwMode="auto">
          <a:xfrm>
            <a:off x="5729250" y="3877316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411" name="Picture 410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4579752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412" name="Picture 411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4589274" y="4658303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247" name="Picture 246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9" cstate="print"/>
          <a:stretch>
            <a:fillRect/>
          </a:stretch>
        </p:blipFill>
        <p:spPr bwMode="auto">
          <a:xfrm>
            <a:off x="5818563" y="2524477"/>
            <a:ext cx="192439" cy="150102"/>
          </a:xfrm>
          <a:prstGeom prst="rect">
            <a:avLst/>
          </a:prstGeom>
          <a:noFill/>
          <a:ln/>
          <a:effectLst/>
        </p:spPr>
      </p:pic>
      <p:pic>
        <p:nvPicPr>
          <p:cNvPr id="256" name="Picture 255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0" cstate="print"/>
          <a:stretch>
            <a:fillRect/>
          </a:stretch>
        </p:blipFill>
        <p:spPr bwMode="auto">
          <a:xfrm>
            <a:off x="5226382" y="4276538"/>
            <a:ext cx="215109" cy="150705"/>
          </a:xfrm>
          <a:prstGeom prst="rect">
            <a:avLst/>
          </a:prstGeom>
          <a:noFill/>
          <a:ln/>
          <a:effectLst/>
        </p:spPr>
      </p:pic>
      <p:pic>
        <p:nvPicPr>
          <p:cNvPr id="261" name="Picture 260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1" cstate="print"/>
          <a:stretch>
            <a:fillRect/>
          </a:stretch>
        </p:blipFill>
        <p:spPr bwMode="auto">
          <a:xfrm>
            <a:off x="4054951" y="4276538"/>
            <a:ext cx="215540" cy="151007"/>
          </a:xfrm>
          <a:prstGeom prst="rect">
            <a:avLst/>
          </a:prstGeom>
          <a:noFill/>
          <a:ln/>
          <a:effectLst/>
        </p:spPr>
      </p:pic>
      <p:sp>
        <p:nvSpPr>
          <p:cNvPr id="251" name="Oval 250"/>
          <p:cNvSpPr>
            <a:spLocks noChangeAspect="1"/>
          </p:cNvSpPr>
          <p:nvPr/>
        </p:nvSpPr>
        <p:spPr bwMode="auto">
          <a:xfrm>
            <a:off x="1912956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4" name="Oval 253"/>
          <p:cNvSpPr>
            <a:spLocks noChangeAspect="1"/>
          </p:cNvSpPr>
          <p:nvPr/>
        </p:nvSpPr>
        <p:spPr bwMode="auto">
          <a:xfrm>
            <a:off x="1922478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255" name="Oval 254"/>
          <p:cNvSpPr>
            <a:spLocks noChangeAspect="1"/>
          </p:cNvSpPr>
          <p:nvPr/>
        </p:nvSpPr>
        <p:spPr bwMode="auto">
          <a:xfrm>
            <a:off x="2505244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0" name="Oval 289"/>
          <p:cNvSpPr>
            <a:spLocks noChangeAspect="1"/>
          </p:cNvSpPr>
          <p:nvPr/>
        </p:nvSpPr>
        <p:spPr bwMode="auto">
          <a:xfrm>
            <a:off x="1334116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1" name="Freeform 280"/>
          <p:cNvSpPr/>
          <p:nvPr/>
        </p:nvSpPr>
        <p:spPr bwMode="auto">
          <a:xfrm>
            <a:off x="1863892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1" name="Freeform 290"/>
          <p:cNvSpPr/>
          <p:nvPr/>
        </p:nvSpPr>
        <p:spPr bwMode="auto">
          <a:xfrm rot="10800000">
            <a:off x="2158239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3" name="Freeform 302"/>
          <p:cNvSpPr/>
          <p:nvPr/>
        </p:nvSpPr>
        <p:spPr bwMode="auto">
          <a:xfrm flipV="1">
            <a:off x="1873414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4" name="Freeform 303"/>
          <p:cNvSpPr/>
          <p:nvPr/>
        </p:nvSpPr>
        <p:spPr bwMode="auto">
          <a:xfrm rot="10800000" flipV="1">
            <a:off x="2167761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06" name="Straight Arrow Connector 305"/>
          <p:cNvCxnSpPr>
            <a:stCxn id="255" idx="2"/>
            <a:endCxn id="253" idx="3"/>
          </p:cNvCxnSpPr>
          <p:nvPr/>
        </p:nvCxnSpPr>
        <p:spPr bwMode="auto">
          <a:xfrm rot="10800000">
            <a:off x="2244129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7" name="Straight Arrow Connector 306"/>
          <p:cNvCxnSpPr>
            <a:stCxn id="253" idx="1"/>
            <a:endCxn id="290" idx="6"/>
          </p:cNvCxnSpPr>
          <p:nvPr/>
        </p:nvCxnSpPr>
        <p:spPr bwMode="auto">
          <a:xfrm rot="10800000">
            <a:off x="1685008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7" name="Straight Arrow Connector 316"/>
          <p:cNvCxnSpPr>
            <a:stCxn id="312" idx="1"/>
            <a:endCxn id="255" idx="6"/>
          </p:cNvCxnSpPr>
          <p:nvPr/>
        </p:nvCxnSpPr>
        <p:spPr bwMode="auto">
          <a:xfrm rot="10800000">
            <a:off x="2856136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9" name="Oval 318"/>
          <p:cNvSpPr>
            <a:spLocks noChangeAspect="1"/>
          </p:cNvSpPr>
          <p:nvPr/>
        </p:nvSpPr>
        <p:spPr bwMode="auto">
          <a:xfrm>
            <a:off x="3087896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0" name="Oval 319"/>
          <p:cNvSpPr>
            <a:spLocks noChangeAspect="1"/>
          </p:cNvSpPr>
          <p:nvPr/>
        </p:nvSpPr>
        <p:spPr bwMode="auto">
          <a:xfrm>
            <a:off x="3099266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21" name="Oval 320"/>
          <p:cNvSpPr>
            <a:spLocks noChangeAspect="1"/>
          </p:cNvSpPr>
          <p:nvPr/>
        </p:nvSpPr>
        <p:spPr bwMode="auto">
          <a:xfrm>
            <a:off x="2508120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322" name="Straight Arrow Connector 321"/>
          <p:cNvCxnSpPr>
            <a:stCxn id="320" idx="0"/>
            <a:endCxn id="312" idx="2"/>
          </p:cNvCxnSpPr>
          <p:nvPr/>
        </p:nvCxnSpPr>
        <p:spPr bwMode="auto">
          <a:xfrm rot="16200000" flipV="1">
            <a:off x="2707453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9" name="Straight Arrow Connector 328"/>
          <p:cNvCxnSpPr>
            <a:stCxn id="336" idx="0"/>
            <a:endCxn id="319" idx="4"/>
          </p:cNvCxnSpPr>
          <p:nvPr/>
        </p:nvCxnSpPr>
        <p:spPr bwMode="auto">
          <a:xfrm rot="5400000" flipH="1" flipV="1">
            <a:off x="2979447" y="3043214"/>
            <a:ext cx="564058" cy="37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2" name="Straight Arrow Connector 331"/>
          <p:cNvCxnSpPr>
            <a:stCxn id="321" idx="4"/>
            <a:endCxn id="255" idx="0"/>
          </p:cNvCxnSpPr>
          <p:nvPr/>
        </p:nvCxnSpPr>
        <p:spPr bwMode="auto">
          <a:xfrm rot="5400000">
            <a:off x="1679369" y="3166230"/>
            <a:ext cx="2005518" cy="28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3084163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38" name="Freeform 337"/>
          <p:cNvSpPr/>
          <p:nvPr/>
        </p:nvSpPr>
        <p:spPr bwMode="auto">
          <a:xfrm>
            <a:off x="3035099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9" name="Freeform 338"/>
          <p:cNvSpPr/>
          <p:nvPr/>
        </p:nvSpPr>
        <p:spPr bwMode="auto">
          <a:xfrm rot="10800000">
            <a:off x="3329446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9" name="Picture 368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1758044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370" name="Picture 369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2919730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372" name="Picture 371" descr="TP_t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7" cstate="print"/>
          <a:stretch>
            <a:fillRect/>
          </a:stretch>
        </p:blipFill>
        <p:spPr bwMode="auto">
          <a:xfrm>
            <a:off x="3086880" y="3877316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374" name="Picture 373" descr="TP_t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1937382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375" name="Picture 374" descr="TP_t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1946904" y="4658303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266" name="Picture 265" descr="TP_t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2" cstate="print"/>
          <a:stretch>
            <a:fillRect/>
          </a:stretch>
        </p:blipFill>
        <p:spPr bwMode="auto">
          <a:xfrm>
            <a:off x="3165288" y="2524477"/>
            <a:ext cx="214249" cy="150103"/>
          </a:xfrm>
          <a:prstGeom prst="rect">
            <a:avLst/>
          </a:prstGeom>
          <a:noFill/>
          <a:ln/>
          <a:effectLst/>
        </p:spPr>
      </p:pic>
      <p:pic>
        <p:nvPicPr>
          <p:cNvPr id="299" name="Picture 298" descr="TP_t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3" cstate="print"/>
          <a:stretch>
            <a:fillRect/>
          </a:stretch>
        </p:blipFill>
        <p:spPr bwMode="auto">
          <a:xfrm>
            <a:off x="2584012" y="4276538"/>
            <a:ext cx="215109" cy="150705"/>
          </a:xfrm>
          <a:prstGeom prst="rect">
            <a:avLst/>
          </a:prstGeom>
          <a:noFill/>
          <a:ln/>
          <a:effectLst/>
        </p:spPr>
      </p:pic>
      <p:pic>
        <p:nvPicPr>
          <p:cNvPr id="308" name="Picture 307" descr="TP_t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4" cstate="print"/>
          <a:stretch>
            <a:fillRect/>
          </a:stretch>
        </p:blipFill>
        <p:spPr bwMode="auto">
          <a:xfrm>
            <a:off x="1412581" y="4276538"/>
            <a:ext cx="215540" cy="151007"/>
          </a:xfrm>
          <a:prstGeom prst="rect">
            <a:avLst/>
          </a:prstGeom>
          <a:noFill/>
          <a:ln/>
          <a:effectLst/>
        </p:spPr>
      </p:pic>
      <p:pic>
        <p:nvPicPr>
          <p:cNvPr id="162" name="Picture 161" descr="TP_t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5" cstate="print"/>
          <a:stretch>
            <a:fillRect/>
          </a:stretch>
        </p:blipFill>
        <p:spPr bwMode="auto">
          <a:xfrm>
            <a:off x="9378773" y="5722718"/>
            <a:ext cx="106910" cy="150704"/>
          </a:xfrm>
          <a:prstGeom prst="rect">
            <a:avLst/>
          </a:prstGeom>
          <a:noFill/>
          <a:ln/>
          <a:effectLst/>
        </p:spPr>
      </p:pic>
      <p:cxnSp>
        <p:nvCxnSpPr>
          <p:cNvPr id="164" name="Straight Arrow Connector 163"/>
          <p:cNvCxnSpPr>
            <a:stCxn id="130" idx="2"/>
          </p:cNvCxnSpPr>
          <p:nvPr/>
        </p:nvCxnSpPr>
        <p:spPr bwMode="auto">
          <a:xfrm rot="10800000" flipV="1">
            <a:off x="8734915" y="5795472"/>
            <a:ext cx="508157" cy="321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>
            <a:stCxn id="129" idx="2"/>
          </p:cNvCxnSpPr>
          <p:nvPr/>
        </p:nvCxnSpPr>
        <p:spPr bwMode="auto">
          <a:xfrm rot="10800000">
            <a:off x="8143769" y="1989463"/>
            <a:ext cx="1099303" cy="199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Elbow Connector 168"/>
          <p:cNvCxnSpPr>
            <a:endCxn id="130" idx="4"/>
          </p:cNvCxnSpPr>
          <p:nvPr/>
        </p:nvCxnSpPr>
        <p:spPr bwMode="auto">
          <a:xfrm flipV="1">
            <a:off x="2105247" y="5970919"/>
            <a:ext cx="7313270" cy="504309"/>
          </a:xfrm>
          <a:prstGeom prst="bentConnector2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rot="16200000" flipH="1">
            <a:off x="4197736" y="5928810"/>
            <a:ext cx="1088568" cy="342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Arrow Connector 174"/>
          <p:cNvCxnSpPr/>
          <p:nvPr/>
        </p:nvCxnSpPr>
        <p:spPr bwMode="auto">
          <a:xfrm rot="16200000" flipH="1">
            <a:off x="6839722" y="5929195"/>
            <a:ext cx="1093183" cy="726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/>
          <p:nvPr/>
        </p:nvCxnSpPr>
        <p:spPr bwMode="auto">
          <a:xfrm>
            <a:off x="3133133" y="6482903"/>
            <a:ext cx="230307" cy="2023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>
            <a:off x="5979614" y="6484106"/>
            <a:ext cx="180907" cy="1588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1" name="Picture 370" descr="TP_t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12137" y="3384501"/>
            <a:ext cx="171572" cy="215433"/>
          </a:xfrm>
          <a:prstGeom prst="rect">
            <a:avLst/>
          </a:prstGeom>
          <a:noFill/>
          <a:ln/>
          <a:effectLst/>
        </p:spPr>
      </p:pic>
      <p:cxnSp>
        <p:nvCxnSpPr>
          <p:cNvPr id="189" name="Shape 188"/>
          <p:cNvCxnSpPr/>
          <p:nvPr/>
        </p:nvCxnSpPr>
        <p:spPr bwMode="auto">
          <a:xfrm rot="10800000">
            <a:off x="696549" y="4058248"/>
            <a:ext cx="2402733" cy="1740436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hape 189"/>
          <p:cNvCxnSpPr/>
          <p:nvPr/>
        </p:nvCxnSpPr>
        <p:spPr bwMode="auto">
          <a:xfrm rot="10800000" flipV="1">
            <a:off x="696549" y="1989462"/>
            <a:ext cx="1811587" cy="1717893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97"/>
          <p:cNvGrpSpPr/>
          <p:nvPr/>
        </p:nvGrpSpPr>
        <p:grpSpPr>
          <a:xfrm>
            <a:off x="521102" y="3707356"/>
            <a:ext cx="350892" cy="350892"/>
            <a:chOff x="584900" y="4064026"/>
            <a:chExt cx="350892" cy="350892"/>
          </a:xfrm>
        </p:grpSpPr>
        <p:sp>
          <p:nvSpPr>
            <p:cNvPr id="134" name="Oval 133"/>
            <p:cNvSpPr>
              <a:spLocks noChangeAspect="1"/>
            </p:cNvSpPr>
            <p:nvPr/>
          </p:nvSpPr>
          <p:spPr bwMode="auto">
            <a:xfrm>
              <a:off x="584900" y="4064026"/>
              <a:ext cx="350892" cy="350892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94" name="Picture 193" descr="TP_tmp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67" cstate="print"/>
            <a:stretch>
              <a:fillRect/>
            </a:stretch>
          </p:blipFill>
          <p:spPr bwMode="auto">
            <a:xfrm>
              <a:off x="720851" y="4151788"/>
              <a:ext cx="107825" cy="15199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74" name="Picture 473" descr="TP_t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71649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5" name="Picture 474" descr="TP_t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21970" y="1918101"/>
            <a:ext cx="217383" cy="152298"/>
          </a:xfrm>
          <a:prstGeom prst="rect">
            <a:avLst/>
          </a:prstGeom>
          <a:noFill/>
          <a:ln/>
          <a:effectLst/>
        </p:spPr>
      </p:pic>
      <p:pic>
        <p:nvPicPr>
          <p:cNvPr id="476" name="Picture 475" descr="TP_tmp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7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54291" y="3384501"/>
            <a:ext cx="172003" cy="215974"/>
          </a:xfrm>
          <a:prstGeom prst="rect">
            <a:avLst/>
          </a:prstGeom>
          <a:noFill/>
          <a:ln/>
          <a:effectLst/>
        </p:spPr>
      </p:pic>
      <p:pic>
        <p:nvPicPr>
          <p:cNvPr id="477" name="Picture 476" descr="TP_tmp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7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14019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8" name="Picture 477" descr="TP_tmp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96456" y="3384501"/>
            <a:ext cx="172435" cy="216516"/>
          </a:xfrm>
          <a:prstGeom prst="rect">
            <a:avLst/>
          </a:prstGeom>
          <a:noFill/>
          <a:ln/>
          <a:effectLst/>
        </p:spPr>
      </p:pic>
      <p:pic>
        <p:nvPicPr>
          <p:cNvPr id="479" name="Picture 478" descr="TP_tmp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09470" y="5143047"/>
            <a:ext cx="172003" cy="151311"/>
          </a:xfrm>
          <a:prstGeom prst="rect">
            <a:avLst/>
          </a:prstGeom>
          <a:noFill/>
          <a:ln/>
          <a:effectLst/>
        </p:spPr>
      </p:pic>
      <p:pic>
        <p:nvPicPr>
          <p:cNvPr id="480" name="Picture 479" descr="TP_tmp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7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118" y="5736452"/>
            <a:ext cx="259819" cy="151994"/>
          </a:xfrm>
          <a:prstGeom prst="rect">
            <a:avLst/>
          </a:prstGeom>
          <a:noFill/>
          <a:ln/>
          <a:effectLst/>
        </p:spPr>
      </p:pic>
      <p:pic>
        <p:nvPicPr>
          <p:cNvPr id="481" name="Picture 480" descr="TP_tmp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7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67304" y="5143046"/>
            <a:ext cx="171572" cy="150932"/>
          </a:xfrm>
          <a:prstGeom prst="rect">
            <a:avLst/>
          </a:prstGeom>
          <a:noFill/>
          <a:ln/>
          <a:effectLst/>
        </p:spPr>
      </p:pic>
      <p:pic>
        <p:nvPicPr>
          <p:cNvPr id="482" name="Picture 481" descr="TP_tmp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7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8750" y="5736452"/>
            <a:ext cx="259819" cy="151994"/>
          </a:xfrm>
          <a:prstGeom prst="rect">
            <a:avLst/>
          </a:prstGeom>
          <a:noFill/>
          <a:ln/>
          <a:effectLst/>
        </p:spPr>
      </p:pic>
      <p:pic>
        <p:nvPicPr>
          <p:cNvPr id="483" name="Picture 482" descr="TP_tmp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7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24934" y="5143046"/>
            <a:ext cx="171572" cy="150932"/>
          </a:xfrm>
          <a:prstGeom prst="rect">
            <a:avLst/>
          </a:prstGeom>
          <a:noFill/>
          <a:ln/>
          <a:effectLst/>
        </p:spPr>
      </p:pic>
      <p:sp>
        <p:nvSpPr>
          <p:cNvPr id="253" name="Rectangle 252"/>
          <p:cNvSpPr>
            <a:spLocks noChangeAspect="1"/>
          </p:cNvSpPr>
          <p:nvPr/>
        </p:nvSpPr>
        <p:spPr bwMode="auto">
          <a:xfrm>
            <a:off x="1951719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4" name="Picture 483" descr="TP_tmp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7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2703" y="4238450"/>
            <a:ext cx="236991" cy="216270"/>
          </a:xfrm>
          <a:prstGeom prst="rect">
            <a:avLst/>
          </a:prstGeom>
          <a:noFill/>
          <a:ln/>
          <a:effectLst/>
        </p:spPr>
      </p:pic>
      <p:sp>
        <p:nvSpPr>
          <p:cNvPr id="312" name="Rectangle 311"/>
          <p:cNvSpPr>
            <a:spLocks noChangeAspect="1"/>
          </p:cNvSpPr>
          <p:nvPr/>
        </p:nvSpPr>
        <p:spPr bwMode="auto">
          <a:xfrm>
            <a:off x="3123453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5" name="Picture 484" descr="TP_tmp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7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2437" y="4238450"/>
            <a:ext cx="259953" cy="217061"/>
          </a:xfrm>
          <a:prstGeom prst="rect">
            <a:avLst/>
          </a:prstGeom>
          <a:noFill/>
          <a:ln/>
          <a:effectLst/>
        </p:spPr>
      </p:pic>
      <p:sp>
        <p:nvSpPr>
          <p:cNvPr id="379" name="Rectangle 378"/>
          <p:cNvSpPr>
            <a:spLocks noChangeAspect="1"/>
          </p:cNvSpPr>
          <p:nvPr/>
        </p:nvSpPr>
        <p:spPr bwMode="auto">
          <a:xfrm>
            <a:off x="4594089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6" name="Picture 485" descr="TP_tmp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8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25073" y="4238450"/>
            <a:ext cx="236991" cy="216270"/>
          </a:xfrm>
          <a:prstGeom prst="rect">
            <a:avLst/>
          </a:prstGeom>
          <a:noFill/>
          <a:ln/>
          <a:effectLst/>
        </p:spPr>
      </p:pic>
      <p:sp>
        <p:nvSpPr>
          <p:cNvPr id="387" name="Rectangle 386"/>
          <p:cNvSpPr>
            <a:spLocks noChangeAspect="1"/>
          </p:cNvSpPr>
          <p:nvPr/>
        </p:nvSpPr>
        <p:spPr bwMode="auto">
          <a:xfrm>
            <a:off x="5765823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7" name="Picture 486" descr="TP_tmp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8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4806" y="4238450"/>
            <a:ext cx="259953" cy="217061"/>
          </a:xfrm>
          <a:prstGeom prst="rect">
            <a:avLst/>
          </a:prstGeom>
          <a:noFill/>
          <a:ln/>
          <a:effectLst/>
        </p:spPr>
      </p:pic>
      <p:sp>
        <p:nvSpPr>
          <p:cNvPr id="421" name="Rectangle 420"/>
          <p:cNvSpPr>
            <a:spLocks noChangeAspect="1"/>
          </p:cNvSpPr>
          <p:nvPr/>
        </p:nvSpPr>
        <p:spPr bwMode="auto">
          <a:xfrm>
            <a:off x="7236470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8" name="Picture 487" descr="TP_tmp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8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67239" y="4238450"/>
            <a:ext cx="237423" cy="216665"/>
          </a:xfrm>
          <a:prstGeom prst="rect">
            <a:avLst/>
          </a:prstGeom>
          <a:noFill/>
          <a:ln/>
          <a:effectLst/>
        </p:spPr>
      </p:pic>
      <p:sp>
        <p:nvSpPr>
          <p:cNvPr id="429" name="Rectangle 428"/>
          <p:cNvSpPr>
            <a:spLocks noChangeAspect="1"/>
          </p:cNvSpPr>
          <p:nvPr/>
        </p:nvSpPr>
        <p:spPr bwMode="auto">
          <a:xfrm>
            <a:off x="8408204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9" name="Picture 488" descr="TP_tmp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27188" y="4238450"/>
            <a:ext cx="259953" cy="217061"/>
          </a:xfrm>
          <a:prstGeom prst="rect">
            <a:avLst/>
          </a:prstGeom>
          <a:noFill/>
          <a:ln/>
          <a:effectLst/>
        </p:spPr>
      </p:pic>
      <p:cxnSp>
        <p:nvCxnSpPr>
          <p:cNvPr id="196" name="Shape 195"/>
          <p:cNvCxnSpPr/>
          <p:nvPr/>
        </p:nvCxnSpPr>
        <p:spPr bwMode="auto">
          <a:xfrm rot="5400000" flipH="1">
            <a:off x="448430" y="3882802"/>
            <a:ext cx="248118" cy="1588"/>
          </a:xfrm>
          <a:prstGeom prst="curvedConnector5">
            <a:avLst>
              <a:gd name="adj1" fmla="val -92134"/>
              <a:gd name="adj2" fmla="val 24509391"/>
              <a:gd name="adj3" fmla="val 192134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" name="Elbow Connector 204"/>
          <p:cNvCxnSpPr>
            <a:endCxn id="129" idx="0"/>
          </p:cNvCxnSpPr>
          <p:nvPr/>
        </p:nvCxnSpPr>
        <p:spPr bwMode="auto">
          <a:xfrm>
            <a:off x="2083981" y="1212112"/>
            <a:ext cx="7334536" cy="603901"/>
          </a:xfrm>
          <a:prstGeom prst="bentConnector2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0" name="Straight Arrow Connector 209"/>
          <p:cNvCxnSpPr/>
          <p:nvPr/>
        </p:nvCxnSpPr>
        <p:spPr bwMode="auto">
          <a:xfrm flipV="1">
            <a:off x="4051068" y="1204183"/>
            <a:ext cx="329642" cy="286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1" name="Straight Arrow Connector 210"/>
          <p:cNvCxnSpPr/>
          <p:nvPr/>
        </p:nvCxnSpPr>
        <p:spPr bwMode="auto">
          <a:xfrm flipV="1">
            <a:off x="6596391" y="1204661"/>
            <a:ext cx="329642" cy="286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1" name="Straight Connector 330"/>
          <p:cNvCxnSpPr/>
          <p:nvPr/>
        </p:nvCxnSpPr>
        <p:spPr bwMode="auto">
          <a:xfrm rot="5400000">
            <a:off x="-1783612" y="3931380"/>
            <a:ext cx="5821327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/>
          <p:nvPr/>
        </p:nvCxnSpPr>
        <p:spPr bwMode="auto">
          <a:xfrm rot="16200000" flipH="1">
            <a:off x="823137" y="3908343"/>
            <a:ext cx="5863857" cy="354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/>
          <p:cNvCxnSpPr/>
          <p:nvPr/>
        </p:nvCxnSpPr>
        <p:spPr bwMode="auto">
          <a:xfrm rot="16200000" flipH="1">
            <a:off x="3440518" y="3906570"/>
            <a:ext cx="5863857" cy="708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471" name="Picture 470" descr="TP_tmp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8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6400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2" name="Picture 471" descr="TP_tmp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8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4568" y="1918101"/>
            <a:ext cx="216950" cy="151995"/>
          </a:xfrm>
          <a:prstGeom prst="rect">
            <a:avLst/>
          </a:prstGeom>
          <a:noFill/>
          <a:ln/>
          <a:effectLst/>
        </p:spPr>
      </p:pic>
      <p:pic>
        <p:nvPicPr>
          <p:cNvPr id="473" name="Picture 472" descr="TP_tmp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8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33500" y="5736452"/>
            <a:ext cx="259819" cy="151994"/>
          </a:xfrm>
          <a:prstGeom prst="rect">
            <a:avLst/>
          </a:prstGeom>
          <a:noFill/>
          <a:ln/>
          <a:effectLst/>
        </p:spPr>
      </p:pic>
      <p:cxnSp>
        <p:nvCxnSpPr>
          <p:cNvPr id="342" name="Straight Connector 341"/>
          <p:cNvCxnSpPr/>
          <p:nvPr/>
        </p:nvCxnSpPr>
        <p:spPr bwMode="auto">
          <a:xfrm rot="16200000" flipH="1">
            <a:off x="6057899" y="3883534"/>
            <a:ext cx="5906388" cy="1063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198" name="Picture 197" descr="TP_tmp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8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69640" y="1918101"/>
            <a:ext cx="237302" cy="151718"/>
          </a:xfrm>
          <a:prstGeom prst="rect">
            <a:avLst/>
          </a:prstGeom>
          <a:noFill/>
          <a:ln/>
          <a:effectLst/>
        </p:spPr>
      </p:pic>
      <p:cxnSp>
        <p:nvCxnSpPr>
          <p:cNvPr id="343" name="Straight Arrow Connector 342"/>
          <p:cNvCxnSpPr>
            <a:stCxn id="319" idx="0"/>
          </p:cNvCxnSpPr>
          <p:nvPr/>
        </p:nvCxnSpPr>
        <p:spPr bwMode="auto">
          <a:xfrm rot="5400000" flipH="1" flipV="1">
            <a:off x="2663741" y="1811705"/>
            <a:ext cx="1200055" cy="85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9" name="Straight Arrow Connector 348"/>
          <p:cNvCxnSpPr>
            <a:stCxn id="389" idx="0"/>
          </p:cNvCxnSpPr>
          <p:nvPr/>
        </p:nvCxnSpPr>
        <p:spPr bwMode="auto">
          <a:xfrm rot="16200000" flipV="1">
            <a:off x="5303366" y="1809811"/>
            <a:ext cx="1200055" cy="46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5" name="Straight Arrow Connector 354"/>
          <p:cNvCxnSpPr>
            <a:stCxn id="431" idx="0"/>
          </p:cNvCxnSpPr>
          <p:nvPr/>
        </p:nvCxnSpPr>
        <p:spPr bwMode="auto">
          <a:xfrm rot="5400000" flipH="1" flipV="1">
            <a:off x="7951854" y="1811887"/>
            <a:ext cx="1196510" cy="40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9" name="Rectangle 2"/>
          <p:cNvSpPr txBox="1">
            <a:spLocks noChangeArrowheads="1"/>
          </p:cNvSpPr>
          <p:nvPr/>
        </p:nvSpPr>
        <p:spPr>
          <a:xfrm>
            <a:off x="-13494" y="220662"/>
            <a:ext cx="10080625" cy="965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3-bit counter  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83986" y="6647104"/>
            <a:ext cx="64858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151" name="TextBox 150"/>
          <p:cNvSpPr txBox="1"/>
          <p:nvPr/>
        </p:nvSpPr>
        <p:spPr>
          <a:xfrm>
            <a:off x="4680102" y="6647104"/>
            <a:ext cx="64858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152" name="TextBox 151"/>
          <p:cNvSpPr txBox="1"/>
          <p:nvPr/>
        </p:nvSpPr>
        <p:spPr>
          <a:xfrm>
            <a:off x="7276218" y="6647104"/>
            <a:ext cx="64858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179" name="Freeform 178"/>
          <p:cNvSpPr/>
          <p:nvPr/>
        </p:nvSpPr>
        <p:spPr bwMode="auto">
          <a:xfrm rot="10800000">
            <a:off x="2151144" y="3657849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" name="Freeform 179"/>
          <p:cNvSpPr/>
          <p:nvPr/>
        </p:nvSpPr>
        <p:spPr bwMode="auto">
          <a:xfrm rot="10800000">
            <a:off x="7439069" y="3661393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1" name="Straight Arrow Connector 190"/>
          <p:cNvCxnSpPr>
            <a:stCxn id="251" idx="0"/>
          </p:cNvCxnSpPr>
          <p:nvPr/>
        </p:nvCxnSpPr>
        <p:spPr bwMode="auto">
          <a:xfrm rot="5400000" flipH="1" flipV="1">
            <a:off x="1049406" y="2261741"/>
            <a:ext cx="2094841" cy="1684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Straight Arrow Connector 196"/>
          <p:cNvCxnSpPr>
            <a:stCxn id="254" idx="4"/>
          </p:cNvCxnSpPr>
          <p:nvPr/>
        </p:nvCxnSpPr>
        <p:spPr bwMode="auto">
          <a:xfrm rot="16200000" flipH="1">
            <a:off x="1557091" y="5927071"/>
            <a:ext cx="1110255" cy="28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3" name="Freeform 162"/>
          <p:cNvSpPr/>
          <p:nvPr/>
        </p:nvSpPr>
        <p:spPr bwMode="auto">
          <a:xfrm rot="10800000" flipV="1">
            <a:off x="7455356" y="4481574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3" name="Straight Arrow Connector 172"/>
          <p:cNvCxnSpPr>
            <a:stCxn id="433" idx="4"/>
            <a:endCxn id="423" idx="0"/>
          </p:cNvCxnSpPr>
          <p:nvPr/>
        </p:nvCxnSpPr>
        <p:spPr bwMode="auto">
          <a:xfrm rot="5400000">
            <a:off x="6964120" y="3166230"/>
            <a:ext cx="2005518" cy="28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Freeform 176"/>
          <p:cNvSpPr/>
          <p:nvPr/>
        </p:nvSpPr>
        <p:spPr bwMode="auto">
          <a:xfrm rot="10800000">
            <a:off x="8615199" y="3664706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 useBgFill="1">
        <p:nvSpPr>
          <p:cNvPr id="183" name="TextBox 182"/>
          <p:cNvSpPr txBox="1"/>
          <p:nvPr/>
        </p:nvSpPr>
        <p:spPr>
          <a:xfrm>
            <a:off x="7249716" y="6630541"/>
            <a:ext cx="648586" cy="607539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cxnSp>
        <p:nvCxnSpPr>
          <p:cNvPr id="184" name="Straight Arrow Connector 183"/>
          <p:cNvCxnSpPr>
            <a:stCxn id="432" idx="0"/>
            <a:endCxn id="429" idx="2"/>
          </p:cNvCxnSpPr>
          <p:nvPr/>
        </p:nvCxnSpPr>
        <p:spPr bwMode="auto">
          <a:xfrm rot="16200000" flipV="1">
            <a:off x="7992204" y="5055979"/>
            <a:ext cx="1129464" cy="505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4664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63" grpId="0" animBg="1"/>
      <p:bldP spid="163" grpId="1" animBg="1"/>
      <p:bldP spid="163" grpId="2" animBg="1"/>
      <p:bldP spid="177" grpId="0" animBg="1"/>
      <p:bldP spid="177" grpId="1" animBg="1"/>
      <p:bldP spid="18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48389"/>
            <a:ext cx="10080624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kern="0" dirty="0" smtClean="0">
                <a:solidFill>
                  <a:schemeClr val="accent2"/>
                </a:solidFill>
              </a:rPr>
              <a:t>From </a:t>
            </a:r>
            <a:r>
              <a:rPr lang="en-US" sz="4000" i="1" kern="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kern="0" dirty="0" smtClean="0">
                <a:solidFill>
                  <a:schemeClr val="accent2"/>
                </a:solidFill>
              </a:rPr>
              <a:t> to </a:t>
            </a:r>
            <a:r>
              <a:rPr lang="en-US" sz="4000" i="1" kern="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kern="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4000" kern="0" dirty="0" smtClean="0">
                <a:solidFill>
                  <a:schemeClr val="accent2"/>
                </a:solidFill>
              </a:rPr>
              <a:t> in </a:t>
            </a:r>
            <a:r>
              <a:rPr lang="en-US" sz="4000" kern="0" dirty="0" smtClean="0">
                <a:solidFill>
                  <a:srgbClr val="00B050"/>
                </a:solidFill>
              </a:rPr>
              <a:t>seven</a:t>
            </a:r>
            <a:r>
              <a:rPr lang="en-US" sz="4000" kern="0" dirty="0" smtClean="0">
                <a:solidFill>
                  <a:schemeClr val="accent2"/>
                </a:solidFill>
              </a:rPr>
              <a:t> phases</a:t>
            </a:r>
            <a:endParaRPr lang="en-US" sz="4000" kern="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360" y="2966720"/>
            <a:ext cx="8138160" cy="38841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ctr">
              <a:lnSpc>
                <a:spcPct val="110000"/>
              </a:lnSpc>
              <a:buClr>
                <a:srgbClr val="663300"/>
              </a:buClr>
              <a:buSzPct val="101000"/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-cycle closes</a:t>
            </a:r>
          </a:p>
          <a:p>
            <a:pPr marL="514350" indent="-514350" algn="ctr">
              <a:lnSpc>
                <a:spcPct val="110000"/>
              </a:lnSpc>
              <a:buClr>
                <a:srgbClr val="996633"/>
              </a:buClr>
              <a:buSzPct val="101000"/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-cycle closes</a:t>
            </a:r>
          </a:p>
          <a:p>
            <a:pPr marL="514350" indent="-514350" algn="ctr">
              <a:lnSpc>
                <a:spcPct val="110000"/>
              </a:lnSpc>
              <a:buClr>
                <a:srgbClr val="996633"/>
              </a:buClr>
              <a:buSzPct val="101000"/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-lane realigns</a:t>
            </a:r>
          </a:p>
          <a:p>
            <a:pPr marL="514350" indent="-514350" algn="ctr">
              <a:lnSpc>
                <a:spcPct val="110000"/>
              </a:lnSpc>
              <a:buClr>
                <a:srgbClr val="996633"/>
              </a:buClr>
              <a:buSzPct val="101000"/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-cycles and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-cycles for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open</a:t>
            </a:r>
          </a:p>
          <a:p>
            <a:pPr marL="514350" indent="-514350" algn="ctr">
              <a:lnSpc>
                <a:spcPct val="110000"/>
              </a:lnSpc>
              <a:buClr>
                <a:srgbClr val="996633"/>
              </a:buClr>
              <a:buSzPct val="101000"/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-cycle closes</a:t>
            </a:r>
          </a:p>
          <a:p>
            <a:pPr marL="514350" indent="-514350" algn="ctr">
              <a:lnSpc>
                <a:spcPct val="110000"/>
              </a:lnSpc>
              <a:buClr>
                <a:srgbClr val="996633"/>
              </a:buClr>
              <a:buSzPct val="101000"/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-lane realigns</a:t>
            </a:r>
          </a:p>
          <a:p>
            <a:pPr marL="514350" indent="-514350" algn="ctr">
              <a:lnSpc>
                <a:spcPct val="110000"/>
              </a:lnSpc>
              <a:buClr>
                <a:srgbClr val="996633"/>
              </a:buClr>
              <a:buSzPct val="101000"/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-cycles of 0-bits open</a:t>
            </a:r>
          </a:p>
        </p:txBody>
      </p:sp>
      <p:pic>
        <p:nvPicPr>
          <p:cNvPr id="7" name="Picture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304651" y="1349764"/>
            <a:ext cx="3381790" cy="1150284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6406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Straight Arrow Connector 181"/>
          <p:cNvCxnSpPr>
            <a:stCxn id="433" idx="4"/>
            <a:endCxn id="423" idx="0"/>
          </p:cNvCxnSpPr>
          <p:nvPr/>
        </p:nvCxnSpPr>
        <p:spPr bwMode="auto">
          <a:xfrm rot="5400000">
            <a:off x="6964120" y="3166230"/>
            <a:ext cx="2005518" cy="287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5" name="Straight Arrow Connector 214"/>
          <p:cNvCxnSpPr>
            <a:stCxn id="391" idx="4"/>
            <a:endCxn id="381" idx="0"/>
          </p:cNvCxnSpPr>
          <p:nvPr/>
        </p:nvCxnSpPr>
        <p:spPr bwMode="auto">
          <a:xfrm rot="5400000">
            <a:off x="4321739" y="3166230"/>
            <a:ext cx="2005518" cy="287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8" name="Shape 207"/>
          <p:cNvCxnSpPr>
            <a:stCxn id="321" idx="2"/>
            <a:endCxn id="134" idx="0"/>
          </p:cNvCxnSpPr>
          <p:nvPr/>
        </p:nvCxnSpPr>
        <p:spPr bwMode="auto">
          <a:xfrm rot="10800000" flipV="1">
            <a:off x="696548" y="1989462"/>
            <a:ext cx="1811572" cy="1717893"/>
          </a:xfrm>
          <a:prstGeom prst="bentConnector2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8" name="Straight Arrow Connector 187"/>
          <p:cNvCxnSpPr>
            <a:stCxn id="254" idx="4"/>
          </p:cNvCxnSpPr>
          <p:nvPr/>
        </p:nvCxnSpPr>
        <p:spPr bwMode="auto">
          <a:xfrm rot="16200000" flipH="1">
            <a:off x="1556094" y="5928068"/>
            <a:ext cx="1090765" cy="71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4" name="Straight Arrow Connector 173"/>
          <p:cNvCxnSpPr>
            <a:stCxn id="251" idx="0"/>
          </p:cNvCxnSpPr>
          <p:nvPr/>
        </p:nvCxnSpPr>
        <p:spPr bwMode="auto">
          <a:xfrm rot="5400000" flipH="1" flipV="1">
            <a:off x="1040276" y="2260701"/>
            <a:ext cx="2105011" cy="875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Straight Arrow Connector 191"/>
          <p:cNvCxnSpPr>
            <a:stCxn id="432" idx="2"/>
            <a:endCxn id="390" idx="6"/>
          </p:cNvCxnSpPr>
          <p:nvPr/>
        </p:nvCxnSpPr>
        <p:spPr bwMode="auto">
          <a:xfrm rot="10800000">
            <a:off x="6092529" y="5798684"/>
            <a:ext cx="2291489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8" name="Straight Arrow Connector 177"/>
          <p:cNvCxnSpPr>
            <a:stCxn id="437" idx="0"/>
            <a:endCxn id="431" idx="4"/>
          </p:cNvCxnSpPr>
          <p:nvPr/>
        </p:nvCxnSpPr>
        <p:spPr bwMode="auto">
          <a:xfrm rot="5400000" flipH="1" flipV="1">
            <a:off x="8264197" y="3043213"/>
            <a:ext cx="564058" cy="37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Arrow Connector 167"/>
          <p:cNvCxnSpPr>
            <a:stCxn id="433" idx="2"/>
            <a:endCxn id="391" idx="6"/>
          </p:cNvCxnSpPr>
          <p:nvPr/>
        </p:nvCxnSpPr>
        <p:spPr bwMode="auto">
          <a:xfrm rot="10800000">
            <a:off x="5501383" y="1989463"/>
            <a:ext cx="2291489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>
            <a:stCxn id="422" idx="4"/>
          </p:cNvCxnSpPr>
          <p:nvPr/>
        </p:nvCxnSpPr>
        <p:spPr bwMode="auto">
          <a:xfrm rot="16200000" flipH="1">
            <a:off x="6831717" y="5937195"/>
            <a:ext cx="1104014" cy="209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420" idx="0"/>
          </p:cNvCxnSpPr>
          <p:nvPr/>
        </p:nvCxnSpPr>
        <p:spPr bwMode="auto">
          <a:xfrm rot="5400000" flipH="1" flipV="1">
            <a:off x="6331427" y="2264239"/>
            <a:ext cx="2095072" cy="1162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Oval 128"/>
          <p:cNvSpPr>
            <a:spLocks noChangeAspect="1"/>
          </p:cNvSpPr>
          <p:nvPr/>
        </p:nvSpPr>
        <p:spPr bwMode="auto">
          <a:xfrm>
            <a:off x="9243071" y="1816013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 bwMode="auto">
          <a:xfrm>
            <a:off x="9243071" y="56200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8" name="Straight Arrow Connector 137"/>
          <p:cNvCxnSpPr/>
          <p:nvPr/>
        </p:nvCxnSpPr>
        <p:spPr bwMode="auto">
          <a:xfrm rot="10800000">
            <a:off x="3450173" y="5798684"/>
            <a:ext cx="2291478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rot="10800000">
            <a:off x="2859027" y="1989463"/>
            <a:ext cx="2291478" cy="1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rot="16200000" flipH="1">
            <a:off x="3522176" y="5151090"/>
            <a:ext cx="1271303" cy="1176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 rot="16200000" flipH="1">
            <a:off x="6159672" y="5155965"/>
            <a:ext cx="1279812" cy="1052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/>
          <p:nvPr/>
        </p:nvCxnSpPr>
        <p:spPr bwMode="auto">
          <a:xfrm rot="16200000" flipH="1">
            <a:off x="878300" y="5152595"/>
            <a:ext cx="1275556" cy="130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0" name="Oval 419"/>
          <p:cNvSpPr>
            <a:spLocks noChangeAspect="1"/>
          </p:cNvSpPr>
          <p:nvPr/>
        </p:nvSpPr>
        <p:spPr bwMode="auto">
          <a:xfrm>
            <a:off x="7197707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eaLnBrk="1" latinLnBrk="0">
              <a:buFont typeface="StarSymbol" charset="0"/>
              <a:buNone/>
              <a:tabLst/>
            </a:pPr>
            <a:endParaRPr lang="he-IL" smtClean="0"/>
          </a:p>
        </p:txBody>
      </p: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7207229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23" name="Oval 422"/>
          <p:cNvSpPr>
            <a:spLocks noChangeAspect="1"/>
          </p:cNvSpPr>
          <p:nvPr/>
        </p:nvSpPr>
        <p:spPr bwMode="auto">
          <a:xfrm>
            <a:off x="7789995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6618867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9" name="Freeform 458"/>
          <p:cNvSpPr/>
          <p:nvPr/>
        </p:nvSpPr>
        <p:spPr bwMode="auto">
          <a:xfrm>
            <a:off x="7148643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" name="Freeform 459"/>
          <p:cNvSpPr/>
          <p:nvPr/>
        </p:nvSpPr>
        <p:spPr bwMode="auto">
          <a:xfrm rot="10800000">
            <a:off x="7442990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7" name="Freeform 456"/>
          <p:cNvSpPr/>
          <p:nvPr/>
        </p:nvSpPr>
        <p:spPr bwMode="auto">
          <a:xfrm flipV="1">
            <a:off x="7158165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8" name="Freeform 457"/>
          <p:cNvSpPr/>
          <p:nvPr/>
        </p:nvSpPr>
        <p:spPr bwMode="auto">
          <a:xfrm rot="10800000" flipV="1">
            <a:off x="7452512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27" name="Straight Arrow Connector 426"/>
          <p:cNvCxnSpPr>
            <a:stCxn id="423" idx="2"/>
            <a:endCxn id="421" idx="3"/>
          </p:cNvCxnSpPr>
          <p:nvPr/>
        </p:nvCxnSpPr>
        <p:spPr bwMode="auto">
          <a:xfrm rot="10800000">
            <a:off x="7528880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8" name="Straight Arrow Connector 427"/>
          <p:cNvCxnSpPr>
            <a:stCxn id="421" idx="1"/>
            <a:endCxn id="424" idx="6"/>
          </p:cNvCxnSpPr>
          <p:nvPr/>
        </p:nvCxnSpPr>
        <p:spPr bwMode="auto">
          <a:xfrm rot="10800000">
            <a:off x="6969759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0" name="Straight Arrow Connector 429"/>
          <p:cNvCxnSpPr>
            <a:stCxn id="429" idx="1"/>
            <a:endCxn id="423" idx="6"/>
          </p:cNvCxnSpPr>
          <p:nvPr/>
        </p:nvCxnSpPr>
        <p:spPr bwMode="auto">
          <a:xfrm rot="10800000">
            <a:off x="8140887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1" name="Oval 430"/>
          <p:cNvSpPr>
            <a:spLocks noChangeAspect="1"/>
          </p:cNvSpPr>
          <p:nvPr/>
        </p:nvSpPr>
        <p:spPr bwMode="auto">
          <a:xfrm>
            <a:off x="8372647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8384017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33" name="Oval 432"/>
          <p:cNvSpPr>
            <a:spLocks noChangeAspect="1"/>
          </p:cNvSpPr>
          <p:nvPr/>
        </p:nvSpPr>
        <p:spPr bwMode="auto">
          <a:xfrm>
            <a:off x="7792871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434" name="Straight Arrow Connector 433"/>
          <p:cNvCxnSpPr>
            <a:stCxn id="432" idx="0"/>
            <a:endCxn id="429" idx="2"/>
          </p:cNvCxnSpPr>
          <p:nvPr/>
        </p:nvCxnSpPr>
        <p:spPr bwMode="auto">
          <a:xfrm rot="16200000" flipV="1">
            <a:off x="7992204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6" name="Straight Arrow Connector 435"/>
          <p:cNvCxnSpPr>
            <a:stCxn id="433" idx="4"/>
            <a:endCxn id="423" idx="0"/>
          </p:cNvCxnSpPr>
          <p:nvPr/>
        </p:nvCxnSpPr>
        <p:spPr bwMode="auto">
          <a:xfrm rot="5400000">
            <a:off x="6964120" y="3166230"/>
            <a:ext cx="2005519" cy="28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7" name="Oval 436"/>
          <p:cNvSpPr>
            <a:spLocks noChangeAspect="1"/>
          </p:cNvSpPr>
          <p:nvPr/>
        </p:nvSpPr>
        <p:spPr bwMode="auto">
          <a:xfrm>
            <a:off x="8368914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55" name="Freeform 454"/>
          <p:cNvSpPr/>
          <p:nvPr/>
        </p:nvSpPr>
        <p:spPr bwMode="auto">
          <a:xfrm>
            <a:off x="8319850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6" name="Freeform 455"/>
          <p:cNvSpPr/>
          <p:nvPr/>
        </p:nvSpPr>
        <p:spPr bwMode="auto">
          <a:xfrm rot="10800000">
            <a:off x="8614197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4" name="Picture 44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1" cstate="print"/>
          <a:stretch>
            <a:fillRect/>
          </a:stretch>
        </p:blipFill>
        <p:spPr bwMode="auto">
          <a:xfrm>
            <a:off x="7922648" y="4276539"/>
            <a:ext cx="107340" cy="151312"/>
          </a:xfrm>
          <a:prstGeom prst="rect">
            <a:avLst/>
          </a:prstGeom>
          <a:noFill/>
          <a:ln/>
          <a:effectLst/>
        </p:spPr>
      </p:pic>
      <p:pic>
        <p:nvPicPr>
          <p:cNvPr id="445" name="Picture 44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2" cstate="print"/>
          <a:stretch>
            <a:fillRect/>
          </a:stretch>
        </p:blipFill>
        <p:spPr bwMode="auto">
          <a:xfrm>
            <a:off x="6697548" y="4276538"/>
            <a:ext cx="215110" cy="150706"/>
          </a:xfrm>
          <a:prstGeom prst="rect">
            <a:avLst/>
          </a:prstGeom>
          <a:noFill/>
          <a:ln/>
          <a:effectLst/>
        </p:spPr>
      </p:pic>
      <p:pic>
        <p:nvPicPr>
          <p:cNvPr id="446" name="Picture 44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8503709" y="2524478"/>
            <a:ext cx="106911" cy="150706"/>
          </a:xfrm>
          <a:prstGeom prst="rect">
            <a:avLst/>
          </a:prstGeom>
          <a:noFill/>
          <a:ln/>
          <a:effectLst/>
        </p:spPr>
      </p:pic>
      <p:pic>
        <p:nvPicPr>
          <p:cNvPr id="450" name="Picture 44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7042795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51" name="Picture 45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8204481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52" name="Picture 45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8371631" y="3877315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453" name="Picture 452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7222133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454" name="Picture 453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7231655" y="4658303"/>
            <a:ext cx="304800" cy="264566"/>
          </a:xfrm>
          <a:prstGeom prst="rect">
            <a:avLst/>
          </a:prstGeom>
          <a:noFill/>
          <a:ln/>
          <a:effectLst/>
        </p:spPr>
      </p:pic>
      <p:sp>
        <p:nvSpPr>
          <p:cNvPr id="378" name="Oval 377"/>
          <p:cNvSpPr>
            <a:spLocks noChangeAspect="1"/>
          </p:cNvSpPr>
          <p:nvPr/>
        </p:nvSpPr>
        <p:spPr bwMode="auto">
          <a:xfrm>
            <a:off x="4555326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80" name="Oval 379"/>
          <p:cNvSpPr>
            <a:spLocks noChangeAspect="1"/>
          </p:cNvSpPr>
          <p:nvPr/>
        </p:nvSpPr>
        <p:spPr bwMode="auto">
          <a:xfrm>
            <a:off x="4564848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81" name="Oval 380"/>
          <p:cNvSpPr>
            <a:spLocks noChangeAspect="1"/>
          </p:cNvSpPr>
          <p:nvPr/>
        </p:nvSpPr>
        <p:spPr bwMode="auto">
          <a:xfrm>
            <a:off x="5147614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2" name="Oval 381"/>
          <p:cNvSpPr>
            <a:spLocks noChangeAspect="1"/>
          </p:cNvSpPr>
          <p:nvPr/>
        </p:nvSpPr>
        <p:spPr bwMode="auto">
          <a:xfrm>
            <a:off x="3976486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7" name="Freeform 416"/>
          <p:cNvSpPr/>
          <p:nvPr/>
        </p:nvSpPr>
        <p:spPr bwMode="auto">
          <a:xfrm>
            <a:off x="4506262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8" name="Freeform 417"/>
          <p:cNvSpPr/>
          <p:nvPr/>
        </p:nvSpPr>
        <p:spPr bwMode="auto">
          <a:xfrm rot="10800000">
            <a:off x="4800609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5" name="Freeform 414"/>
          <p:cNvSpPr/>
          <p:nvPr/>
        </p:nvSpPr>
        <p:spPr bwMode="auto">
          <a:xfrm flipV="1">
            <a:off x="4515784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6" name="Freeform 415"/>
          <p:cNvSpPr/>
          <p:nvPr/>
        </p:nvSpPr>
        <p:spPr bwMode="auto">
          <a:xfrm rot="10800000" flipV="1">
            <a:off x="4810131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85" name="Straight Arrow Connector 384"/>
          <p:cNvCxnSpPr>
            <a:stCxn id="381" idx="2"/>
            <a:endCxn id="379" idx="3"/>
          </p:cNvCxnSpPr>
          <p:nvPr/>
        </p:nvCxnSpPr>
        <p:spPr bwMode="auto">
          <a:xfrm rot="10800000">
            <a:off x="4886499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6" name="Straight Arrow Connector 385"/>
          <p:cNvCxnSpPr>
            <a:stCxn id="379" idx="1"/>
            <a:endCxn id="382" idx="6"/>
          </p:cNvCxnSpPr>
          <p:nvPr/>
        </p:nvCxnSpPr>
        <p:spPr bwMode="auto">
          <a:xfrm rot="10800000">
            <a:off x="4327378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8" name="Straight Arrow Connector 387"/>
          <p:cNvCxnSpPr>
            <a:stCxn id="387" idx="1"/>
            <a:endCxn id="381" idx="6"/>
          </p:cNvCxnSpPr>
          <p:nvPr/>
        </p:nvCxnSpPr>
        <p:spPr bwMode="auto">
          <a:xfrm rot="10800000">
            <a:off x="5498506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9" name="Oval 388"/>
          <p:cNvSpPr>
            <a:spLocks noChangeAspect="1"/>
          </p:cNvSpPr>
          <p:nvPr/>
        </p:nvSpPr>
        <p:spPr bwMode="auto">
          <a:xfrm>
            <a:off x="5730266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0" name="Oval 389"/>
          <p:cNvSpPr>
            <a:spLocks noChangeAspect="1"/>
          </p:cNvSpPr>
          <p:nvPr/>
        </p:nvSpPr>
        <p:spPr bwMode="auto">
          <a:xfrm>
            <a:off x="5741636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91" name="Oval 390"/>
          <p:cNvSpPr>
            <a:spLocks noChangeAspect="1"/>
          </p:cNvSpPr>
          <p:nvPr/>
        </p:nvSpPr>
        <p:spPr bwMode="auto">
          <a:xfrm>
            <a:off x="5150490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eaLnBrk="1" latinLnBrk="0">
              <a:buFont typeface="StarSymbol" charset="0"/>
              <a:buNone/>
              <a:tabLst/>
            </a:pPr>
            <a:endParaRPr lang="he-IL" smtClean="0"/>
          </a:p>
        </p:txBody>
      </p:sp>
      <p:cxnSp>
        <p:nvCxnSpPr>
          <p:cNvPr id="392" name="Straight Arrow Connector 391"/>
          <p:cNvCxnSpPr>
            <a:stCxn id="390" idx="0"/>
            <a:endCxn id="387" idx="2"/>
          </p:cNvCxnSpPr>
          <p:nvPr/>
        </p:nvCxnSpPr>
        <p:spPr bwMode="auto">
          <a:xfrm rot="16200000" flipV="1">
            <a:off x="5349823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3" name="Straight Arrow Connector 392"/>
          <p:cNvCxnSpPr>
            <a:stCxn id="395" idx="0"/>
            <a:endCxn id="389" idx="4"/>
          </p:cNvCxnSpPr>
          <p:nvPr/>
        </p:nvCxnSpPr>
        <p:spPr bwMode="auto">
          <a:xfrm rot="5400000" flipH="1" flipV="1">
            <a:off x="5621817" y="3043214"/>
            <a:ext cx="564058" cy="37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4" name="Straight Arrow Connector 393"/>
          <p:cNvCxnSpPr>
            <a:stCxn id="391" idx="4"/>
            <a:endCxn id="381" idx="0"/>
          </p:cNvCxnSpPr>
          <p:nvPr/>
        </p:nvCxnSpPr>
        <p:spPr bwMode="auto">
          <a:xfrm rot="5400000">
            <a:off x="4321739" y="3166230"/>
            <a:ext cx="2005518" cy="28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5" name="Oval 394"/>
          <p:cNvSpPr>
            <a:spLocks noChangeAspect="1"/>
          </p:cNvSpPr>
          <p:nvPr/>
        </p:nvSpPr>
        <p:spPr bwMode="auto">
          <a:xfrm>
            <a:off x="5726533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13" name="Freeform 412"/>
          <p:cNvSpPr/>
          <p:nvPr/>
        </p:nvSpPr>
        <p:spPr bwMode="auto">
          <a:xfrm>
            <a:off x="5677469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4" name="Freeform 413"/>
          <p:cNvSpPr/>
          <p:nvPr/>
        </p:nvSpPr>
        <p:spPr bwMode="auto">
          <a:xfrm rot="10800000">
            <a:off x="5971816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07" name="Straight Arrow Connector 406"/>
          <p:cNvCxnSpPr>
            <a:stCxn id="378" idx="0"/>
          </p:cNvCxnSpPr>
          <p:nvPr/>
        </p:nvCxnSpPr>
        <p:spPr bwMode="auto">
          <a:xfrm rot="5400000" flipH="1" flipV="1">
            <a:off x="3680604" y="2261399"/>
            <a:ext cx="2106355" cy="601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8" name="Picture 407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4400414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09" name="Picture 408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5562100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410" name="Picture 409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5729250" y="3877316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411" name="Picture 410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4579752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412" name="Picture 411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4589274" y="4658303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247" name="Picture 246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7" cstate="print"/>
          <a:stretch>
            <a:fillRect/>
          </a:stretch>
        </p:blipFill>
        <p:spPr bwMode="auto">
          <a:xfrm>
            <a:off x="5818563" y="2524477"/>
            <a:ext cx="192439" cy="150102"/>
          </a:xfrm>
          <a:prstGeom prst="rect">
            <a:avLst/>
          </a:prstGeom>
          <a:noFill/>
          <a:ln/>
          <a:effectLst/>
        </p:spPr>
      </p:pic>
      <p:pic>
        <p:nvPicPr>
          <p:cNvPr id="256" name="Picture 255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5226382" y="4276538"/>
            <a:ext cx="215109" cy="150705"/>
          </a:xfrm>
          <a:prstGeom prst="rect">
            <a:avLst/>
          </a:prstGeom>
          <a:noFill/>
          <a:ln/>
          <a:effectLst/>
        </p:spPr>
      </p:pic>
      <p:pic>
        <p:nvPicPr>
          <p:cNvPr id="261" name="Picture 260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9" cstate="print"/>
          <a:stretch>
            <a:fillRect/>
          </a:stretch>
        </p:blipFill>
        <p:spPr bwMode="auto">
          <a:xfrm>
            <a:off x="4054951" y="4276538"/>
            <a:ext cx="215540" cy="151007"/>
          </a:xfrm>
          <a:prstGeom prst="rect">
            <a:avLst/>
          </a:prstGeom>
          <a:noFill/>
          <a:ln/>
          <a:effectLst/>
        </p:spPr>
      </p:pic>
      <p:sp>
        <p:nvSpPr>
          <p:cNvPr id="251" name="Oval 250"/>
          <p:cNvSpPr>
            <a:spLocks noChangeAspect="1"/>
          </p:cNvSpPr>
          <p:nvPr/>
        </p:nvSpPr>
        <p:spPr bwMode="auto">
          <a:xfrm>
            <a:off x="1912956" y="3317585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4" name="Oval 253"/>
          <p:cNvSpPr>
            <a:spLocks noChangeAspect="1"/>
          </p:cNvSpPr>
          <p:nvPr/>
        </p:nvSpPr>
        <p:spPr bwMode="auto">
          <a:xfrm>
            <a:off x="1922478" y="5035346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255" name="Oval 254"/>
          <p:cNvSpPr>
            <a:spLocks noChangeAspect="1"/>
          </p:cNvSpPr>
          <p:nvPr/>
        </p:nvSpPr>
        <p:spPr bwMode="auto">
          <a:xfrm>
            <a:off x="2505244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0" name="Oval 289"/>
          <p:cNvSpPr>
            <a:spLocks noChangeAspect="1"/>
          </p:cNvSpPr>
          <p:nvPr/>
        </p:nvSpPr>
        <p:spPr bwMode="auto">
          <a:xfrm>
            <a:off x="1334116" y="4170427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1" name="Freeform 280"/>
          <p:cNvSpPr/>
          <p:nvPr/>
        </p:nvSpPr>
        <p:spPr bwMode="auto">
          <a:xfrm>
            <a:off x="1863892" y="3653338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1" name="Freeform 290"/>
          <p:cNvSpPr/>
          <p:nvPr/>
        </p:nvSpPr>
        <p:spPr bwMode="auto">
          <a:xfrm rot="10800000">
            <a:off x="2158239" y="365431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3" name="Freeform 302"/>
          <p:cNvSpPr/>
          <p:nvPr/>
        </p:nvSpPr>
        <p:spPr bwMode="auto">
          <a:xfrm flipV="1">
            <a:off x="1873414" y="448965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4" name="Freeform 303"/>
          <p:cNvSpPr/>
          <p:nvPr/>
        </p:nvSpPr>
        <p:spPr bwMode="auto">
          <a:xfrm rot="10800000" flipV="1">
            <a:off x="2167761" y="4488669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06" name="Straight Arrow Connector 305"/>
          <p:cNvCxnSpPr>
            <a:stCxn id="255" idx="2"/>
            <a:endCxn id="253" idx="3"/>
          </p:cNvCxnSpPr>
          <p:nvPr/>
        </p:nvCxnSpPr>
        <p:spPr bwMode="auto">
          <a:xfrm rot="10800000">
            <a:off x="2244129" y="4345873"/>
            <a:ext cx="261116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7" name="Straight Arrow Connector 306"/>
          <p:cNvCxnSpPr>
            <a:stCxn id="253" idx="1"/>
            <a:endCxn id="290" idx="6"/>
          </p:cNvCxnSpPr>
          <p:nvPr/>
        </p:nvCxnSpPr>
        <p:spPr bwMode="auto">
          <a:xfrm rot="10800000">
            <a:off x="1685008" y="4345873"/>
            <a:ext cx="266710" cy="12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7" name="Straight Arrow Connector 316"/>
          <p:cNvCxnSpPr>
            <a:stCxn id="312" idx="1"/>
            <a:endCxn id="255" idx="6"/>
          </p:cNvCxnSpPr>
          <p:nvPr/>
        </p:nvCxnSpPr>
        <p:spPr bwMode="auto">
          <a:xfrm rot="10800000">
            <a:off x="2856136" y="4345873"/>
            <a:ext cx="267316" cy="1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9" name="Oval 318"/>
          <p:cNvSpPr>
            <a:spLocks noChangeAspect="1"/>
          </p:cNvSpPr>
          <p:nvPr/>
        </p:nvSpPr>
        <p:spPr bwMode="auto">
          <a:xfrm>
            <a:off x="3087896" y="2412158"/>
            <a:ext cx="350892" cy="3508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0" name="Oval 319"/>
          <p:cNvSpPr>
            <a:spLocks noChangeAspect="1"/>
          </p:cNvSpPr>
          <p:nvPr/>
        </p:nvSpPr>
        <p:spPr bwMode="auto">
          <a:xfrm>
            <a:off x="3099266" y="562323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21" name="Oval 320"/>
          <p:cNvSpPr>
            <a:spLocks noChangeAspect="1"/>
          </p:cNvSpPr>
          <p:nvPr/>
        </p:nvSpPr>
        <p:spPr bwMode="auto">
          <a:xfrm>
            <a:off x="2508120" y="1814017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cxnSp>
        <p:nvCxnSpPr>
          <p:cNvPr id="322" name="Straight Arrow Connector 321"/>
          <p:cNvCxnSpPr>
            <a:stCxn id="320" idx="0"/>
            <a:endCxn id="312" idx="2"/>
          </p:cNvCxnSpPr>
          <p:nvPr/>
        </p:nvCxnSpPr>
        <p:spPr bwMode="auto">
          <a:xfrm rot="16200000" flipV="1">
            <a:off x="2707453" y="5055980"/>
            <a:ext cx="1129464" cy="505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9" name="Straight Arrow Connector 328"/>
          <p:cNvCxnSpPr>
            <a:stCxn id="336" idx="0"/>
            <a:endCxn id="319" idx="4"/>
          </p:cNvCxnSpPr>
          <p:nvPr/>
        </p:nvCxnSpPr>
        <p:spPr bwMode="auto">
          <a:xfrm rot="5400000" flipH="1" flipV="1">
            <a:off x="2979447" y="3043214"/>
            <a:ext cx="564058" cy="37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2" name="Straight Arrow Connector 331"/>
          <p:cNvCxnSpPr>
            <a:stCxn id="321" idx="4"/>
            <a:endCxn id="255" idx="0"/>
          </p:cNvCxnSpPr>
          <p:nvPr/>
        </p:nvCxnSpPr>
        <p:spPr bwMode="auto">
          <a:xfrm rot="5400000">
            <a:off x="1679369" y="3166230"/>
            <a:ext cx="2005518" cy="28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3084163" y="3327108"/>
            <a:ext cx="350892" cy="350892"/>
          </a:xfrm>
          <a:prstGeom prst="ellipse">
            <a:avLst/>
          </a:prstGeom>
          <a:solidFill>
            <a:srgbClr val="FB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338" name="Freeform 337"/>
          <p:cNvSpPr/>
          <p:nvPr/>
        </p:nvSpPr>
        <p:spPr bwMode="auto">
          <a:xfrm>
            <a:off x="3035099" y="3662861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9" name="Freeform 338"/>
          <p:cNvSpPr/>
          <p:nvPr/>
        </p:nvSpPr>
        <p:spPr bwMode="auto">
          <a:xfrm rot="10800000">
            <a:off x="3329446" y="366383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9" name="Picture 368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1758044" y="4159715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370" name="Picture 369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2919730" y="4169238"/>
            <a:ext cx="118155" cy="118155"/>
          </a:xfrm>
          <a:prstGeom prst="rect">
            <a:avLst/>
          </a:prstGeom>
          <a:noFill/>
          <a:ln/>
          <a:effectLst/>
        </p:spPr>
      </p:pic>
      <p:pic>
        <p:nvPicPr>
          <p:cNvPr id="372" name="Picture 371" descr="TP_t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3086880" y="3877316"/>
            <a:ext cx="367833" cy="152072"/>
          </a:xfrm>
          <a:prstGeom prst="rect">
            <a:avLst/>
          </a:prstGeom>
          <a:noFill/>
          <a:ln/>
          <a:effectLst/>
        </p:spPr>
      </p:pic>
      <p:pic>
        <p:nvPicPr>
          <p:cNvPr id="374" name="Picture 373" descr="TP_t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1937382" y="3820365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375" name="Picture 374" descr="TP_t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1946904" y="4658303"/>
            <a:ext cx="304800" cy="264566"/>
          </a:xfrm>
          <a:prstGeom prst="rect">
            <a:avLst/>
          </a:prstGeom>
          <a:noFill/>
          <a:ln/>
          <a:effectLst/>
        </p:spPr>
      </p:pic>
      <p:pic>
        <p:nvPicPr>
          <p:cNvPr id="266" name="Picture 265" descr="TP_t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0" cstate="print"/>
          <a:stretch>
            <a:fillRect/>
          </a:stretch>
        </p:blipFill>
        <p:spPr bwMode="auto">
          <a:xfrm>
            <a:off x="3165288" y="2524477"/>
            <a:ext cx="214249" cy="150103"/>
          </a:xfrm>
          <a:prstGeom prst="rect">
            <a:avLst/>
          </a:prstGeom>
          <a:noFill/>
          <a:ln/>
          <a:effectLst/>
        </p:spPr>
      </p:pic>
      <p:pic>
        <p:nvPicPr>
          <p:cNvPr id="299" name="Picture 298" descr="TP_t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1" cstate="print"/>
          <a:stretch>
            <a:fillRect/>
          </a:stretch>
        </p:blipFill>
        <p:spPr bwMode="auto">
          <a:xfrm>
            <a:off x="2584012" y="4276538"/>
            <a:ext cx="215109" cy="150705"/>
          </a:xfrm>
          <a:prstGeom prst="rect">
            <a:avLst/>
          </a:prstGeom>
          <a:noFill/>
          <a:ln/>
          <a:effectLst/>
        </p:spPr>
      </p:pic>
      <p:pic>
        <p:nvPicPr>
          <p:cNvPr id="308" name="Picture 307" descr="TP_t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2" cstate="print"/>
          <a:stretch>
            <a:fillRect/>
          </a:stretch>
        </p:blipFill>
        <p:spPr bwMode="auto">
          <a:xfrm>
            <a:off x="1412581" y="4276538"/>
            <a:ext cx="215540" cy="151007"/>
          </a:xfrm>
          <a:prstGeom prst="rect">
            <a:avLst/>
          </a:prstGeom>
          <a:noFill/>
          <a:ln/>
          <a:effectLst/>
        </p:spPr>
      </p:pic>
      <p:pic>
        <p:nvPicPr>
          <p:cNvPr id="162" name="Picture 161" descr="TP_t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3" cstate="print"/>
          <a:stretch>
            <a:fillRect/>
          </a:stretch>
        </p:blipFill>
        <p:spPr bwMode="auto">
          <a:xfrm>
            <a:off x="9378773" y="5722718"/>
            <a:ext cx="106910" cy="150704"/>
          </a:xfrm>
          <a:prstGeom prst="rect">
            <a:avLst/>
          </a:prstGeom>
          <a:noFill/>
          <a:ln/>
          <a:effectLst/>
        </p:spPr>
      </p:pic>
      <p:cxnSp>
        <p:nvCxnSpPr>
          <p:cNvPr id="164" name="Straight Arrow Connector 163"/>
          <p:cNvCxnSpPr>
            <a:stCxn id="130" idx="2"/>
          </p:cNvCxnSpPr>
          <p:nvPr/>
        </p:nvCxnSpPr>
        <p:spPr bwMode="auto">
          <a:xfrm rot="10800000" flipV="1">
            <a:off x="8734915" y="5795472"/>
            <a:ext cx="508157" cy="321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>
            <a:stCxn id="129" idx="2"/>
          </p:cNvCxnSpPr>
          <p:nvPr/>
        </p:nvCxnSpPr>
        <p:spPr bwMode="auto">
          <a:xfrm rot="10800000">
            <a:off x="8143769" y="1989463"/>
            <a:ext cx="1099303" cy="199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Elbow Connector 168"/>
          <p:cNvCxnSpPr>
            <a:endCxn id="130" idx="4"/>
          </p:cNvCxnSpPr>
          <p:nvPr/>
        </p:nvCxnSpPr>
        <p:spPr bwMode="auto">
          <a:xfrm flipV="1">
            <a:off x="2105247" y="5970919"/>
            <a:ext cx="7313270" cy="504309"/>
          </a:xfrm>
          <a:prstGeom prst="bentConnector2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rot="16200000" flipH="1">
            <a:off x="4197736" y="5928810"/>
            <a:ext cx="1088568" cy="342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/>
          <p:nvPr/>
        </p:nvCxnSpPr>
        <p:spPr bwMode="auto">
          <a:xfrm>
            <a:off x="3219610" y="6481482"/>
            <a:ext cx="143830" cy="3444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>
            <a:off x="5979614" y="6476422"/>
            <a:ext cx="180907" cy="1588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1" name="Picture 370" descr="TP_t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12137" y="3384501"/>
            <a:ext cx="171572" cy="215433"/>
          </a:xfrm>
          <a:prstGeom prst="rect">
            <a:avLst/>
          </a:prstGeom>
          <a:noFill/>
          <a:ln/>
          <a:effectLst/>
        </p:spPr>
      </p:pic>
      <p:cxnSp>
        <p:nvCxnSpPr>
          <p:cNvPr id="189" name="Shape 188"/>
          <p:cNvCxnSpPr/>
          <p:nvPr/>
        </p:nvCxnSpPr>
        <p:spPr bwMode="auto">
          <a:xfrm rot="10800000">
            <a:off x="696549" y="4058248"/>
            <a:ext cx="2402733" cy="1740436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hape 189"/>
          <p:cNvCxnSpPr>
            <a:stCxn id="321" idx="2"/>
            <a:endCxn id="134" idx="0"/>
          </p:cNvCxnSpPr>
          <p:nvPr/>
        </p:nvCxnSpPr>
        <p:spPr bwMode="auto">
          <a:xfrm rot="10800000" flipV="1">
            <a:off x="696548" y="1989462"/>
            <a:ext cx="1811572" cy="1717893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97"/>
          <p:cNvGrpSpPr/>
          <p:nvPr/>
        </p:nvGrpSpPr>
        <p:grpSpPr>
          <a:xfrm>
            <a:off x="521102" y="3707356"/>
            <a:ext cx="350892" cy="350892"/>
            <a:chOff x="584900" y="4064026"/>
            <a:chExt cx="350892" cy="350892"/>
          </a:xfrm>
        </p:grpSpPr>
        <p:sp>
          <p:nvSpPr>
            <p:cNvPr id="134" name="Oval 133"/>
            <p:cNvSpPr>
              <a:spLocks noChangeAspect="1"/>
            </p:cNvSpPr>
            <p:nvPr/>
          </p:nvSpPr>
          <p:spPr bwMode="auto">
            <a:xfrm>
              <a:off x="584900" y="4064026"/>
              <a:ext cx="350892" cy="350892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94" name="Picture 193" descr="TP_tmp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65" cstate="print"/>
            <a:stretch>
              <a:fillRect/>
            </a:stretch>
          </p:blipFill>
          <p:spPr bwMode="auto">
            <a:xfrm>
              <a:off x="720851" y="4151788"/>
              <a:ext cx="107825" cy="15199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74" name="Picture 473" descr="TP_t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71649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5" name="Picture 474" descr="TP_t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21970" y="1918101"/>
            <a:ext cx="217383" cy="152298"/>
          </a:xfrm>
          <a:prstGeom prst="rect">
            <a:avLst/>
          </a:prstGeom>
          <a:noFill/>
          <a:ln/>
          <a:effectLst/>
        </p:spPr>
      </p:pic>
      <p:pic>
        <p:nvPicPr>
          <p:cNvPr id="476" name="Picture 475" descr="TP_tmp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54291" y="3384501"/>
            <a:ext cx="172003" cy="215974"/>
          </a:xfrm>
          <a:prstGeom prst="rect">
            <a:avLst/>
          </a:prstGeom>
          <a:noFill/>
          <a:ln/>
          <a:effectLst/>
        </p:spPr>
      </p:pic>
      <p:pic>
        <p:nvPicPr>
          <p:cNvPr id="477" name="Picture 476" descr="TP_tmp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14019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8" name="Picture 477" descr="TP_tmp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7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96456" y="3384501"/>
            <a:ext cx="172435" cy="216516"/>
          </a:xfrm>
          <a:prstGeom prst="rect">
            <a:avLst/>
          </a:prstGeom>
          <a:noFill/>
          <a:ln/>
          <a:effectLst/>
        </p:spPr>
      </p:pic>
      <p:pic>
        <p:nvPicPr>
          <p:cNvPr id="479" name="Picture 478" descr="TP_tmp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7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09470" y="5143047"/>
            <a:ext cx="172003" cy="151311"/>
          </a:xfrm>
          <a:prstGeom prst="rect">
            <a:avLst/>
          </a:prstGeom>
          <a:noFill/>
          <a:ln/>
          <a:effectLst/>
        </p:spPr>
      </p:pic>
      <p:pic>
        <p:nvPicPr>
          <p:cNvPr id="480" name="Picture 479" descr="TP_tmp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118" y="5736452"/>
            <a:ext cx="259819" cy="151994"/>
          </a:xfrm>
          <a:prstGeom prst="rect">
            <a:avLst/>
          </a:prstGeom>
          <a:noFill/>
          <a:ln/>
          <a:effectLst/>
        </p:spPr>
      </p:pic>
      <p:pic>
        <p:nvPicPr>
          <p:cNvPr id="481" name="Picture 480" descr="TP_tmp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67304" y="5143046"/>
            <a:ext cx="171572" cy="150932"/>
          </a:xfrm>
          <a:prstGeom prst="rect">
            <a:avLst/>
          </a:prstGeom>
          <a:noFill/>
          <a:ln/>
          <a:effectLst/>
        </p:spPr>
      </p:pic>
      <p:pic>
        <p:nvPicPr>
          <p:cNvPr id="482" name="Picture 481" descr="TP_tmp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7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8750" y="5736452"/>
            <a:ext cx="259819" cy="151994"/>
          </a:xfrm>
          <a:prstGeom prst="rect">
            <a:avLst/>
          </a:prstGeom>
          <a:noFill/>
          <a:ln/>
          <a:effectLst/>
        </p:spPr>
      </p:pic>
      <p:pic>
        <p:nvPicPr>
          <p:cNvPr id="483" name="Picture 482" descr="TP_tmp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7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24934" y="5143046"/>
            <a:ext cx="171572" cy="150932"/>
          </a:xfrm>
          <a:prstGeom prst="rect">
            <a:avLst/>
          </a:prstGeom>
          <a:noFill/>
          <a:ln/>
          <a:effectLst/>
        </p:spPr>
      </p:pic>
      <p:sp>
        <p:nvSpPr>
          <p:cNvPr id="253" name="Rectangle 252"/>
          <p:cNvSpPr>
            <a:spLocks noChangeAspect="1"/>
          </p:cNvSpPr>
          <p:nvPr/>
        </p:nvSpPr>
        <p:spPr bwMode="auto">
          <a:xfrm>
            <a:off x="1951719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4" name="Picture 483" descr="TP_tmp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7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2703" y="4238450"/>
            <a:ext cx="236991" cy="216270"/>
          </a:xfrm>
          <a:prstGeom prst="rect">
            <a:avLst/>
          </a:prstGeom>
          <a:noFill/>
          <a:ln/>
          <a:effectLst/>
        </p:spPr>
      </p:pic>
      <p:sp>
        <p:nvSpPr>
          <p:cNvPr id="312" name="Rectangle 311"/>
          <p:cNvSpPr>
            <a:spLocks noChangeAspect="1"/>
          </p:cNvSpPr>
          <p:nvPr/>
        </p:nvSpPr>
        <p:spPr bwMode="auto">
          <a:xfrm>
            <a:off x="3123453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5" name="Picture 484" descr="TP_tmp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7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2437" y="4238450"/>
            <a:ext cx="259953" cy="217061"/>
          </a:xfrm>
          <a:prstGeom prst="rect">
            <a:avLst/>
          </a:prstGeom>
          <a:noFill/>
          <a:ln/>
          <a:effectLst/>
        </p:spPr>
      </p:pic>
      <p:sp>
        <p:nvSpPr>
          <p:cNvPr id="379" name="Rectangle 378"/>
          <p:cNvSpPr>
            <a:spLocks noChangeAspect="1"/>
          </p:cNvSpPr>
          <p:nvPr/>
        </p:nvSpPr>
        <p:spPr bwMode="auto">
          <a:xfrm>
            <a:off x="4594089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6" name="Picture 485" descr="TP_tmp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7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25073" y="4238450"/>
            <a:ext cx="236991" cy="216270"/>
          </a:xfrm>
          <a:prstGeom prst="rect">
            <a:avLst/>
          </a:prstGeom>
          <a:noFill/>
          <a:ln/>
          <a:effectLst/>
        </p:spPr>
      </p:pic>
      <p:sp>
        <p:nvSpPr>
          <p:cNvPr id="387" name="Rectangle 386"/>
          <p:cNvSpPr>
            <a:spLocks noChangeAspect="1"/>
          </p:cNvSpPr>
          <p:nvPr/>
        </p:nvSpPr>
        <p:spPr bwMode="auto">
          <a:xfrm>
            <a:off x="5765823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7" name="Picture 486" descr="TP_tmp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7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4806" y="4238450"/>
            <a:ext cx="259953" cy="217061"/>
          </a:xfrm>
          <a:prstGeom prst="rect">
            <a:avLst/>
          </a:prstGeom>
          <a:noFill/>
          <a:ln/>
          <a:effectLst/>
        </p:spPr>
      </p:pic>
      <p:sp>
        <p:nvSpPr>
          <p:cNvPr id="421" name="Rectangle 420"/>
          <p:cNvSpPr>
            <a:spLocks noChangeAspect="1"/>
          </p:cNvSpPr>
          <p:nvPr/>
        </p:nvSpPr>
        <p:spPr bwMode="auto">
          <a:xfrm>
            <a:off x="7236470" y="4199668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8" name="Picture 487" descr="TP_tmp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8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67239" y="4238450"/>
            <a:ext cx="237423" cy="216665"/>
          </a:xfrm>
          <a:prstGeom prst="rect">
            <a:avLst/>
          </a:prstGeom>
          <a:noFill/>
          <a:ln/>
          <a:effectLst/>
        </p:spPr>
      </p:pic>
      <p:sp>
        <p:nvSpPr>
          <p:cNvPr id="429" name="Rectangle 428"/>
          <p:cNvSpPr>
            <a:spLocks noChangeAspect="1"/>
          </p:cNvSpPr>
          <p:nvPr/>
        </p:nvSpPr>
        <p:spPr bwMode="auto">
          <a:xfrm>
            <a:off x="8408204" y="4201364"/>
            <a:ext cx="292410" cy="292410"/>
          </a:xfrm>
          <a:prstGeom prst="rect">
            <a:avLst/>
          </a:prstGeom>
          <a:solidFill>
            <a:srgbClr val="99CCFF">
              <a:alpha val="4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9" name="Picture 488" descr="TP_tmp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8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27188" y="4238450"/>
            <a:ext cx="259953" cy="217061"/>
          </a:xfrm>
          <a:prstGeom prst="rect">
            <a:avLst/>
          </a:prstGeom>
          <a:noFill/>
          <a:ln/>
          <a:effectLst/>
        </p:spPr>
      </p:pic>
      <p:cxnSp>
        <p:nvCxnSpPr>
          <p:cNvPr id="196" name="Shape 195"/>
          <p:cNvCxnSpPr/>
          <p:nvPr/>
        </p:nvCxnSpPr>
        <p:spPr bwMode="auto">
          <a:xfrm rot="5400000" flipH="1">
            <a:off x="448430" y="3882802"/>
            <a:ext cx="248118" cy="1588"/>
          </a:xfrm>
          <a:prstGeom prst="curvedConnector5">
            <a:avLst>
              <a:gd name="adj1" fmla="val -92134"/>
              <a:gd name="adj2" fmla="val 24509391"/>
              <a:gd name="adj3" fmla="val 192134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" name="Elbow Connector 204"/>
          <p:cNvCxnSpPr>
            <a:endCxn id="129" idx="0"/>
          </p:cNvCxnSpPr>
          <p:nvPr/>
        </p:nvCxnSpPr>
        <p:spPr bwMode="auto">
          <a:xfrm>
            <a:off x="2083981" y="1212112"/>
            <a:ext cx="7334536" cy="603901"/>
          </a:xfrm>
          <a:prstGeom prst="bentConnector2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0" name="Straight Arrow Connector 209"/>
          <p:cNvCxnSpPr/>
          <p:nvPr/>
        </p:nvCxnSpPr>
        <p:spPr bwMode="auto">
          <a:xfrm flipV="1">
            <a:off x="4291533" y="1204184"/>
            <a:ext cx="89177" cy="2209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1" name="Straight Arrow Connector 210"/>
          <p:cNvCxnSpPr/>
          <p:nvPr/>
        </p:nvCxnSpPr>
        <p:spPr bwMode="auto">
          <a:xfrm>
            <a:off x="6834948" y="1202551"/>
            <a:ext cx="91085" cy="2111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1" name="Straight Connector 330"/>
          <p:cNvCxnSpPr/>
          <p:nvPr/>
        </p:nvCxnSpPr>
        <p:spPr bwMode="auto">
          <a:xfrm rot="5400000">
            <a:off x="-1783612" y="3931380"/>
            <a:ext cx="5821327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/>
          <p:nvPr/>
        </p:nvCxnSpPr>
        <p:spPr bwMode="auto">
          <a:xfrm rot="16200000" flipH="1">
            <a:off x="823137" y="3908343"/>
            <a:ext cx="5863857" cy="354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/>
          <p:cNvCxnSpPr/>
          <p:nvPr/>
        </p:nvCxnSpPr>
        <p:spPr bwMode="auto">
          <a:xfrm rot="16200000" flipH="1">
            <a:off x="3440518" y="3906570"/>
            <a:ext cx="5863857" cy="708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471" name="Picture 470" descr="TP_tmp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8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6400" y="3436040"/>
            <a:ext cx="194963" cy="152071"/>
          </a:xfrm>
          <a:prstGeom prst="rect">
            <a:avLst/>
          </a:prstGeom>
          <a:noFill/>
          <a:ln/>
          <a:effectLst/>
        </p:spPr>
      </p:pic>
      <p:pic>
        <p:nvPicPr>
          <p:cNvPr id="472" name="Picture 471" descr="TP_tmp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4568" y="1918101"/>
            <a:ext cx="216950" cy="151995"/>
          </a:xfrm>
          <a:prstGeom prst="rect">
            <a:avLst/>
          </a:prstGeom>
          <a:noFill/>
          <a:ln/>
          <a:effectLst/>
        </p:spPr>
      </p:pic>
      <p:pic>
        <p:nvPicPr>
          <p:cNvPr id="473" name="Picture 472" descr="TP_tmp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8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33500" y="5736452"/>
            <a:ext cx="259819" cy="151994"/>
          </a:xfrm>
          <a:prstGeom prst="rect">
            <a:avLst/>
          </a:prstGeom>
          <a:noFill/>
          <a:ln/>
          <a:effectLst/>
        </p:spPr>
      </p:pic>
      <p:cxnSp>
        <p:nvCxnSpPr>
          <p:cNvPr id="342" name="Straight Connector 341"/>
          <p:cNvCxnSpPr/>
          <p:nvPr/>
        </p:nvCxnSpPr>
        <p:spPr bwMode="auto">
          <a:xfrm rot="16200000" flipH="1">
            <a:off x="6057899" y="3883534"/>
            <a:ext cx="5906388" cy="1063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99663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Straight Arrow Connector 342"/>
          <p:cNvCxnSpPr>
            <a:stCxn id="319" idx="0"/>
          </p:cNvCxnSpPr>
          <p:nvPr/>
        </p:nvCxnSpPr>
        <p:spPr bwMode="auto">
          <a:xfrm rot="5400000" flipH="1" flipV="1">
            <a:off x="2663741" y="1811705"/>
            <a:ext cx="1200055" cy="85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1" name="Picture 200" descr="TP_tmp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8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69640" y="1918101"/>
            <a:ext cx="237302" cy="151718"/>
          </a:xfrm>
          <a:prstGeom prst="rect">
            <a:avLst/>
          </a:prstGeom>
          <a:noFill/>
          <a:ln/>
          <a:effectLst/>
        </p:spPr>
      </p:pic>
      <p:cxnSp>
        <p:nvCxnSpPr>
          <p:cNvPr id="349" name="Straight Arrow Connector 348"/>
          <p:cNvCxnSpPr>
            <a:stCxn id="389" idx="0"/>
          </p:cNvCxnSpPr>
          <p:nvPr/>
        </p:nvCxnSpPr>
        <p:spPr bwMode="auto">
          <a:xfrm rot="16200000" flipV="1">
            <a:off x="5303366" y="1809811"/>
            <a:ext cx="1200055" cy="46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5" name="Straight Arrow Connector 354"/>
          <p:cNvCxnSpPr>
            <a:stCxn id="431" idx="0"/>
          </p:cNvCxnSpPr>
          <p:nvPr/>
        </p:nvCxnSpPr>
        <p:spPr bwMode="auto">
          <a:xfrm rot="5400000" flipH="1" flipV="1">
            <a:off x="7951854" y="1811887"/>
            <a:ext cx="1196510" cy="40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9" name="Rectangle 2"/>
          <p:cNvSpPr txBox="1">
            <a:spLocks noChangeArrowheads="1"/>
          </p:cNvSpPr>
          <p:nvPr/>
        </p:nvSpPr>
        <p:spPr>
          <a:xfrm>
            <a:off x="-13494" y="220662"/>
            <a:ext cx="10080625" cy="965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3-bit counter  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83986" y="6647104"/>
            <a:ext cx="64858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151" name="TextBox 150"/>
          <p:cNvSpPr txBox="1"/>
          <p:nvPr/>
        </p:nvSpPr>
        <p:spPr>
          <a:xfrm>
            <a:off x="4680102" y="6647104"/>
            <a:ext cx="64858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179" name="Freeform 178"/>
          <p:cNvSpPr/>
          <p:nvPr/>
        </p:nvSpPr>
        <p:spPr bwMode="auto">
          <a:xfrm rot="10800000">
            <a:off x="2156008" y="3657849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" name="Freeform 179"/>
          <p:cNvSpPr/>
          <p:nvPr/>
        </p:nvSpPr>
        <p:spPr bwMode="auto">
          <a:xfrm rot="10800000">
            <a:off x="7439069" y="3661393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1" name="Straight Arrow Connector 190"/>
          <p:cNvCxnSpPr>
            <a:stCxn id="251" idx="0"/>
          </p:cNvCxnSpPr>
          <p:nvPr/>
        </p:nvCxnSpPr>
        <p:spPr bwMode="auto">
          <a:xfrm rot="5400000" flipH="1" flipV="1">
            <a:off x="1035304" y="2255733"/>
            <a:ext cx="2114950" cy="875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Straight Arrow Connector 196"/>
          <p:cNvCxnSpPr>
            <a:stCxn id="254" idx="4"/>
          </p:cNvCxnSpPr>
          <p:nvPr/>
        </p:nvCxnSpPr>
        <p:spPr bwMode="auto">
          <a:xfrm rot="16200000" flipH="1">
            <a:off x="1557091" y="5927071"/>
            <a:ext cx="1110255" cy="28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3" name="Freeform 162"/>
          <p:cNvSpPr/>
          <p:nvPr/>
        </p:nvSpPr>
        <p:spPr bwMode="auto">
          <a:xfrm rot="10800000" flipV="1">
            <a:off x="7455356" y="4481574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3" name="Straight Arrow Connector 172"/>
          <p:cNvCxnSpPr>
            <a:stCxn id="433" idx="4"/>
            <a:endCxn id="423" idx="0"/>
          </p:cNvCxnSpPr>
          <p:nvPr/>
        </p:nvCxnSpPr>
        <p:spPr bwMode="auto">
          <a:xfrm rot="5400000">
            <a:off x="6964120" y="3166230"/>
            <a:ext cx="2005518" cy="28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Freeform 176"/>
          <p:cNvSpPr/>
          <p:nvPr/>
        </p:nvSpPr>
        <p:spPr bwMode="auto">
          <a:xfrm rot="10800000">
            <a:off x="8615199" y="3664706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 useBgFill="1">
        <p:nvSpPr>
          <p:cNvPr id="183" name="TextBox 182"/>
          <p:cNvSpPr txBox="1"/>
          <p:nvPr/>
        </p:nvSpPr>
        <p:spPr>
          <a:xfrm>
            <a:off x="7249716" y="6630541"/>
            <a:ext cx="648586" cy="607539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cxnSp>
        <p:nvCxnSpPr>
          <p:cNvPr id="184" name="Straight Arrow Connector 183"/>
          <p:cNvCxnSpPr>
            <a:stCxn id="432" idx="0"/>
            <a:endCxn id="429" idx="2"/>
          </p:cNvCxnSpPr>
          <p:nvPr/>
        </p:nvCxnSpPr>
        <p:spPr bwMode="auto">
          <a:xfrm rot="16200000" flipV="1">
            <a:off x="7992204" y="5055979"/>
            <a:ext cx="1129464" cy="505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2" name="Freeform 171"/>
          <p:cNvSpPr/>
          <p:nvPr/>
        </p:nvSpPr>
        <p:spPr bwMode="auto">
          <a:xfrm rot="10800000" flipV="1">
            <a:off x="2169635" y="4487118"/>
            <a:ext cx="166733" cy="553902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8" name="Straight Arrow Connector 197"/>
          <p:cNvCxnSpPr>
            <a:stCxn id="391" idx="2"/>
            <a:endCxn id="321" idx="6"/>
          </p:cNvCxnSpPr>
          <p:nvPr/>
        </p:nvCxnSpPr>
        <p:spPr bwMode="auto">
          <a:xfrm rot="10800000">
            <a:off x="2859012" y="1989463"/>
            <a:ext cx="2291478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2" name="Freeform 201"/>
          <p:cNvSpPr/>
          <p:nvPr/>
        </p:nvSpPr>
        <p:spPr bwMode="auto">
          <a:xfrm rot="10800000">
            <a:off x="3337108" y="3667374"/>
            <a:ext cx="166733" cy="545167"/>
          </a:xfrm>
          <a:custGeom>
            <a:avLst/>
            <a:gdLst>
              <a:gd name="connsiteX0" fmla="*/ 345233 w 345233"/>
              <a:gd name="connsiteY0" fmla="*/ 989045 h 989045"/>
              <a:gd name="connsiteX1" fmla="*/ 0 w 345233"/>
              <a:gd name="connsiteY1" fmla="*/ 494522 h 989045"/>
              <a:gd name="connsiteX2" fmla="*/ 345233 w 345233"/>
              <a:gd name="connsiteY2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33" h="989045">
                <a:moveTo>
                  <a:pt x="345233" y="989045"/>
                </a:moveTo>
                <a:cubicBezTo>
                  <a:pt x="172616" y="824204"/>
                  <a:pt x="0" y="659363"/>
                  <a:pt x="0" y="494522"/>
                </a:cubicBezTo>
                <a:cubicBezTo>
                  <a:pt x="0" y="329681"/>
                  <a:pt x="172616" y="164840"/>
                  <a:pt x="345233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3" name="Straight Arrow Connector 202"/>
          <p:cNvCxnSpPr>
            <a:stCxn id="321" idx="4"/>
            <a:endCxn id="255" idx="0"/>
          </p:cNvCxnSpPr>
          <p:nvPr/>
        </p:nvCxnSpPr>
        <p:spPr bwMode="auto">
          <a:xfrm rot="5400000">
            <a:off x="1679369" y="3166230"/>
            <a:ext cx="2005518" cy="28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Arrow Connector 194"/>
          <p:cNvCxnSpPr>
            <a:stCxn id="433" idx="2"/>
            <a:endCxn id="391" idx="6"/>
          </p:cNvCxnSpPr>
          <p:nvPr/>
        </p:nvCxnSpPr>
        <p:spPr bwMode="auto">
          <a:xfrm rot="10800000">
            <a:off x="5501383" y="1989463"/>
            <a:ext cx="2291489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4" name="Straight Arrow Connector 203"/>
          <p:cNvCxnSpPr>
            <a:stCxn id="378" idx="0"/>
          </p:cNvCxnSpPr>
          <p:nvPr/>
        </p:nvCxnSpPr>
        <p:spPr bwMode="auto">
          <a:xfrm rot="16200000" flipV="1">
            <a:off x="3663803" y="2250615"/>
            <a:ext cx="2130811" cy="312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9" name="Straight Arrow Connector 208"/>
          <p:cNvCxnSpPr>
            <a:stCxn id="420" idx="0"/>
          </p:cNvCxnSpPr>
          <p:nvPr/>
        </p:nvCxnSpPr>
        <p:spPr bwMode="auto">
          <a:xfrm rot="5400000" flipH="1" flipV="1">
            <a:off x="6327411" y="2261699"/>
            <a:ext cx="2101628" cy="1014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4" name="Straight Arrow Connector 213"/>
          <p:cNvCxnSpPr>
            <a:stCxn id="395" idx="0"/>
            <a:endCxn id="389" idx="4"/>
          </p:cNvCxnSpPr>
          <p:nvPr/>
        </p:nvCxnSpPr>
        <p:spPr bwMode="auto">
          <a:xfrm rot="5400000" flipH="1" flipV="1">
            <a:off x="5621816" y="3043213"/>
            <a:ext cx="564058" cy="373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8" name="Straight Arrow Connector 217"/>
          <p:cNvCxnSpPr>
            <a:stCxn id="437" idx="0"/>
            <a:endCxn id="431" idx="4"/>
          </p:cNvCxnSpPr>
          <p:nvPr/>
        </p:nvCxnSpPr>
        <p:spPr bwMode="auto">
          <a:xfrm rot="5400000" flipH="1" flipV="1">
            <a:off x="8264197" y="3043213"/>
            <a:ext cx="564058" cy="373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3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2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505617" y="601663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1-Player </a:t>
            </a:r>
            <a:r>
              <a:rPr lang="en-US" sz="4000" dirty="0" smtClean="0">
                <a:solidFill>
                  <a:srgbClr val="FF0000"/>
                </a:solidFill>
              </a:rPr>
              <a:t>shortest paths </a:t>
            </a:r>
            <a:r>
              <a:rPr lang="en-US" sz="4000" dirty="0" smtClean="0">
                <a:solidFill>
                  <a:schemeClr val="accent2"/>
                </a:solidFill>
              </a:rPr>
              <a:t>“game”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with positive and negative weights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5162781"/>
            <a:ext cx="10080625" cy="1122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Shortest paths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is a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negative cycle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10"/>
          <p:cNvSpPr>
            <a:spLocks noChangeAspect="1" noChangeArrowheads="1"/>
          </p:cNvSpPr>
          <p:nvPr/>
        </p:nvSpPr>
        <p:spPr bwMode="auto">
          <a:xfrm>
            <a:off x="3028625" y="2076276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6" name="Oval 2"/>
          <p:cNvSpPr>
            <a:spLocks noChangeAspect="1" noChangeArrowheads="1"/>
          </p:cNvSpPr>
          <p:nvPr/>
        </p:nvSpPr>
        <p:spPr bwMode="auto">
          <a:xfrm>
            <a:off x="7667300" y="4043188"/>
            <a:ext cx="379412" cy="349250"/>
          </a:xfrm>
          <a:prstGeom prst="ellipse">
            <a:avLst/>
          </a:prstGeom>
          <a:solidFill>
            <a:srgbClr val="FFC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7" name="Oval 5"/>
          <p:cNvSpPr>
            <a:spLocks noChangeAspect="1" noChangeArrowheads="1"/>
          </p:cNvSpPr>
          <p:nvPr/>
        </p:nvSpPr>
        <p:spPr bwMode="auto">
          <a:xfrm>
            <a:off x="1779262" y="3097038"/>
            <a:ext cx="379413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8" name="Oval 6"/>
          <p:cNvSpPr>
            <a:spLocks noChangeAspect="1" noChangeArrowheads="1"/>
          </p:cNvSpPr>
          <p:nvPr/>
        </p:nvSpPr>
        <p:spPr bwMode="auto">
          <a:xfrm>
            <a:off x="4917750" y="2568401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9" name="Oval 7"/>
          <p:cNvSpPr>
            <a:spLocks noChangeAspect="1" noChangeArrowheads="1"/>
          </p:cNvSpPr>
          <p:nvPr/>
        </p:nvSpPr>
        <p:spPr bwMode="auto">
          <a:xfrm>
            <a:off x="3171500" y="2208039"/>
            <a:ext cx="93662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0" name="Oval 8"/>
          <p:cNvSpPr>
            <a:spLocks noChangeAspect="1" noChangeArrowheads="1"/>
          </p:cNvSpPr>
          <p:nvPr/>
        </p:nvSpPr>
        <p:spPr bwMode="auto">
          <a:xfrm>
            <a:off x="6427462" y="2954163"/>
            <a:ext cx="381000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1" name="Oval 11"/>
          <p:cNvSpPr>
            <a:spLocks noChangeAspect="1" noChangeArrowheads="1"/>
          </p:cNvSpPr>
          <p:nvPr/>
        </p:nvSpPr>
        <p:spPr bwMode="auto">
          <a:xfrm>
            <a:off x="3115937" y="4452763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2" name="Oval 12"/>
          <p:cNvSpPr>
            <a:spLocks noChangeAspect="1" noChangeArrowheads="1"/>
          </p:cNvSpPr>
          <p:nvPr/>
        </p:nvSpPr>
        <p:spPr bwMode="auto">
          <a:xfrm>
            <a:off x="5313037" y="4411488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43" name="AutoShape 13"/>
          <p:cNvCxnSpPr>
            <a:cxnSpLocks noChangeAspect="1" noChangeShapeType="1"/>
            <a:stCxn id="38" idx="3"/>
            <a:endCxn id="41" idx="7"/>
          </p:cNvCxnSpPr>
          <p:nvPr/>
        </p:nvCxnSpPr>
        <p:spPr bwMode="auto">
          <a:xfrm flipH="1">
            <a:off x="3439787" y="2866851"/>
            <a:ext cx="1533525" cy="1636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</p:cxnSp>
      <p:cxnSp>
        <p:nvCxnSpPr>
          <p:cNvPr id="44" name="AutoShape 14"/>
          <p:cNvCxnSpPr>
            <a:cxnSpLocks noChangeAspect="1" noChangeShapeType="1"/>
            <a:stCxn id="38" idx="4"/>
            <a:endCxn id="42" idx="0"/>
          </p:cNvCxnSpPr>
          <p:nvPr/>
        </p:nvCxnSpPr>
        <p:spPr bwMode="auto">
          <a:xfrm>
            <a:off x="5108250" y="2917651"/>
            <a:ext cx="395287" cy="1493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45" name="AutoShape 17"/>
          <p:cNvCxnSpPr>
            <a:cxnSpLocks noChangeAspect="1" noChangeShapeType="1"/>
            <a:stCxn id="37" idx="5"/>
            <a:endCxn id="41" idx="1"/>
          </p:cNvCxnSpPr>
          <p:nvPr/>
        </p:nvCxnSpPr>
        <p:spPr bwMode="auto">
          <a:xfrm>
            <a:off x="2103112" y="3395488"/>
            <a:ext cx="1068388" cy="1108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</p:cxnSp>
      <p:cxnSp>
        <p:nvCxnSpPr>
          <p:cNvPr id="46" name="AutoShape 19"/>
          <p:cNvCxnSpPr>
            <a:cxnSpLocks noChangeAspect="1" noChangeShapeType="1"/>
            <a:stCxn id="35" idx="6"/>
            <a:endCxn id="38" idx="2"/>
          </p:cNvCxnSpPr>
          <p:nvPr/>
        </p:nvCxnSpPr>
        <p:spPr bwMode="auto">
          <a:xfrm>
            <a:off x="3408037" y="2250901"/>
            <a:ext cx="1509713" cy="492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47" name="AutoShape 20"/>
          <p:cNvCxnSpPr>
            <a:cxnSpLocks noChangeAspect="1" noChangeShapeType="1"/>
            <a:stCxn id="36" idx="2"/>
            <a:endCxn id="42" idx="6"/>
          </p:cNvCxnSpPr>
          <p:nvPr/>
        </p:nvCxnSpPr>
        <p:spPr bwMode="auto">
          <a:xfrm flipH="1">
            <a:off x="5692450" y="4217813"/>
            <a:ext cx="1974850" cy="368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48" name="AutoShape 21"/>
          <p:cNvCxnSpPr>
            <a:cxnSpLocks noChangeAspect="1" noChangeShapeType="1"/>
            <a:stCxn id="36" idx="1"/>
            <a:endCxn id="40" idx="5"/>
          </p:cNvCxnSpPr>
          <p:nvPr/>
        </p:nvCxnSpPr>
        <p:spPr bwMode="auto">
          <a:xfrm flipH="1" flipV="1">
            <a:off x="6752900" y="3252613"/>
            <a:ext cx="969962" cy="841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49" name="AutoShape 22"/>
          <p:cNvCxnSpPr>
            <a:cxnSpLocks noChangeAspect="1" noChangeShapeType="1"/>
            <a:stCxn id="40" idx="2"/>
            <a:endCxn id="38" idx="6"/>
          </p:cNvCxnSpPr>
          <p:nvPr/>
        </p:nvCxnSpPr>
        <p:spPr bwMode="auto">
          <a:xfrm flipH="1" flipV="1">
            <a:off x="5297162" y="2743026"/>
            <a:ext cx="1130300" cy="385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50" name="AutoShape 25"/>
          <p:cNvCxnSpPr>
            <a:cxnSpLocks noChangeAspect="1" noChangeShapeType="1"/>
            <a:stCxn id="42" idx="2"/>
            <a:endCxn id="41" idx="6"/>
          </p:cNvCxnSpPr>
          <p:nvPr/>
        </p:nvCxnSpPr>
        <p:spPr bwMode="auto">
          <a:xfrm flipH="1">
            <a:off x="3495350" y="4586113"/>
            <a:ext cx="1817687" cy="41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w="lg" len="lg"/>
          </a:ln>
          <a:effectLst/>
        </p:spPr>
      </p:cxnSp>
      <p:cxnSp>
        <p:nvCxnSpPr>
          <p:cNvPr id="51" name="Straight Arrow Connector 50"/>
          <p:cNvCxnSpPr>
            <a:stCxn id="35" idx="3"/>
            <a:endCxn id="37" idx="7"/>
          </p:cNvCxnSpPr>
          <p:nvPr/>
        </p:nvCxnSpPr>
        <p:spPr bwMode="auto">
          <a:xfrm flipH="1">
            <a:off x="2103111" y="2374380"/>
            <a:ext cx="981078" cy="7738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12" name="Picture 1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3961" y="6545726"/>
            <a:ext cx="5512700" cy="48806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2" name="Straight Arrow Connector 51"/>
          <p:cNvCxnSpPr/>
          <p:nvPr/>
        </p:nvCxnSpPr>
        <p:spPr bwMode="auto">
          <a:xfrm flipH="1">
            <a:off x="2103111" y="2374380"/>
            <a:ext cx="981078" cy="773804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2103111" y="3395142"/>
            <a:ext cx="1068390" cy="110876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4" name="Straight Arrow Connector 53"/>
          <p:cNvCxnSpPr>
            <a:stCxn id="41" idx="6"/>
            <a:endCxn id="42" idx="2"/>
          </p:cNvCxnSpPr>
          <p:nvPr/>
        </p:nvCxnSpPr>
        <p:spPr bwMode="auto">
          <a:xfrm flipV="1">
            <a:off x="3495350" y="4586113"/>
            <a:ext cx="1817687" cy="41275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313037" y="2761282"/>
            <a:ext cx="1114425" cy="367506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6752666" y="3252267"/>
            <a:ext cx="970198" cy="84206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58" name="Picture 5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2128" y="4312877"/>
            <a:ext cx="396429" cy="2843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365" y="3552453"/>
            <a:ext cx="359084" cy="282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684" y="2792272"/>
            <a:ext cx="179542" cy="282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0466" y="2362623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7079" y="2569393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223" y="3786053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5" name="Straight Arrow Connector 64"/>
          <p:cNvCxnSpPr>
            <a:stCxn id="42" idx="0"/>
            <a:endCxn id="38" idx="4"/>
          </p:cNvCxnSpPr>
          <p:nvPr/>
        </p:nvCxnSpPr>
        <p:spPr bwMode="auto">
          <a:xfrm flipH="1" flipV="1">
            <a:off x="5107456" y="2917651"/>
            <a:ext cx="395288" cy="149383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9" name="Straight Arrow Connector 68"/>
          <p:cNvCxnSpPr>
            <a:stCxn id="38" idx="3"/>
            <a:endCxn id="41" idx="7"/>
          </p:cNvCxnSpPr>
          <p:nvPr/>
        </p:nvCxnSpPr>
        <p:spPr bwMode="auto">
          <a:xfrm flipH="1">
            <a:off x="3439786" y="2866505"/>
            <a:ext cx="1533528" cy="1637404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FF33CC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66" name="Picture 65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6037" y="4503563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2059" y="3565203"/>
            <a:ext cx="361957" cy="2843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2425" y="3539325"/>
            <a:ext cx="656735" cy="2889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0248" y="3540232"/>
            <a:ext cx="364853" cy="2866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0061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9" y="326469"/>
            <a:ext cx="10080624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kern="0" dirty="0" smtClean="0">
                <a:solidFill>
                  <a:schemeClr val="accent2"/>
                </a:solidFill>
              </a:rPr>
              <a:t>Size of cycles</a:t>
            </a:r>
            <a:endParaRPr lang="en-US" sz="4000" kern="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9" y="1209040"/>
            <a:ext cx="10080625" cy="5216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Various cycles and lanes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compete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with each other</a:t>
            </a:r>
            <a:endParaRPr lang="he-IL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9" y="1757680"/>
            <a:ext cx="10080625" cy="5216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Some are trying to open while some are trying to close</a:t>
            </a:r>
            <a:endParaRPr lang="he-IL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9" y="2346960"/>
            <a:ext cx="10080625" cy="5216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We need to make sure that our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candidates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win!</a:t>
            </a:r>
            <a:endParaRPr lang="he-IL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9" y="3078480"/>
            <a:ext cx="10080625" cy="5216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Length of all </a:t>
            </a:r>
            <a:r>
              <a:rPr lang="en-US" sz="3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-cycles  =  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he-IL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9" y="3657600"/>
            <a:ext cx="10080625" cy="5216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Length of all </a:t>
            </a:r>
            <a:r>
              <a:rPr lang="en-US" sz="3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-cycles  =  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he-IL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9" y="4216400"/>
            <a:ext cx="10080625" cy="5216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Length of </a:t>
            </a:r>
            <a:r>
              <a:rPr lang="en-US" sz="3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-cycles  =  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he-IL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9" y="4856480"/>
            <a:ext cx="10080625" cy="5216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vertices for an 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-bit counter</a:t>
            </a:r>
            <a:endParaRPr lang="he-IL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098243" y="5332042"/>
            <a:ext cx="3894296" cy="519239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5079" y="6085840"/>
            <a:ext cx="10080625" cy="9510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Can be improved using a more complicated construction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and an improved analysis (work in progress)</a:t>
            </a:r>
            <a:endParaRPr lang="he-IL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0165"/>
            <a:ext cx="10080624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kern="0" dirty="0" smtClean="0">
                <a:solidFill>
                  <a:schemeClr val="accent2"/>
                </a:solidFill>
              </a:rPr>
              <a:t>Lower bound for </a:t>
            </a:r>
            <a:r>
              <a:rPr lang="en-US" sz="4000" dirty="0" smtClean="0">
                <a:solidFill>
                  <a:srgbClr val="990099"/>
                </a:solidFill>
                <a:latin typeface="+mn-lt"/>
                <a:cs typeface="Times New Roman" pitchFamily="18" charset="0"/>
              </a:rPr>
              <a:t>Random-Facet</a:t>
            </a:r>
            <a:endParaRPr lang="en-US" sz="4000" dirty="0">
              <a:solidFill>
                <a:srgbClr val="99009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898106" y="2093316"/>
            <a:ext cx="2284412" cy="2707233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0" y="1276152"/>
            <a:ext cx="100806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randomized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counter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230786" y="6373812"/>
            <a:ext cx="3619052" cy="736019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907216" y="4991697"/>
            <a:ext cx="6266193" cy="1270003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9095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00165"/>
            <a:ext cx="10080624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kern="0" dirty="0" smtClean="0">
                <a:solidFill>
                  <a:schemeClr val="accent2"/>
                </a:solidFill>
              </a:rPr>
              <a:t>Related results</a:t>
            </a:r>
            <a:endParaRPr lang="en-US" sz="4000" kern="0" dirty="0">
              <a:solidFill>
                <a:schemeClr val="accent2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48653" y="1447221"/>
            <a:ext cx="7058025" cy="10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Sub-exponential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lower bound for </a:t>
            </a:r>
            <a:r>
              <a:rPr lang="en-US" sz="32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Zadeh’s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pivoting rule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Friedmann</a:t>
            </a:r>
            <a:r>
              <a:rPr lang="en-US" sz="32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’10]</a:t>
            </a:r>
            <a:endParaRPr lang="en-US" sz="3200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3385" y="2795333"/>
            <a:ext cx="8641582" cy="19241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Dantzig’s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pivoting rule, and the standard policy iteration algorithm,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Switch-All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are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polynomial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discounted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MDPs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with a fixed discount factor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[Ye ’10]</a:t>
            </a:r>
            <a:endParaRPr lang="en-US" sz="3200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5065" y="5077909"/>
            <a:ext cx="8641582" cy="19241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Switch-All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almost linear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discounted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MDPs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discounted turn-based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2-player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Stochastic Games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with a fixed discount factor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[Hansen-</a:t>
            </a:r>
            <a:r>
              <a:rPr lang="en-US" sz="3200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Miltersen</a:t>
            </a:r>
            <a:r>
              <a:rPr lang="en-US" sz="32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-Z ’11]</a:t>
            </a:r>
            <a:endParaRPr lang="en-US" sz="3200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5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82612"/>
            <a:ext cx="10080625" cy="1466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kern="0" dirty="0" smtClean="0">
                <a:solidFill>
                  <a:schemeClr val="accent6"/>
                </a:solidFill>
                <a:latin typeface="Arial"/>
                <a:ea typeface="Arial Unicode MS"/>
                <a:cs typeface="Arial Unicode MS"/>
              </a:rPr>
              <a:t>Many intriguing and </a:t>
            </a:r>
            <a:br>
              <a:rPr lang="en-US" sz="4800" kern="0" dirty="0" smtClean="0">
                <a:solidFill>
                  <a:schemeClr val="accent6"/>
                </a:solidFill>
                <a:latin typeface="Arial"/>
                <a:ea typeface="Arial Unicode MS"/>
                <a:cs typeface="Arial Unicode MS"/>
              </a:rPr>
            </a:br>
            <a:r>
              <a:rPr lang="en-US" sz="4800" kern="0" dirty="0" smtClean="0">
                <a:solidFill>
                  <a:schemeClr val="accent6"/>
                </a:solidFill>
                <a:latin typeface="Arial"/>
                <a:ea typeface="Arial Unicode MS"/>
                <a:cs typeface="Arial Unicode MS"/>
              </a:rPr>
              <a:t>important </a:t>
            </a:r>
            <a:r>
              <a:rPr lang="en-US" sz="4800" kern="0" dirty="0" smtClean="0">
                <a:latin typeface="Arial"/>
                <a:ea typeface="Arial Unicode MS"/>
                <a:cs typeface="Arial Unicode MS"/>
              </a:rPr>
              <a:t>open problems </a:t>
            </a:r>
            <a:r>
              <a:rPr lang="en-US" sz="4800" kern="0" dirty="0" smtClean="0">
                <a:solidFill>
                  <a:schemeClr val="accent6"/>
                </a:solidFill>
                <a:latin typeface="Arial"/>
                <a:ea typeface="Arial Unicode MS"/>
                <a:cs typeface="Arial Unicode MS"/>
              </a:rPr>
              <a:t>… </a:t>
            </a:r>
            <a:endParaRPr lang="he-IL" sz="4800" dirty="0">
              <a:solidFill>
                <a:schemeClr val="accent6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36587" y="4562840"/>
            <a:ext cx="239776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</a:rPr>
              <a:t>AUSOs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50129" y="4562840"/>
            <a:ext cx="2035809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9900"/>
                </a:solidFill>
              </a:rPr>
              <a:t>SPGs</a:t>
            </a:r>
            <a:r>
              <a:rPr lang="en-US" sz="4000" dirty="0" smtClean="0">
                <a:solidFill>
                  <a:srgbClr val="990099"/>
                </a:solidFill>
              </a:rPr>
              <a:t>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11748" y="5588365"/>
            <a:ext cx="1008062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chemeClr val="accent2"/>
                </a:solidFill>
              </a:rPr>
              <a:t>Strongly Polynomial </a:t>
            </a:r>
            <a:r>
              <a:rPr lang="en-US" sz="4000" dirty="0" smtClean="0"/>
              <a:t>algorithms for</a:t>
            </a:r>
            <a:endParaRPr lang="en-US" sz="40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301720" y="4562840"/>
            <a:ext cx="215646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CC9900"/>
                </a:solidFill>
              </a:rPr>
              <a:t>MPGs</a:t>
            </a:r>
            <a:r>
              <a:rPr lang="en-US" sz="4000" dirty="0" smtClean="0">
                <a:solidFill>
                  <a:srgbClr val="990099"/>
                </a:solidFill>
              </a:rPr>
              <a:t>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573962" y="4562840"/>
            <a:ext cx="179451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990099"/>
                </a:solidFill>
              </a:rPr>
              <a:t>PGs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6987" y="3959590"/>
            <a:ext cx="1008062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chemeClr val="accent2"/>
                </a:solidFill>
              </a:rPr>
              <a:t>Polynomial</a:t>
            </a:r>
            <a:r>
              <a:rPr lang="en-US" sz="4000" dirty="0" smtClean="0"/>
              <a:t> algorithms for</a:t>
            </a:r>
            <a:endParaRPr lang="en-US" sz="40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6987" y="6191615"/>
            <a:ext cx="1008062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00B050"/>
                </a:solidFill>
              </a:rPr>
              <a:t>MDPs</a:t>
            </a:r>
            <a:r>
              <a:rPr lang="en-US" sz="4000" dirty="0" smtClean="0">
                <a:solidFill>
                  <a:srgbClr val="990099"/>
                </a:solidFill>
              </a:rPr>
              <a:t>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2452687"/>
            <a:ext cx="10080625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Polynomial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CC6600"/>
                </a:solidFill>
              </a:rPr>
              <a:t>Policy Iteration Algorithms </a:t>
            </a:r>
            <a:r>
              <a:rPr lang="en-US" sz="4000" dirty="0" smtClean="0">
                <a:solidFill>
                  <a:srgbClr val="FF0000"/>
                </a:solidFill>
              </a:rPr>
              <a:t>???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21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8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y_i \;=\; c_{\pi_i} + \sum_{j\in S} p_{\pi_i,j}y_j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06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{\color[rgb]{0,0,1}&#10;$y_i=y^\pi_i$} - expected cost of reaching\\ the target&#10;from state $i$ using policy $\pi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2793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parbox{3in}{&#10;{\bf Exercise 4} &#10;Show that if $\pi$ is a stopping policy, &#10;then the system of linear equations above has a &#10;{\color[rgb]{0,0.6,0} \bf unique} solution.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4437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y_i \;=\; c_{\pi_i} + \sum_{j\in S} p_{\pi_i,j}y_j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06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{\color[rgb]{0,0,1}&#10;$y_i=y^\pi_i$} - expected cost of reaching\\ the target&#10;from state $i$ using policy $\pi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2793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y_i - \sum_{j\in S} p_{\pi_i,j}y_j \;=\; c_{\pi_i}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675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(I-P_\pi)y = c_\pi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03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y = {(I-P_\pi)}^{-1}c_\pi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57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y_2 = 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16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y_3 = 6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3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1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y_4 = 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9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3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62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3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62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3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62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y_1 = 4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92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58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58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y'_1 \le 3.5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4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52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1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Bellman-Ford -- {\color[rgb]{1,0,0}&#10;$O(mn)$} tim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57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{\color[rgb]{1,0,0}\pi}}}&#10;\color[rgb]{0,0,1}&#10;$c_{a} + \sum_{j\in S} p_{a,j}y_j^\pb \;&lt;\; y_i^\pb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37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%\color[rgb]{0,0,1}&#10;$a\in A_i\setminus\{ \pi_i \}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98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\pi}&#10;\newcommand{\pb}{\color[rgb]{1,0,0}\pi'}&#10;%\color[rgb]{0,0,1}&#10;\begin{center}&#10;$\pi'\prec \pi$ iff $\pi'$ is obtained from $\pi$ by\\&#10;performing one or more improving switches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996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\pi}&#10;\newcommand{\pb}{\color[rgb]{1,0,0}\pi'}&#10;%\color[rgb]{0,0,1}&#10;{\bf Lemma:} If $\pi'\prec \pi$ then $y^{\pi'}\le y^\pi$ and $y^{\pi'}\ne y^\pi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67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\pi}&#10;\newcommand{\pb}{\color[rgb]{1,0,0}\pi'}&#10;Perform one or more&#10;\color[rgb]{1,0,0}&#10;Improving Switches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96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{\color[rgb]{1,0,0}\pi}}}&#10;\color[rgb]{0,0,1}&#10;$\pi'_i \;=\; {\rm argmin}_{\,a\in A_i} \; c_{a} + \sum_{j\in S} p_{a,j}y_j^\pb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058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\pi}&#10;\newcommand{\pb}{\color[rgb]{1,0,0}\pi'}&#10;Most {\color[rgb]{1,0,0}&#10;``greedy''} improvement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78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{\color[rgb]{1,0,0}\pi}}}&#10;\color[rgb]{0,0,1}&#10;$c_{a} + \sum_{j\in S} p_{a,j}y_j^\pb \;&lt;\; y_i^\pb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37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%\color[rgb]{0,0,1}&#10;$a\in A_i\setminus\{\pi_i\}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98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\pi}&#10;\newcommand{\pb}{\color[rgb]{1,0,0}\pi'}&#10;%\color[rgb]{0,0,1}&#10;\begin{center}&#10;$\pi'\prec \pi$ iff $\pi'$ is obtained from $\pi$ by\\&#10;performing one or more improving switches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99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4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1"/>
  <p:tag name="PICTUREFILESIZE" val="105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\pi}&#10;\newcommand{\pb}{\color[rgb]{1,0,0}\pi'}&#10;%\color[rgb]{0,0,1}&#10;{\bf Lemma:} If $\pi'\prec \pi$ then $y^{\pi'}\le y^\pi$ and $y^{\pi'}\ne y^\pi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67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parbox{3in}{&#10;{\bf Exercise 5} &#10;Prove the Lemma.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40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parbox{3in}{&#10;{\color[rgb]{0,1,0}\bf Exercise 6} &#10;Show that performing more switches is not necessarily better.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907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\pi}&#10;\newcommand{\pb}{\color[rgb]{1,0,0}\pi'}&#10;%\color[rgb]{0,0,1}&#10;Start with some (stopping) policy $\pi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565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\pi}&#10;\newcommand{\pb}{\color[rgb]{1,0,0}\pi'}&#10;%\color[rgb]{0,0,1}&#10;\begin{center}&#10;While possible, improve it by\\&#10;performing some {\color[rgb]{1,0,0}improving switches}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48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\pi}&#10;\newcommand{\pb}{\color[rgb]{1,0,0}\pi'}&#10;%\color[rgb]{0,0,1}&#10;\begin{center}&#10;Which improving switches to perform?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634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\pi}&#10;\newcommand{\pb}{\color[rgb]{1,0,0}\pi'}&#10;%\color[rgb]{0,0,1}&#10;\begin{center}&#10;How many iterations will be required?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53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\pi}&#10;\newcommand{\pb}{\color[rgb]{1,0,0}\pi'}&#10;%\color[rgb]{0,0,1}&#10;\begin{center}&#10;Is the final policy optimal?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30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Let $h:S\to \mathbb{R}$\\&#10;be an arbitrary  {\color[rgb]{1,0,0} potential} function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22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Define  {\color[rgb]{1,0,0} modified costs} as follows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2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\color[rgb]{0,0,1}&#10;$c^h_a \;=\; c_a - h_i + \sum_{j\in S} p_{a,j}h_j$ , $a\in A_i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992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{\bf Lemma:} For every stopping policy {\color[rgb]{0,0,1}$\pi$}\\ and every potential&#10;function {\color[rgb]{0,0,1}$h$}\\ we have \color[rgb]{0,0,1}&#10; $y^{\pi,h} = y^\pi-h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3456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{\bf Corollary:} Optimal policies are unchanged\\&#10;by potential transformations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3051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\color[rgb]{0,0,1}&#10;$c^h_a \;=\; c_a - h_i + \sum_{j\in S} p_{a,j}h_j$ , $a\in A_i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992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parbox{3in}{&#10;{\bf Exercise 7} &#10;Prove the Lemma, first for positional policies&#10;and then for general policies.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3375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\color[rgb]{0,0,1}&#10;$c^{y^\pi}_{\pi_i} \;=\; \;?\;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97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Let {\color[rgb]{0,0,1}&#10; $\pi$} be a stopping policy.\\ Use &#10;{\color[rgb]{0,0,1}&#10;$y^\pi$} as potentials.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934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\color[rgb]{0,0,1}&#10;$c^{y^\pi}_a \;=\; c_a - y^\pi_i + \sum_{j\in S} p_{a,j}y^\pi_j$ , $a\in A_i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067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\color[rgb]{0,0,1}&#10;$c^{y^\pi}_{\pi_i} \;=\; 0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00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\color[rgb]{0,0,1}&#10;$c^{y^\pi}_{a} \;&lt;\; 0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9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"/>
  <p:tag name="PICTUREFILESIZE" val="100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{\color[rgb]{0,0,1}&#10;$a$} is an\\ \color[rgb]{1,0,0}&#10; improving switch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40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Observations: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62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\color[rgb]{0,0,1}&#10;$c^{y^\pi}_{\pi_i} \;=\; 0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00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\color[rgb]{0,0,1}&#10;$c^{y^\pi}_{a} \;&lt;\; 0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98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{\color[rgb]{0,0,1}&#10;$a$} is an\\ \color[rgb]{1,0,0}&#10; improving switch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40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No {\color[rgb]{1,0,0}improving switches}&#10;with respect to $\pi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5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\color[rgb]{0,0,1}&#10;$y^{\pi,y^\pi}_{i} \;=\; 0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48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$\pi$ is optimal w.r.t.\ modified costs $c^{y^\pi}_a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08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\color[rgb]{0,0,1}&#10;$c^{y^\pi}_{a} \;\ge\; 0$ $\quad,\quad a\in A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474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symb}&#10;\begin{document}&#10;\begin{center}&#10;$\pi$ is optimal w.r.t.\ original costs $c_a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6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begin{array}{ll}&#10;\max &amp; \hspace*{-4pt} \sum_{i\in S} y_i \\[3pt]&#10;\mbox{s.t.} &amp; \hspace*{-4pt} y_i - \sum_{j\in S} p_{a,j}y_j \;\ge\; c_a \;,\; i\in S , a\in A_i 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251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parbox{3in}{&#10;{\bf Exercise 8} &#10;Prove that this is a correct formulation of the SSP problem.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899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x_a$ -- \begin{tabular}{c}expected number of times &#10;of taking\\ action~$a$, when starting from all positions&#10;\end{tabula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257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begin{array}{ll}&#10;\min &amp; \sum_{a\in A} c_ax_a \\[3pt]&#10;\mbox{s.t.} &amp; \sum_{a\in A_i} x_a - \sum_{a\in A} p_{a,i}x_a \; = \; 1 \;,\;i\in S  \\[3pt]&#10;                 &amp; x_a\ge 0\;,\; a\in A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799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5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3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5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3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5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0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3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0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3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3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3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5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max / \min \;\;E[\,(1{-}\lambda)\sum_{i=0}^\infty \lambda^i c(a_i)\,]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716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max / \min \;\;\limsup_{n\to\infty}\; E[\,\frac{1}{n}\sum_{i=0}^{n-1} c(a_i)\,]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972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parbox{3in}{&#10;{\color[rgb]{0,1,0}\bf Exercise 9} $\,$&#10;What is the appropriate definition of a {\color[rgb]{1,0,0}&#10;``negative cycle''}&#10;for the Stochastic Shortest Paths problem?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4266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y_i \;=\; c_{\pi_i} +&#10;{\color[rgb]{1,0,0}&#10; \lambda}\,\sum_{j\in S} p_{\pi_i,j}y_j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54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p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7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c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9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lambda p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69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1{-}\lambda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09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p_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21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lambda p_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89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Policy evaluation: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0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Discounted MDPs reduce to Stochastic Shortest Paths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153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The obtained SSP problem is {\color[rgb]{1,0,0}&#10;stopping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497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% \color[rgb]{0,0,1}&#10;$\pi'_i \;=\; {\rm argmin}_{\,a\in A_i} \; c_{a} + \lambda\,\sum_{j\in S} p_{a,j}y_j^\pa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465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{\color[rgb]{1,0,0}&#10;Policy} iteration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3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% \color[rgb]{0,0,1}&#10;$y'_i \;=\; \min_{\,a\in A_i} \; c_{a} + \lambda\,\sum_{j\in S} p_{a,j}y_j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78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{\color[rgb]{0,0,1}&#10;Value} iteration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12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\begin{center}&#10;Terminates with on optimal policy\\&#10;after a {\color[rgb]{1,0,0} finite} number of iterations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2508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\begin{center}&#10;Converges  {\color[rgb]{0,0,1}(in the limit)} \\&#10;to the value vector of an optimal policy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2539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% \color[rgb]{0,0,1}&#10;${\bf y}' \;=\; {\cal T}{\bf y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74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%&#10;\begin{center}&#10;$\cal T$ is a { \color[rgb]{1,0,0} contraction} operator:\\[5pt]&#10;$|| {\cal T}{\bf x} - {\cal T}{\bf y} ||_\infty \;\le\; \lambda\,&#10;|| {\bf x} - {\bf y} ||_\infty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988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% \color[rgb]{0,0,1}&#10;$y'_i \;=\; \min_{\,a\in A_i} \; c_{a} + \lambda\,\sum_{j\in S} p_{a,j}y_j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78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{\color[rgb]{0,0,1}&#10;Value} iteration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12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y_i \;=\; \sum_{j\in S} p_{\pi_i,j}y_j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86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{\color[rgb]{0,0,1}&#10;$y_i$} - {\color[rgb]{1,0,0}&#10;value} of state $i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09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{\color[rgb]{0,0,1}&#10;$z_i$} - {\color[rgb]{1,0,0}&#10;potential} of state $i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48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z_i + (c_{\pi_i}-y_i) \;=\; \sum_{j\in S} p_{\pi_i,j}z_j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63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Non-discountd MDPs form the &#10;{\color[rgb]{1,0,0} limit}\\&#10;of discounted MDPs as $\lambda\to 1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510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 {\color[rgb]{0,0,1}&#10;{\color[rgb]{1,0,0}&#10;potentials} are not uniqu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Dijkstra's algorithm --- {\color[rgb]{1,0,0}&#10;$O(m+n\log n)$} tim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08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1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"/>
  <p:tag name="PICTUREFILESIZE" val="100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-4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8"/>
  <p:tag name="PICTUREFILESIZE" val="107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-2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7"/>
  <p:tag name="PICTUREFILESIZE" val="108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1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3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-4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8"/>
  <p:tag name="PICTUREFILESIZE" val="107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0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parbox{3in}{&#10;{\color[rgb]{0,0.6,0}\bf Exercise 10} $\,$&#10;Obtain a simple &#10;{\color[rgb]{0,0,1}&#10;polynomial} time algorithm for the 2-player &#10;{\color[rgb]{1,0,0}&#10;reachability} game.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3330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parbox{3in}{&#10;{\bf Exercise 11} $\,$&#10;What can you say about the \mbox{2-player}&#10;{\color[rgb]{1,0,0}&#10;Longest}/{\color[rgb]{0,0.5,0} shortest} paths&#10; game?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3399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max / \min \;\;\limsup_{n\to\infty}\; E[\,\frac{1}{n}\sum_{i=0}^{n-1} w(a_i)\,]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477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max / \min \;\;E[\,(1{-}\lambda)\sum_{i=0}^\infty \lambda^i w(a_i)\,]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25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5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3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5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3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5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0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3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0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3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3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0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5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y_i \;=\; c_{\pi_i} + \lambda\,\sum_{j\in S} p_{\pi_i,j}y_j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65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$\pi_1:S_1\to A$ - strategy for player 1 (Maximizer)\\[2pt]&#10;$\pi_2:S_2\to A$ - strategy for player 2 (Minimizer)\\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3674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$\pi = \pi_1 \cup \pi_2 : S=S_1\cup S_2\to A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53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Strategy \color[rgb]{1,0,0}&#10;profile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96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Evaluating a strategy \color[rgb]{1,0,0}&#10;profile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175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y_i = y^\pi_i = y^{\pi_1,\pi_2}_i = y_i(\pi_1,\pi_2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730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begin{array}{ccl}y^*_i &amp;=&amp; \displaystyle&#10;{\color[rgb]{1,0,0} \max_{\color[rgb]{0,0,0} \pi_1}}&#10;\, &#10;{\color[rgb]{0,0.6,0} \min_{\color[rgb]{0,0,0} \pi_2}}&#10;\, &#10;y_i(\pi_1,\pi_2)\\[10pt]&#10;&amp;=&amp;\displaystyle&#10;{\color[rgb]{0,0.6,0} \min_{\color[rgb]{0,0,0} \pi_2}}&#10;\, &#10;{\color[rgb]{1,0,0} \max_{\color[rgb]{0,0,0} \pi_1}}&#10;\, &#10;y_i(\pi_1,\pi_2)\\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871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Every state $i$ has a &#10;{\color[rgb]{1,0,0} value} $y^*_i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0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4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1"/>
  <p:tag name="PICTUREFILESIZE" val="105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Use (greedy) strategy improvement for both players?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216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% \color[rgb]{0,0,1}&#10;$\pi'_i \;=\; {\rm arg\color[rgb]{1,0,0}&#10;max}_{\,a\in A_i} \; c_{a} + \lambda\,\sum_{j\in S} p_{a,j}y_j^\pa\quad,\quad i\in \color[rgb]{1,0,0}S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85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pa}{{\color[rgb]{0,0,0}\pi}}&#10;\newcommand{\pb}{{\color[rgb]{1,0,0}\pi'}}&#10;% \color[rgb]{0,0,1}&#10;$\pi'_i \;=\; {\rm arg\color[rgb]{0,0.6,0}&#10;min}_{\,a\in A_i} \; c_{a} + \lambda\,\sum_{j\in S} p_{a,j}y_j^\pa\quad,\quad i\in \color[rgb]{0,0.6,0}S_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58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Algorithm may cycle!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37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parbox{3.2in}{&#10;{\bf Exercise 12}&#10;Give a simple example in which greedy stragety improvement&#10;for both players cycles.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389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Given $\pi_1$, find an optimal {\color[rgb]{0,0,1}counter strategy}  $\pi'_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85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Given $\pi'_2$, find an optimal {\color[rgb]{0,0,1}counter strategy} $\pi'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716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Algorithm may again cycle!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159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parbox{3.2in}{&#10;{\bf Exercise 13} $\,$&#10;Give a simple example in which the algorithm that &#10;repeatedly finds optimal counter strategies for both players&#10;cycles.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5311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Given $\pi_1$, find an optimal &#10;{\color[rgb]{0,0,1}counter strategy} $\pi'_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8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Given $\pi'_2$, perform some &#10;{\color[rgb]{1,0,0}improving switches} on $\pi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0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Algorithm terminates after a finite number of iterations!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129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parbox{3.2in}{&#10;{\color[rgb]{0,1,0}\bf Exercise 14} $\,$&#10;Prove that the correct version of the strategy improvement algorithm for $2\frac12$-player&#10;games terminates after a finite number of iterations.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569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Randomly choose an action $a\not\in \pi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4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Start with a strategy $\pi$ of player 1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40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Recursively find the optimal strategy $\pi'$ of player 1\\&#10;in the game in which action $a$ is removed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3617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If $a$ is not an improving switch for $\pi'$,\\&#10;then $\pi'$ is optimal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2286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Otherwise, let $\pi''=\pi'[a]$ and restart from $\pi''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77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{\color[rgb]{1,0,0}&#10;$val(\pi)\;=\; \sum_{i\in S_1} y^\pi_i$} \\[2pt]&#10;(sum of values of all states under $\pi$)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136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{\color[rgb]{1,0,0}&#10;$val^{\neg}(a)\;=\; \max_{\color[rgb]{0,0,1}\,a\not\in\pi} val(\pi)$} \\[2pt]&#10;(maximum value of a policy that {\color[rgb]{0,0,1}&#10;excludes} $a$)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2569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"/>
  <p:tag name="PICTUREFILESIZE" val="100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vv}[1]{{\color[rgb]{1,0,0}val^{\neg}(a_{#1})}}&#10;$\vv1 \le \vv2 \le \cdots \le \vv{m-n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949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Suppose algorithm excludes $a_i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311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If $a_i$ not an improving switch, we are done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637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First recursive call returns $\pi'$ s.t.\ $val(\pi')=&#10;{\color[rgb]{1,0,0}val^\neg(a_i)}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896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{\color[rgb]{0,1,0}&#10;Sort} all actions {\color[rgb]{0,0,1}&#10;not in $\pi$} according to their value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725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{\color[rgb]{0,1,0}}&#10;Let $\pi$ be the initial strategy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Otherwise, algorithm switches to $\pi''=\pi'[a_i]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844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vv}[1]{{\color[rgb]{1,0,0}val^{\neg}(a_{#1})}}&#10;$\vv1 \le \vv2 \le \cdots \le \vv{i} &lt; val(\pi''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338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Suppose $a_i$ is improving and\\&#10; algorithm switches to $\pi''=\pi'[a_i]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532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aaa}[1]{{{\color[rgb]{1,0,0} a_{#1}}}}&#10;\begin{center}&#10;$\aaa1,\aaa2,\ldots,\aaa{i}$ are in $\pi''$\\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9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3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and  in all subsequent strategies!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62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Number of states is &#10;{\color[rgb]{0,0,1}effectively} reduced by $i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689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$f(m,n) \;=\; f(m-1,n) \;+\; &#10;\frac{1}{m-n}\!\!\sum_{i=1}^{\min\{m-n,n\}} \!\! 1+f(m-1,n-i)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700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$f(m,n) \;\le\; {\rm exp}\left(\; 2\sqrt{n\ln(m/\sqrt{n})}+O(\sqrt{n}+\ln m) \;\right)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628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$f(m,n) \;\le\; {\rm e}^{\,O(\sqrt{n\ln m})}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89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begin{array}{ll}&#10;\max &amp; {\bf c}^{T}{\bf x} \\&#10;\mbox{s.t.} &amp; A{\bf x} = {\bf b} \\&#10;                 &amp; {\bf x}\ge 0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74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begin{array}{ll}&#10;\min &amp; {\bf b}^{T}{\bf y} \\&#10;\mbox{s.t.} &amp; A^T {\bf y} \ge {\bf c}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52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begin{array}{ll}&#10;\max &amp; x_n \\&#10;\mbox{s.t.} &amp;0\le x_1 \le 1 \\&#10;                 &amp; \varepsilon x_{i-1} \le x_i \le 1-\varepsilon x_{i-1} \;,\; 1&lt;i\le n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64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2^{\tilde{O}(\sqrt{d})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7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begin{array}{ll}&#10;\min &amp; \hspace*{-4pt} \sum_{i\in V} y_i \\[3pt]&#10;\mbox{s.t.} &amp; \hspace*{-4pt} y_i - \sum_{j\in V} p_{j,a}y_j \;\ge\; c_a \;,\; i\in V , a\in A_i 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90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y_i$ -- {\color[rgb]{0,0,1}&#10;value} of  state $i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74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V$ -- set of \color[rgb]{1,0,0}&#10; states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65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&#10;$A$ -- set of \color[rgb]{0,0,1} actions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4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A_i$ -- set of {\color[rgb]{0,0,1}actions} from {\color[rgb]{1,0,0}state}~$i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73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c_a$ -- {\color[rgb]{0,0,1}&#10;cost} of action $a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68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begin{center}&#10;$p_{i,a}$ -- {\color[rgb]{0,1,0}&#10;probability} of transition to\\state~$i$ after taking action $a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729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x_a$ -- \begin{tabular}{c}expected number of times &#10;of taking\\ action~$a$, when starting from all positions&#10;\end{tabula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257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begin{array}{ll}&#10;\max &amp; \sum_{a\in A} c_ax_a \\[3pt]&#10;\mbox{s.t.} &amp; \sum_{a\in A_i} x_a - \sum_{a\in A} p_{i,a}x_a \; = \; 1 \;,\;i\in V  \\[3pt]&#10;                 &amp; x_a\ge 0\;,\; a\in A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943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begin{array}{ll}&#10;\max\hspace*{-10pt} &amp; {\bf c}^{T}{\bf x} \\&#10;\mbox{s.t.} &amp; (J{-}P){\bf x} = 1 \\&#10;                 &amp; {\bf x}\ge 0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91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begin{array}{ll}&#10;\min\hspace*{-10pt} &amp; e^T {\bf y} \\&#10;\mbox{s.t.} &amp; (J{-}P)^T{\bf y} \ge {\bf c} 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09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P=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p_{j,a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00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J=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5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A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57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A_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A_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6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begin{center}&#10;Pure policy\\&#10;\color[rgb]{1,0,0}&#10;$\pi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4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begin{center}&#10;Vertex of primal\\&#10;Basic Feasible Solution\\&#10;\color[rgb]{0,0,1}&#10;$x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67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begin{center}&#10;Basic Solution of dual\\&#10;\color[rgb]{0,0.85,0}&#10;$y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1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begin{center}&#10;Basis\\&#10;\color[rgb]{1,0,0}&#10;$B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6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9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3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4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7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1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4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1"/>
  <p:tag name="PICTUREFILESIZE" val="10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-4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8"/>
  <p:tag name="PICTUREFILESIZE" val="107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14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3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8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4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3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5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7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7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7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8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7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6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4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60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8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54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57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0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5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43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32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1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46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6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50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74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7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7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2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1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57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2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0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1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62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t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5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9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3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Karp's algorithm -- {\color[rgb]{1,0,0}&#10;$O(mn)$} tim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36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7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1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"/>
  <p:tag name="PICTUREFILESIZE" val="100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14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3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8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4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3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5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-4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8"/>
  <p:tag name="PICTUREFILESIZE" val="107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7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7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8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7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6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4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60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8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54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57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5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43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3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"/>
  <p:tag name="PICTUREFILESIZE" val="100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1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46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6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50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74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7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70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2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1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57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2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0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1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62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t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5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9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3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4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7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1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14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3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4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3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5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7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7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7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8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7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6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4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1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60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8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54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57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5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43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32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1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46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50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74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7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70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2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1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57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0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1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6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\frac{20+15+10+15+30}{5}&#10; = 16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37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2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t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5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i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48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i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69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i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69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3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2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8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3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1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\ell_i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0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{2,1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"/>
  <p:tag name="PICTUREFILESIZE" val="189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{i,2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"/>
  <p:tag name="PICTUREFILESIZE" val="198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{i,3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"/>
  <p:tag name="PICTUREFILESIZE" val="201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{i,\ell_i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0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i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48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Madani-Thorup-Zwick -- {\color[rgb]{1,0,0}&#10;$O(mn)$} tim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52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i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69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i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69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2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7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3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9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\ell_i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2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{2,1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"/>
  <p:tag name="PICTUREFILESIZE" val="189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{i,2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"/>
  <p:tag name="PICTUREFILESIZE" val="198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0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{i,3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"/>
  <p:tag name="PICTUREFILESIZE" val="201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{i,\ell_i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0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9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3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4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7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14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3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8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4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3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"/>
  <p:tag name="PICTUREFILESIZE" val="100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5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7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7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7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8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7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6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4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60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8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54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-4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8"/>
  <p:tag name="PICTUREFILESIZE" val="107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57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5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43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32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1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46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6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50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74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"/>
  <p:tag name="PICTUREFILESIZE" val="100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"/>
  <p:tag name="PICTUREFILESIZE" val="100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70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2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57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07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1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62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2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t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5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$\begin{array}{ccl}&#10;   &amp;    &amp; \phantom{10911}\color[rgb]{0,0,1}k \\&#10;\color[rgb]{0,0,1}b &amp; = &amp; 100110111 \\&#10;\color[rgb]{0,0,1}b+1 &amp; = &amp; 10011\color[rgb]{1,0,0}1000&#10;\end{array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53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9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3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4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7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1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147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3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8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4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3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1{-}\var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0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0,0,1}&#10;$\frac{1{-}\varepsilon}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1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5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7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7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37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18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7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\color[rgb]{1,0,0}&#10;$6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4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60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8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54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57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5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1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43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32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1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46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6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c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50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74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7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70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2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2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B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57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a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0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1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w_1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62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u_3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2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%\color[rgb]{1,0,0}&#10;$t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5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{\color[rgb]{1,0,0}&#10;$2^{\Omega(n^{1/4})}$} lower bound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1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 \usepackage{amsmath}&#10;% \usepackage{amssymb}&#10;\usepackage[usenames]{color}&#10;\newcommand{\mathsc}[1]{\mbox{\textsc #1}}&#10;\begin{document}&#10;$\begin{array}{c}&#10;%   &amp;    &amp; \phantom{10911}\color[rgb]{0,0,1}k \\&#10;\multicolumn{1}{l}{\phantom{000\ldots0}\color[rgb]{0,0,1}i}\\&#10;000\ldots0000\ldots 0\\[-5pt]&#10;\vdots\\&#10;111\ldots1011\ldots 1\\&#10;111\ldots1100\ldots 0\\[-5pt]&#10;\vdots\\&#10;111\ldots1111\ldots 1\\&#10;\end{array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190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f(n) \;={\rm 2}^{O(\sqrt{n})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06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3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f(n) \;=\; f(n-1) + 1 + \frac{1}{n}\sum_{i=0}^{n-1} f(i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82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3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1,0,0}&#10;$\frac12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"/>
  <p:tag name="PICTUREFILESIZE" val="10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1,0,0}&#10;$\frac12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"/>
  <p:tag name="PICTUREFILESIZE" val="10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1,0,0}&#10;$\frac23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"/>
  <p:tag name="PICTUREFILESIZE" val="104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1,0,0}&#10;$\frac13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"/>
  <p:tag name="PICTUREFILESIZE" val="100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1,0,0}&#10;$\frac34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"/>
  <p:tag name="PICTUREFILESIZE" val="10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1,0,0}&#10;$\frac14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"/>
  <p:tag name="PICTUREFILESIZE" val="99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3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1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1,0,0}&#10;$\frac12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"/>
  <p:tag name="PICTUREFILESIZE" val="10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3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1,0,0}&#10;$\frac12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"/>
  <p:tag name="PICTUREFILESIZE" val="10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1,0,0}&#10;$\frac23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"/>
  <p:tag name="PICTUREFILESIZE" val="104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1,0,0}&#10;$\frac13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"/>
  <p:tag name="PICTUREFILESIZE" val="100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1,0,0}&#10;$\frac34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"/>
  <p:tag name="PICTUREFILESIZE" val="10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1,0,0}&#10;$\frac14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"/>
  <p:tag name="PICTUREFILESIZE" val="99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S$ -- set of \color[rgb]{1,0,0}&#10; states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04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&#10;$A$ -- set of \color[rgb]{0,0,1} actions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4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A_i$ -- set of {\color[rgb]{0,0,1}actions} from {\color[rgb]{1,0,0}state}~$i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7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c_a$ -- {\color[rgb]{0,0,1}&#10;cost} of action $a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6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begin{center}&#10;$p_{a,j}$ -- {\color[rgb]{0,1,0}&#10;probability} of transition to\\state~$j$ after taking action $a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383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sum_{j\in S} p_{a,j}\le 1$ \\[2pt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39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Target  {\color[rgb]{1,0,0}&#10; not} considered a stat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88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Prob.\ of getting to target is $1-\sum_{j\in S} p_{a,j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89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begin{center}&#10;$\pi:S\to A$ \\&#10;$\pi_i\in A_i$ , for every $i\in A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30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A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57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A_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A_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6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c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3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6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A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57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A_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A_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6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S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80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J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27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A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57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A_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A_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6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P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31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S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8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53395</TotalTime>
  <Words>1606</Words>
  <Application>Microsoft Office PowerPoint</Application>
  <PresentationFormat>Custom</PresentationFormat>
  <Paragraphs>459</Paragraphs>
  <Slides>93</Slides>
  <Notes>84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Default Design</vt:lpstr>
      <vt:lpstr>Mini-course on algorithmic aspects of stochastic games and related models</vt:lpstr>
      <vt:lpstr>Day 1 Monday, October 31</vt:lpstr>
      <vt:lpstr>Day 2 Tuesday, November 1</vt:lpstr>
      <vt:lpstr>Day 3 Wednesday, November 2</vt:lpstr>
      <vt:lpstr>Day 1 Monday, October 31</vt:lpstr>
      <vt:lpstr>Warm-up: 1-player “games”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real fun begins: 1½-player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fun: 2-player games</vt:lpstr>
      <vt:lpstr>PowerPoint Presentation</vt:lpstr>
      <vt:lpstr>PowerPoint Presentation</vt:lpstr>
      <vt:lpstr>Yet more fun: 2½-player games</vt:lpstr>
      <vt:lpstr>PowerPoint Presentation</vt:lpstr>
      <vt:lpstr>PowerPoint Presentation</vt:lpstr>
      <vt:lpstr>Optimal Values in 2½-player games</vt:lpstr>
      <vt:lpstr>2½G  NP  co-NP</vt:lpstr>
      <vt:lpstr>PowerPoint Presentation</vt:lpstr>
      <vt:lpstr>PowerPoint Presentation</vt:lpstr>
      <vt:lpstr>PowerPoint Presentation</vt:lpstr>
      <vt:lpstr>PowerPoint Presentation</vt:lpstr>
      <vt:lpstr>Day 1 Monday, October 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1 Monday, October 31</vt:lpstr>
      <vt:lpstr>Oliver Friedmann – Univ. of Munich Thomas Dueholm Hansen – Aarhus Univ. Uri Zwick (武熠) – Tel Aviv Univ.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Lower bounds for Policy Iteration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Mike Paterson Uri Zwick</dc:title>
  <dc:creator>zwick</dc:creator>
  <cp:lastModifiedBy>zwick</cp:lastModifiedBy>
  <cp:revision>879</cp:revision>
  <dcterms:modified xsi:type="dcterms:W3CDTF">2011-10-30T15:50:39Z</dcterms:modified>
</cp:coreProperties>
</file>