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35"/>
  </p:notesMasterIdLst>
  <p:sldIdLst>
    <p:sldId id="290" r:id="rId2"/>
    <p:sldId id="265" r:id="rId3"/>
    <p:sldId id="292" r:id="rId4"/>
    <p:sldId id="268" r:id="rId5"/>
    <p:sldId id="273" r:id="rId6"/>
    <p:sldId id="275" r:id="rId7"/>
    <p:sldId id="276" r:id="rId8"/>
    <p:sldId id="303" r:id="rId9"/>
    <p:sldId id="304" r:id="rId10"/>
    <p:sldId id="305" r:id="rId11"/>
    <p:sldId id="293" r:id="rId12"/>
    <p:sldId id="294" r:id="rId13"/>
    <p:sldId id="295" r:id="rId14"/>
    <p:sldId id="279" r:id="rId15"/>
    <p:sldId id="280" r:id="rId16"/>
    <p:sldId id="282" r:id="rId17"/>
    <p:sldId id="306" r:id="rId18"/>
    <p:sldId id="307" r:id="rId19"/>
    <p:sldId id="308" r:id="rId20"/>
    <p:sldId id="309" r:id="rId21"/>
    <p:sldId id="310" r:id="rId22"/>
    <p:sldId id="296" r:id="rId23"/>
    <p:sldId id="289" r:id="rId24"/>
    <p:sldId id="297" r:id="rId25"/>
    <p:sldId id="318" r:id="rId26"/>
    <p:sldId id="298" r:id="rId27"/>
    <p:sldId id="316" r:id="rId28"/>
    <p:sldId id="317" r:id="rId29"/>
    <p:sldId id="300" r:id="rId30"/>
    <p:sldId id="301" r:id="rId31"/>
    <p:sldId id="315" r:id="rId32"/>
    <p:sldId id="311" r:id="rId33"/>
    <p:sldId id="313" r:id="rId34"/>
  </p:sldIdLst>
  <p:sldSz cx="9144000" cy="6858000" type="screen4x3"/>
  <p:notesSz cx="6858000" cy="9144000"/>
  <p:embeddedFontLst>
    <p:embeddedFont>
      <p:font typeface="Tw Cen MT" pitchFamily="34" charset="0"/>
      <p:regular r:id="rId36"/>
      <p:bold r:id="rId37"/>
      <p:italic r:id="rId38"/>
      <p:boldItalic r:id="rId39"/>
    </p:embeddedFont>
    <p:embeddedFont>
      <p:font typeface="Wingdings 2" pitchFamily="18" charset="2"/>
      <p:regular r:id="rId40"/>
    </p:embeddedFont>
    <p:embeddedFont>
      <p:font typeface="cmsy10" pitchFamily="34" charset="0"/>
      <p:regular r:id="rId41"/>
    </p:embeddedFont>
    <p:embeddedFont>
      <p:font typeface="cmmi10" pitchFamily="34" charset="0"/>
      <p:regular r:id="rId42"/>
    </p:embeddedFont>
    <p:embeddedFont>
      <p:font typeface="Helvetica" pitchFamily="34" charset="0"/>
      <p:regular r:id="rId43"/>
      <p:bold r:id="rId44"/>
      <p:italic r:id="rId45"/>
      <p:boldItalic r:id="rId46"/>
    </p:embeddedFont>
    <p:embeddedFont>
      <p:font typeface="Calibri" pitchFamily="34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8167" autoAdjust="0"/>
  </p:normalViewPr>
  <p:slideViewPr>
    <p:cSldViewPr>
      <p:cViewPr>
        <p:scale>
          <a:sx n="75" d="100"/>
          <a:sy n="75" d="100"/>
        </p:scale>
        <p:origin x="-46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C5493-6C8F-4E63-A1F0-21166318B538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51C77-71B9-411D-9852-529D92255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1C77-71B9-411D-9852-529D92255D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DF88F-8D73-4982-A9E6-A59B92255EC8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1C77-71B9-411D-9852-529D92255DF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1C77-71B9-411D-9852-529D92255DF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1C77-71B9-411D-9852-529D92255DF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12F17BEB-65C9-4447-B6CD-BAD27C3D234F}" type="slidenum">
              <a:rPr lang="en-US" sz="1200">
                <a:latin typeface="Calibri" pitchFamily="34" charset="0"/>
              </a:rPr>
              <a:pPr algn="r" defTabSz="914485"/>
              <a:t>14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1C1BA6FE-9B92-4D4C-9A4D-DB65176A831B}" type="slidenum">
              <a:rPr lang="en-US" sz="1200">
                <a:latin typeface="Calibri" pitchFamily="34" charset="0"/>
              </a:rPr>
              <a:pPr algn="r" defTabSz="914485"/>
              <a:t>15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35A52-F801-4829-A2DE-11BEB2E50BC2}" type="slidenum">
              <a:rPr lang="en-US"/>
              <a:pPr/>
              <a:t>16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67" y="1981435"/>
            <a:ext cx="5031067" cy="6324326"/>
          </a:xfrm>
          <a:noFill/>
          <a:ln/>
        </p:spPr>
        <p:txBody>
          <a:bodyPr lIns="90453" tIns="44433" rIns="90453" bIns="44433"/>
          <a:lstStyle/>
          <a:p>
            <a:pPr>
              <a:buFontTx/>
              <a:buChar char="•"/>
            </a:pPr>
            <a:r>
              <a:rPr lang="en-US" sz="1400" dirty="0"/>
              <a:t> WLOG G_0 and G_1 have the same vertex set V (Verifier can check this, and reject otherwise).</a:t>
            </a:r>
          </a:p>
        </p:txBody>
      </p:sp>
      <p:sp>
        <p:nvSpPr>
          <p:cNvPr id="3819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16113" y="158750"/>
            <a:ext cx="2266950" cy="170021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DF88F-8D73-4982-A9E6-A59B92255EC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DF88F-8D73-4982-A9E6-A59B92255EC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DF88F-8D73-4982-A9E6-A59B92255EC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74ED-CC13-44AA-8176-03D80340F8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DF88F-8D73-4982-A9E6-A59B92255EC8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DF88F-8D73-4982-A9E6-A59B92255EC8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1C77-71B9-411D-9852-529D92255DF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1C77-71B9-411D-9852-529D92255DF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1C77-71B9-411D-9852-529D92255DF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1C77-71B9-411D-9852-529D92255DF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1C77-71B9-411D-9852-529D92255DF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1C77-71B9-411D-9852-529D92255DF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1C77-71B9-411D-9852-529D92255DF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1C77-71B9-411D-9852-529D92255DF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1C77-71B9-411D-9852-529D92255DF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1C77-71B9-411D-9852-529D92255DF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1C77-71B9-411D-9852-529D92255DF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1C77-71B9-411D-9852-529D92255DF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1C77-71B9-411D-9852-529D92255DF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1C77-71B9-411D-9852-529D92255D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12F17BEB-65C9-4447-B6CD-BAD27C3D234F}" type="slidenum">
              <a:rPr lang="en-US" sz="1200">
                <a:latin typeface="Calibri" pitchFamily="34" charset="0"/>
              </a:rPr>
              <a:pPr algn="r" defTabSz="914485"/>
              <a:t>5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12F17BEB-65C9-4447-B6CD-BAD27C3D234F}" type="slidenum">
              <a:rPr lang="en-US" sz="1200">
                <a:latin typeface="Calibri" pitchFamily="34" charset="0"/>
              </a:rPr>
              <a:pPr algn="r" defTabSz="914485"/>
              <a:t>6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DF88F-8D73-4982-A9E6-A59B92255EC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DF88F-8D73-4982-A9E6-A59B92255EC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DF88F-8D73-4982-A9E6-A59B92255EC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7B6AB24-B656-4FDB-B99F-DB0B51C34E3C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44DE03-F1FA-4162-A16A-9E6B6187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AB24-B656-4FDB-B99F-DB0B51C34E3C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E03-F1FA-4162-A16A-9E6B6187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7B6AB24-B656-4FDB-B99F-DB0B51C34E3C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944DE03-F1FA-4162-A16A-9E6B6187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AB24-B656-4FDB-B99F-DB0B51C34E3C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44DE03-F1FA-4162-A16A-9E6B6187A3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AB24-B656-4FDB-B99F-DB0B51C34E3C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944DE03-F1FA-4162-A16A-9E6B6187A3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7B6AB24-B656-4FDB-B99F-DB0B51C34E3C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944DE03-F1FA-4162-A16A-9E6B6187A3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7B6AB24-B656-4FDB-B99F-DB0B51C34E3C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944DE03-F1FA-4162-A16A-9E6B6187A3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AB24-B656-4FDB-B99F-DB0B51C34E3C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44DE03-F1FA-4162-A16A-9E6B6187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AB24-B656-4FDB-B99F-DB0B51C34E3C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44DE03-F1FA-4162-A16A-9E6B6187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AB24-B656-4FDB-B99F-DB0B51C34E3C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44DE03-F1FA-4162-A16A-9E6B6187A3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7B6AB24-B656-4FDB-B99F-DB0B51C34E3C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944DE03-F1FA-4162-A16A-9E6B6187A3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B6AB24-B656-4FDB-B99F-DB0B51C34E3C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44DE03-F1FA-4162-A16A-9E6B6187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1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1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11.wmf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1.wmf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924800" cy="32004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Recent Progress </a:t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in</a:t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leakage-Resilient </a:t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cryptography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Daniel </a:t>
            </a:r>
            <a:r>
              <a:rPr lang="en-US" sz="2800" dirty="0" err="1" smtClean="0">
                <a:solidFill>
                  <a:srgbClr val="FF0000"/>
                </a:solidFill>
              </a:rPr>
              <a:t>Wichs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(NYU)</a:t>
            </a:r>
            <a:r>
              <a:rPr lang="en-US" sz="2800" dirty="0" smtClean="0">
                <a:solidFill>
                  <a:srgbClr val="FF0000"/>
                </a:solidFill>
              </a:rPr>
              <a:t>   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(China Theory Week 2010)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nobody-listens3.jpg"/>
          <p:cNvPicPr>
            <a:picLocks noChangeAspect="1"/>
          </p:cNvPicPr>
          <p:nvPr/>
        </p:nvPicPr>
        <p:blipFill>
          <a:blip r:embed="rId3" cstate="print"/>
          <a:srcRect l="44037" r="2071"/>
          <a:stretch>
            <a:fillRect/>
          </a:stretch>
        </p:blipFill>
        <p:spPr>
          <a:xfrm>
            <a:off x="3733800" y="4191000"/>
            <a:ext cx="2201793" cy="160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OWF </a:t>
            </a:r>
            <a:r>
              <a:rPr lang="en-US" dirty="0" smtClean="0">
                <a:latin typeface="cmsy10"/>
              </a:rPr>
              <a:t>)</a:t>
            </a:r>
            <a:r>
              <a:rPr lang="en-US" dirty="0" smtClean="0"/>
              <a:t> SPRF </a:t>
            </a:r>
            <a:r>
              <a:rPr lang="en-US" dirty="0" smtClean="0">
                <a:latin typeface="cmsy10"/>
              </a:rPr>
              <a:t>)</a:t>
            </a:r>
            <a:r>
              <a:rPr lang="en-US" dirty="0" smtClean="0"/>
              <a:t> LR-OWF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Autofit/>
          </a:bodyPr>
          <a:lstStyle/>
          <a:p>
            <a:pPr marL="319088" indent="-319088" eaLnBrk="0" hangingPunct="0">
              <a:buFont typeface="Wingdings" pitchFamily="2" charset="2"/>
              <a:buChar char=""/>
            </a:pPr>
            <a:r>
              <a:rPr lang="en-US" sz="3200" dirty="0" smtClean="0">
                <a:solidFill>
                  <a:srgbClr val="FF0000"/>
                </a:solidFill>
                <a:latin typeface="Tw Cen MT" pitchFamily="34" charset="0"/>
              </a:rPr>
              <a:t>OWF</a:t>
            </a:r>
            <a:r>
              <a:rPr lang="en-US" sz="3200" dirty="0" smtClean="0">
                <a:latin typeface="Tw Cen MT" pitchFamily="34" charset="0"/>
              </a:rPr>
              <a:t>: get 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y = f(x)</a:t>
            </a:r>
            <a:r>
              <a:rPr lang="en-US" sz="3200" dirty="0" smtClean="0">
                <a:latin typeface="Tw Cen MT" pitchFamily="34" charset="0"/>
              </a:rPr>
              <a:t>, hard to find any 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x’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smtClean="0">
                <a:latin typeface="cmsy10"/>
              </a:rPr>
              <a:t>2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f</a:t>
            </a:r>
            <a:r>
              <a:rPr lang="en-US" sz="3200" baseline="30000" dirty="0" smtClean="0">
                <a:solidFill>
                  <a:srgbClr val="0000FF"/>
                </a:solidFill>
              </a:rPr>
              <a:t>-1</a:t>
            </a:r>
            <a:r>
              <a:rPr lang="en-US" sz="3200" dirty="0" smtClean="0">
                <a:solidFill>
                  <a:srgbClr val="0000FF"/>
                </a:solidFill>
              </a:rPr>
              <a:t>(y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)</a:t>
            </a:r>
            <a:r>
              <a:rPr lang="en-US" sz="3200" dirty="0" smtClean="0">
                <a:solidFill>
                  <a:srgbClr val="002060"/>
                </a:solidFill>
                <a:latin typeface="Tw Cen MT" pitchFamily="34" charset="0"/>
              </a:rPr>
              <a:t>.</a:t>
            </a:r>
            <a:endParaRPr lang="en-US" sz="3200" dirty="0" smtClean="0">
              <a:solidFill>
                <a:srgbClr val="0000FF"/>
              </a:solidFill>
              <a:latin typeface="Tw Cen MT" pitchFamily="34" charset="0"/>
            </a:endParaRPr>
          </a:p>
          <a:p>
            <a:pPr marL="319088" indent="-319088" eaLnBrk="0" hangingPunct="0">
              <a:buFont typeface="Wingdings" pitchFamily="2" charset="2"/>
              <a:buChar char=""/>
            </a:pP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L</a:t>
            </a:r>
            <a:r>
              <a:rPr lang="en-US" sz="3200" dirty="0" smtClean="0">
                <a:solidFill>
                  <a:srgbClr val="FF0000"/>
                </a:solidFill>
                <a:latin typeface="Tw Cen MT" pitchFamily="34" charset="0"/>
              </a:rPr>
              <a:t>-LR OWF</a:t>
            </a:r>
            <a:r>
              <a:rPr lang="en-US" sz="3200" dirty="0" smtClean="0">
                <a:latin typeface="Tw Cen MT" pitchFamily="34" charset="0"/>
              </a:rPr>
              <a:t>:  also get 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L</a:t>
            </a:r>
            <a:r>
              <a:rPr lang="en-US" sz="3200" dirty="0" smtClean="0">
                <a:solidFill>
                  <a:srgbClr val="FF0000"/>
                </a:solidFill>
                <a:latin typeface="Tw Cen MT" pitchFamily="34" charset="0"/>
              </a:rPr>
              <a:t> bits of leakage about 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x</a:t>
            </a:r>
            <a:r>
              <a:rPr lang="en-US" sz="3200" dirty="0" smtClean="0">
                <a:latin typeface="Tw Cen MT" pitchFamily="34" charset="0"/>
              </a:rPr>
              <a:t>. </a:t>
            </a:r>
            <a:endParaRPr lang="en-US" sz="3200" dirty="0" smtClean="0">
              <a:solidFill>
                <a:srgbClr val="0000FF"/>
              </a:solidFill>
              <a:latin typeface="Tw Cen MT" pitchFamily="34" charset="0"/>
            </a:endParaRPr>
          </a:p>
          <a:p>
            <a:pPr marL="319088" indent="-319088" eaLnBrk="0" hangingPunct="0">
              <a:buFont typeface="Wingdings" pitchFamily="2" charset="2"/>
              <a:buChar char=""/>
            </a:pPr>
            <a:r>
              <a:rPr lang="en-US" sz="3200" dirty="0" smtClean="0">
                <a:solidFill>
                  <a:srgbClr val="FF0000"/>
                </a:solidFill>
                <a:latin typeface="Tw Cen MT" pitchFamily="34" charset="0"/>
              </a:rPr>
              <a:t>SPRF</a:t>
            </a:r>
            <a:r>
              <a:rPr lang="en-US" sz="3200" dirty="0" smtClean="0">
                <a:latin typeface="Tw Cen MT" pitchFamily="34" charset="0"/>
              </a:rPr>
              <a:t>: get 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x</a:t>
            </a:r>
            <a:r>
              <a:rPr lang="en-US" sz="3200" dirty="0" smtClean="0">
                <a:latin typeface="Tw Cen MT" pitchFamily="34" charset="0"/>
              </a:rPr>
              <a:t>, hard to find any 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x’ ≠ x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s.t</a:t>
            </a:r>
            <a:r>
              <a:rPr lang="en-US" sz="3200" dirty="0" smtClean="0">
                <a:latin typeface="Tw Cen MT" pitchFamily="34" charset="0"/>
              </a:rPr>
              <a:t>. 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f(x’)=f(x)</a:t>
            </a:r>
          </a:p>
          <a:p>
            <a:pPr marL="639128" lvl="1" indent="-319088" eaLnBrk="0" hangingPunct="0">
              <a:buFont typeface="Wingdings" pitchFamily="2" charset="2"/>
              <a:buChar char=""/>
            </a:pPr>
            <a:r>
              <a:rPr lang="en-US" dirty="0" smtClean="0">
                <a:latin typeface="Tw Cen MT" pitchFamily="34" charset="0"/>
              </a:rPr>
              <a:t>Non-triviality: input length </a:t>
            </a:r>
            <a:r>
              <a:rPr lang="en-US" dirty="0" smtClean="0">
                <a:solidFill>
                  <a:srgbClr val="0000FF"/>
                </a:solidFill>
                <a:latin typeface="Tw Cen MT" pitchFamily="34" charset="0"/>
              </a:rPr>
              <a:t>n</a:t>
            </a:r>
            <a:r>
              <a:rPr lang="en-US" dirty="0" smtClean="0">
                <a:latin typeface="Tw Cen MT" pitchFamily="34" charset="0"/>
              </a:rPr>
              <a:t> &gt; output length </a:t>
            </a:r>
            <a:r>
              <a:rPr lang="en-US" dirty="0" smtClean="0">
                <a:solidFill>
                  <a:srgbClr val="0000FF"/>
                </a:solidFill>
                <a:latin typeface="Tw Cen MT" pitchFamily="34" charset="0"/>
              </a:rPr>
              <a:t>k</a:t>
            </a:r>
          </a:p>
          <a:p>
            <a:pPr marL="639128" lvl="1" indent="-319088" eaLnBrk="0" hangingPunct="0">
              <a:buFont typeface="Wingdings" pitchFamily="2" charset="2"/>
              <a:buChar char=""/>
            </a:pPr>
            <a:r>
              <a:rPr lang="en-US" dirty="0" smtClean="0">
                <a:latin typeface="Tw Cen MT" pitchFamily="34" charset="0"/>
              </a:rPr>
              <a:t>Can build from any OWF for any </a:t>
            </a:r>
            <a:r>
              <a:rPr lang="en-US" dirty="0" smtClean="0">
                <a:solidFill>
                  <a:srgbClr val="0000FF"/>
                </a:solidFill>
                <a:latin typeface="Tw Cen MT" pitchFamily="34" charset="0"/>
              </a:rPr>
              <a:t>n = poly(k)</a:t>
            </a:r>
            <a:r>
              <a:rPr lang="en-US" dirty="0" smtClean="0">
                <a:latin typeface="Tw Cen MT" pitchFamily="34" charset="0"/>
              </a:rPr>
              <a:t> [Rom90]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5105400"/>
            <a:ext cx="91440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00FF00"/>
              </a:buClr>
            </a:pP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Theorem</a:t>
            </a: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cs typeface="Arial" pitchFamily="34" charset="0"/>
              </a:rPr>
              <a:t>[AD</a:t>
            </a:r>
            <a:r>
              <a:rPr lang="en-US" sz="2400" dirty="0" smtClean="0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sz="2400" dirty="0" smtClean="0">
                <a:solidFill>
                  <a:srgbClr val="C00000"/>
                </a:solidFill>
                <a:cs typeface="Arial" pitchFamily="34" charset="0"/>
              </a:rPr>
              <a:t>09,KV09]</a:t>
            </a:r>
            <a:r>
              <a:rPr lang="en-US" sz="3200" dirty="0" smtClean="0">
                <a:solidFill>
                  <a:srgbClr val="FF0000"/>
                </a:solidFill>
                <a:cs typeface="Arial" pitchFamily="34" charset="0"/>
              </a:rPr>
              <a:t>: </a:t>
            </a:r>
            <a:r>
              <a:rPr lang="en-US" sz="2800" dirty="0">
                <a:cs typeface="Arial" pitchFamily="34" charset="0"/>
              </a:rPr>
              <a:t>Any </a:t>
            </a:r>
            <a:r>
              <a:rPr lang="en-US" sz="2800" dirty="0" smtClean="0">
                <a:cs typeface="Arial" pitchFamily="34" charset="0"/>
              </a:rPr>
              <a:t>SPRF </a:t>
            </a: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f : {0,1}</a:t>
            </a:r>
            <a:r>
              <a:rPr lang="en-US" sz="2800" baseline="30000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 → {0,1}</a:t>
            </a:r>
            <a:r>
              <a:rPr lang="en-US" sz="2800" baseline="30000" dirty="0" smtClean="0">
                <a:solidFill>
                  <a:srgbClr val="0000FF"/>
                </a:solidFill>
                <a:cs typeface="Arial" pitchFamily="34" charset="0"/>
              </a:rPr>
              <a:t>k</a:t>
            </a:r>
            <a:r>
              <a:rPr lang="en-US" sz="2800" baseline="30000" dirty="0" smtClean="0">
                <a:cs typeface="Arial" pitchFamily="34" charset="0"/>
              </a:rPr>
              <a:t>  </a:t>
            </a:r>
            <a:r>
              <a:rPr lang="en-US" sz="2800" dirty="0" smtClean="0">
                <a:cs typeface="Arial" pitchFamily="34" charset="0"/>
              </a:rPr>
              <a:t>is an</a:t>
            </a: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 L-</a:t>
            </a:r>
            <a:r>
              <a:rPr lang="en-US" sz="2800" dirty="0" smtClean="0">
                <a:cs typeface="Arial" pitchFamily="34" charset="0"/>
              </a:rPr>
              <a:t>LR OWF for </a:t>
            </a: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L </a:t>
            </a:r>
            <a:r>
              <a:rPr lang="en-US" sz="2800" dirty="0" smtClean="0">
                <a:solidFill>
                  <a:srgbClr val="0000FF"/>
                </a:solidFill>
                <a:latin typeface="cmsy10"/>
                <a:cs typeface="Arial" pitchFamily="34" charset="0"/>
              </a:rPr>
              <a:t>¼</a:t>
            </a: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 n - k</a:t>
            </a:r>
            <a:r>
              <a:rPr lang="en-US" sz="2800" dirty="0" smtClean="0">
                <a:cs typeface="Arial" pitchFamily="34" charset="0"/>
              </a:rPr>
              <a:t>.</a:t>
            </a:r>
            <a:endParaRPr lang="el-GR" sz="2800" dirty="0"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4953000"/>
            <a:ext cx="9144000" cy="137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77800" dist="35921" dir="6600000" algn="ctr" rotWithShape="0">
              <a:schemeClr val="bg2">
                <a:alpha val="87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Proof:  Any SPRF is LR-OWF</a:t>
            </a:r>
            <a:endParaRPr lang="en-US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1600200"/>
            <a:ext cx="91440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00FF00"/>
              </a:buClr>
            </a:pP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Theorem</a:t>
            </a: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cs typeface="Arial" pitchFamily="34" charset="0"/>
              </a:rPr>
              <a:t>[AD</a:t>
            </a:r>
            <a:r>
              <a:rPr lang="en-US" sz="2400" dirty="0" smtClean="0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sz="2400" dirty="0" smtClean="0">
                <a:solidFill>
                  <a:srgbClr val="C00000"/>
                </a:solidFill>
                <a:cs typeface="Arial" pitchFamily="34" charset="0"/>
              </a:rPr>
              <a:t>09,KV09]</a:t>
            </a:r>
            <a:r>
              <a:rPr lang="en-US" sz="3200" dirty="0" smtClean="0">
                <a:solidFill>
                  <a:srgbClr val="FF0000"/>
                </a:solidFill>
                <a:cs typeface="Arial" pitchFamily="34" charset="0"/>
              </a:rPr>
              <a:t>: </a:t>
            </a:r>
            <a:r>
              <a:rPr lang="en-US" sz="2800" dirty="0">
                <a:cs typeface="Arial" pitchFamily="34" charset="0"/>
              </a:rPr>
              <a:t>Any </a:t>
            </a:r>
            <a:r>
              <a:rPr lang="en-US" sz="2800" dirty="0" smtClean="0">
                <a:cs typeface="Arial" pitchFamily="34" charset="0"/>
              </a:rPr>
              <a:t>SPRF </a:t>
            </a: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f : {0,1}</a:t>
            </a:r>
            <a:r>
              <a:rPr lang="en-US" sz="2800" baseline="30000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 → {0,1}</a:t>
            </a:r>
            <a:r>
              <a:rPr lang="en-US" sz="2800" baseline="30000" dirty="0" smtClean="0">
                <a:solidFill>
                  <a:srgbClr val="0000FF"/>
                </a:solidFill>
                <a:cs typeface="Arial" pitchFamily="34" charset="0"/>
              </a:rPr>
              <a:t>k</a:t>
            </a:r>
            <a:r>
              <a:rPr lang="en-US" sz="2800" baseline="30000" dirty="0" smtClean="0">
                <a:cs typeface="Arial" pitchFamily="34" charset="0"/>
              </a:rPr>
              <a:t>  </a:t>
            </a:r>
            <a:r>
              <a:rPr lang="en-US" sz="2800" dirty="0" smtClean="0">
                <a:cs typeface="Arial" pitchFamily="34" charset="0"/>
              </a:rPr>
              <a:t>is an</a:t>
            </a: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 L-</a:t>
            </a:r>
            <a:r>
              <a:rPr lang="en-US" sz="2800" dirty="0" smtClean="0">
                <a:cs typeface="Arial" pitchFamily="34" charset="0"/>
              </a:rPr>
              <a:t>LR-OWF for </a:t>
            </a: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L </a:t>
            </a:r>
            <a:r>
              <a:rPr lang="en-US" sz="2800" dirty="0" smtClean="0">
                <a:solidFill>
                  <a:srgbClr val="0000FF"/>
                </a:solidFill>
                <a:latin typeface="cmsy10"/>
                <a:cs typeface="Arial" pitchFamily="34" charset="0"/>
              </a:rPr>
              <a:t>¼</a:t>
            </a: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 n – k</a:t>
            </a:r>
            <a:r>
              <a:rPr lang="en-US" sz="2800" dirty="0" smtClean="0">
                <a:cs typeface="Arial" pitchFamily="34" charset="0"/>
              </a:rPr>
              <a:t>. </a:t>
            </a:r>
            <a:endParaRPr lang="el-GR" sz="2800" dirty="0"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1524000"/>
            <a:ext cx="9144000" cy="1219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77800" dist="35921" dir="6600000" algn="ctr" rotWithShape="0">
              <a:schemeClr val="bg2">
                <a:alpha val="87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22"/>
          <p:cNvSpPr>
            <a:spLocks noChangeArrowheads="1"/>
          </p:cNvSpPr>
          <p:nvPr/>
        </p:nvSpPr>
        <p:spPr bwMode="auto">
          <a:xfrm>
            <a:off x="4495800" y="4800600"/>
            <a:ext cx="1143000" cy="1981200"/>
          </a:xfrm>
          <a:prstGeom prst="ellipse">
            <a:avLst/>
          </a:prstGeom>
          <a:solidFill>
            <a:srgbClr val="0000CC">
              <a:alpha val="4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7"/>
          <p:cNvSpPr>
            <a:spLocks noChangeArrowheads="1"/>
          </p:cNvSpPr>
          <p:nvPr/>
        </p:nvSpPr>
        <p:spPr bwMode="auto">
          <a:xfrm>
            <a:off x="8001000" y="5257800"/>
            <a:ext cx="990600" cy="1066800"/>
          </a:xfrm>
          <a:prstGeom prst="ellipse">
            <a:avLst/>
          </a:prstGeom>
          <a:solidFill>
            <a:srgbClr val="0000CC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8077200" y="5410200"/>
            <a:ext cx="8306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y=f(x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610600" y="5867400"/>
            <a:ext cx="76200" cy="66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724400" y="5283144"/>
            <a:ext cx="3962400" cy="1002267"/>
            <a:chOff x="2286000" y="4331733"/>
            <a:chExt cx="3962400" cy="1002267"/>
          </a:xfrm>
        </p:grpSpPr>
        <p:sp>
          <p:nvSpPr>
            <p:cNvPr id="11" name="Oval 42"/>
            <p:cNvSpPr>
              <a:spLocks noChangeArrowheads="1"/>
            </p:cNvSpPr>
            <p:nvPr/>
          </p:nvSpPr>
          <p:spPr bwMode="auto">
            <a:xfrm>
              <a:off x="2286000" y="4331734"/>
              <a:ext cx="609600" cy="1002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43"/>
            <p:cNvSpPr>
              <a:spLocks noChangeShapeType="1"/>
            </p:cNvSpPr>
            <p:nvPr/>
          </p:nvSpPr>
          <p:spPr bwMode="auto">
            <a:xfrm>
              <a:off x="2667000" y="4331733"/>
              <a:ext cx="3581400" cy="556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44"/>
            <p:cNvSpPr>
              <a:spLocks noChangeShapeType="1"/>
            </p:cNvSpPr>
            <p:nvPr/>
          </p:nvSpPr>
          <p:spPr bwMode="auto">
            <a:xfrm flipV="1">
              <a:off x="2667000" y="5014912"/>
              <a:ext cx="3581400" cy="319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24400" y="5638800"/>
            <a:ext cx="3962400" cy="501134"/>
            <a:chOff x="3276600" y="4636533"/>
            <a:chExt cx="3962400" cy="501134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276600" y="4636534"/>
              <a:ext cx="533400" cy="50113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43"/>
            <p:cNvSpPr>
              <a:spLocks noChangeShapeType="1"/>
            </p:cNvSpPr>
            <p:nvPr/>
          </p:nvSpPr>
          <p:spPr bwMode="auto">
            <a:xfrm>
              <a:off x="3657600" y="4636533"/>
              <a:ext cx="3581400" cy="278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4"/>
            <p:cNvSpPr>
              <a:spLocks noChangeShapeType="1"/>
            </p:cNvSpPr>
            <p:nvPr/>
          </p:nvSpPr>
          <p:spPr bwMode="auto">
            <a:xfrm flipV="1">
              <a:off x="3657600" y="4986042"/>
              <a:ext cx="3581400" cy="1336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4876800" y="5562600"/>
            <a:ext cx="312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9" name="Oval 29"/>
          <p:cNvSpPr>
            <a:spLocks noChangeArrowheads="1"/>
          </p:cNvSpPr>
          <p:nvPr/>
        </p:nvSpPr>
        <p:spPr bwMode="auto">
          <a:xfrm>
            <a:off x="4960937" y="5877513"/>
            <a:ext cx="76200" cy="66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2819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Assume:  </a:t>
            </a:r>
            <a:r>
              <a:rPr lang="en-US" sz="2800" dirty="0" smtClean="0"/>
              <a:t>Can break </a:t>
            </a:r>
            <a:r>
              <a:rPr lang="en-US" sz="2800" dirty="0" smtClean="0">
                <a:solidFill>
                  <a:srgbClr val="0000FF"/>
                </a:solidFill>
              </a:rPr>
              <a:t>L</a:t>
            </a:r>
            <a:r>
              <a:rPr lang="en-US" sz="2800" dirty="0" smtClean="0"/>
              <a:t>-LR-OWF.  There is an efficient </a:t>
            </a:r>
            <a:r>
              <a:rPr lang="en-US" sz="2800" b="1" dirty="0" smtClean="0">
                <a:solidFill>
                  <a:srgbClr val="FF0000"/>
                </a:solidFill>
              </a:rPr>
              <a:t>A </a:t>
            </a:r>
            <a:r>
              <a:rPr lang="en-US" sz="2800" dirty="0" err="1" smtClean="0"/>
              <a:t>s.t</a:t>
            </a:r>
            <a:r>
              <a:rPr lang="en-US" sz="2800" dirty="0" smtClean="0"/>
              <a:t>.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( </a:t>
            </a:r>
            <a:r>
              <a:rPr lang="en-US" sz="2800" dirty="0" smtClean="0">
                <a:solidFill>
                  <a:srgbClr val="0000FF"/>
                </a:solidFill>
              </a:rPr>
              <a:t>f(x), Leak(x) ) = x’ </a:t>
            </a:r>
            <a:r>
              <a:rPr lang="en-US" sz="2800" dirty="0" smtClean="0"/>
              <a:t> </a:t>
            </a:r>
            <a:r>
              <a:rPr lang="en-US" sz="2800" dirty="0" err="1" smtClean="0"/>
              <a:t>s.t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rgbClr val="0000FF"/>
                </a:solidFill>
              </a:rPr>
              <a:t>f(x’) = f(x)</a:t>
            </a:r>
            <a:endParaRPr lang="en-US" sz="2800" b="1" dirty="0" smtClean="0">
              <a:latin typeface="cmmi1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84923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Conclude: </a:t>
            </a:r>
            <a:r>
              <a:rPr lang="en-US" sz="2800" dirty="0" smtClean="0"/>
              <a:t>Can break SPR.   Let </a:t>
            </a:r>
            <a:r>
              <a:rPr lang="en-US" sz="2800" b="1" dirty="0" smtClean="0">
                <a:solidFill>
                  <a:srgbClr val="FF0000"/>
                </a:solidFill>
                <a:latin typeface="Tw Cen MT" pitchFamily="34" charset="0"/>
              </a:rPr>
              <a:t>B</a:t>
            </a:r>
            <a:r>
              <a:rPr lang="en-US" sz="2800" dirty="0" smtClean="0">
                <a:latin typeface="Tw Cen MT" pitchFamily="34" charset="0"/>
              </a:rPr>
              <a:t>(</a:t>
            </a:r>
            <a:r>
              <a:rPr lang="en-US" sz="2800" dirty="0" smtClean="0">
                <a:solidFill>
                  <a:srgbClr val="0000FF"/>
                </a:solidFill>
                <a:latin typeface="Tw Cen MT" pitchFamily="34" charset="0"/>
              </a:rPr>
              <a:t>x</a:t>
            </a:r>
            <a:r>
              <a:rPr lang="en-US" sz="2800" dirty="0" smtClean="0">
                <a:latin typeface="Tw Cen MT" pitchFamily="34" charset="0"/>
              </a:rPr>
              <a:t>)</a:t>
            </a:r>
            <a:r>
              <a:rPr lang="en-US" sz="2800" dirty="0" smtClean="0">
                <a:solidFill>
                  <a:srgbClr val="FF0000"/>
                </a:solidFill>
                <a:latin typeface="Tw Cen MT" pitchFamily="34" charset="0"/>
              </a:rPr>
              <a:t> </a:t>
            </a:r>
            <a:r>
              <a:rPr lang="en-US" sz="2800" dirty="0" smtClean="0">
                <a:latin typeface="Tw Cen MT" pitchFamily="34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w Cen MT" pitchFamily="34" charset="0"/>
              </a:rPr>
              <a:t>A</a:t>
            </a:r>
            <a:r>
              <a:rPr lang="en-US" sz="2800" dirty="0" smtClean="0">
                <a:solidFill>
                  <a:srgbClr val="0000FF"/>
                </a:solidFill>
                <a:latin typeface="Tw Cen MT" pitchFamily="34" charset="0"/>
              </a:rPr>
              <a:t>( f(x) , Leak(x) )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dirty="0" smtClean="0"/>
              <a:t> succeeds if  (1) 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succeeds  (2) 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does </a:t>
            </a:r>
            <a:r>
              <a:rPr lang="en-US" sz="2800" i="1" dirty="0" smtClean="0">
                <a:solidFill>
                  <a:srgbClr val="FF0000"/>
                </a:solidFill>
              </a:rPr>
              <a:t>not</a:t>
            </a:r>
            <a:r>
              <a:rPr lang="en-US" sz="2800" dirty="0" smtClean="0"/>
              <a:t> return </a:t>
            </a:r>
            <a:r>
              <a:rPr lang="en-US" sz="2800" dirty="0" smtClean="0">
                <a:solidFill>
                  <a:srgbClr val="0000FF"/>
                </a:solidFill>
              </a:rPr>
              <a:t>x’ </a:t>
            </a:r>
            <a:r>
              <a:rPr lang="en-US" sz="2800" dirty="0" smtClean="0">
                <a:solidFill>
                  <a:srgbClr val="0000FF"/>
                </a:solidFill>
                <a:latin typeface="Symbol"/>
                <a:sym typeface="Symbol"/>
              </a:rPr>
              <a:t>=</a:t>
            </a:r>
            <a:r>
              <a:rPr lang="en-US" sz="2800" dirty="0" smtClean="0">
                <a:solidFill>
                  <a:srgbClr val="0000FF"/>
                </a:solidFill>
              </a:rPr>
              <a:t> x</a:t>
            </a:r>
            <a:r>
              <a:rPr lang="en-US" sz="2800" dirty="0" smtClean="0"/>
              <a:t>. </a:t>
            </a:r>
            <a:endParaRPr lang="en-US" sz="2800" dirty="0">
              <a:solidFill>
                <a:srgbClr val="0000FF"/>
              </a:solidFill>
              <a:latin typeface="cmmi1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4800600"/>
            <a:ext cx="434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A</a:t>
            </a:r>
            <a:r>
              <a:rPr lang="en-US" sz="2600" dirty="0" smtClean="0"/>
              <a:t> has too little info about</a:t>
            </a:r>
            <a:r>
              <a:rPr lang="en-US" sz="2600" dirty="0" smtClean="0">
                <a:solidFill>
                  <a:srgbClr val="0000FF"/>
                </a:solidFill>
              </a:rPr>
              <a:t> x.</a:t>
            </a:r>
          </a:p>
          <a:p>
            <a:r>
              <a:rPr lang="en-US" sz="2600" dirty="0" smtClean="0">
                <a:solidFill>
                  <a:srgbClr val="0000FF"/>
                </a:solidFill>
              </a:rPr>
              <a:t>|f(x)| + |Leak(x)| = k + L </a:t>
            </a:r>
            <a:endParaRPr lang="en-US" sz="2600" dirty="0">
              <a:solidFill>
                <a:srgbClr val="0000FF"/>
              </a:solidFill>
              <a:latin typeface="cmmi1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6396" y="5832157"/>
            <a:ext cx="34612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Pr[</a:t>
            </a:r>
            <a:r>
              <a:rPr lang="en-US" sz="2600" b="1" dirty="0" smtClean="0">
                <a:solidFill>
                  <a:srgbClr val="FF0000"/>
                </a:solidFill>
              </a:rPr>
              <a:t>A</a:t>
            </a:r>
            <a:r>
              <a:rPr lang="en-US" sz="2600" dirty="0" smtClean="0"/>
              <a:t> guesses </a:t>
            </a:r>
            <a:r>
              <a:rPr lang="en-US" sz="2600" dirty="0" smtClean="0">
                <a:solidFill>
                  <a:srgbClr val="0000FF"/>
                </a:solidFill>
              </a:rPr>
              <a:t>x</a:t>
            </a:r>
            <a:r>
              <a:rPr lang="en-US" sz="2600" b="1" dirty="0" smtClean="0"/>
              <a:t>]</a:t>
            </a:r>
            <a:r>
              <a:rPr lang="en-US" sz="2600" dirty="0" smtClean="0"/>
              <a:t> &lt; </a:t>
            </a:r>
            <a:r>
              <a:rPr lang="en-US" sz="2600" dirty="0" smtClean="0">
                <a:solidFill>
                  <a:srgbClr val="0000FF"/>
                </a:solidFill>
                <a:latin typeface="Tw Cen MT"/>
              </a:rPr>
              <a:t>2</a:t>
            </a:r>
            <a:r>
              <a:rPr lang="en-US" sz="2600" baseline="30000" dirty="0" smtClean="0">
                <a:solidFill>
                  <a:srgbClr val="0000FF"/>
                </a:solidFill>
                <a:latin typeface="Tw Cen MT"/>
              </a:rPr>
              <a:t>k+L - n</a:t>
            </a:r>
            <a:endParaRPr lang="en-US" sz="2600" baseline="30000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25" name="Rectangle 131"/>
          <p:cNvSpPr>
            <a:spLocks noChangeArrowheads="1"/>
          </p:cNvSpPr>
          <p:nvPr/>
        </p:nvSpPr>
        <p:spPr bwMode="auto">
          <a:xfrm>
            <a:off x="3657600" y="6324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8" grpId="0"/>
      <p:bldP spid="19" grpId="0" animBg="1"/>
      <p:bldP spid="2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Proof:  Any SPRF is LR-OWF</a:t>
            </a:r>
            <a:endParaRPr lang="en-US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1600200"/>
            <a:ext cx="91440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00FF00"/>
              </a:buClr>
            </a:pP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Theorem</a:t>
            </a: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cs typeface="Arial" pitchFamily="34" charset="0"/>
              </a:rPr>
              <a:t>[AD</a:t>
            </a:r>
            <a:r>
              <a:rPr lang="en-US" sz="2400" dirty="0" smtClean="0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sz="2400" dirty="0" smtClean="0">
                <a:solidFill>
                  <a:srgbClr val="C00000"/>
                </a:solidFill>
                <a:cs typeface="Arial" pitchFamily="34" charset="0"/>
              </a:rPr>
              <a:t>09,KV09]</a:t>
            </a:r>
            <a:r>
              <a:rPr lang="en-US" sz="3200" dirty="0" smtClean="0">
                <a:solidFill>
                  <a:srgbClr val="FF0000"/>
                </a:solidFill>
                <a:cs typeface="Arial" pitchFamily="34" charset="0"/>
              </a:rPr>
              <a:t>: </a:t>
            </a:r>
            <a:r>
              <a:rPr lang="en-US" sz="2800" dirty="0">
                <a:cs typeface="Arial" pitchFamily="34" charset="0"/>
              </a:rPr>
              <a:t>Any </a:t>
            </a:r>
            <a:r>
              <a:rPr lang="en-US" sz="2800" dirty="0" smtClean="0">
                <a:cs typeface="Arial" pitchFamily="34" charset="0"/>
              </a:rPr>
              <a:t>SPRF </a:t>
            </a: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f : {0,1}</a:t>
            </a:r>
            <a:r>
              <a:rPr lang="en-US" sz="2800" baseline="30000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 → {0,1}</a:t>
            </a:r>
            <a:r>
              <a:rPr lang="en-US" sz="2800" baseline="30000" dirty="0" smtClean="0">
                <a:solidFill>
                  <a:srgbClr val="0000FF"/>
                </a:solidFill>
                <a:cs typeface="Arial" pitchFamily="34" charset="0"/>
              </a:rPr>
              <a:t>k</a:t>
            </a:r>
            <a:r>
              <a:rPr lang="en-US" sz="2800" baseline="30000" dirty="0" smtClean="0">
                <a:cs typeface="Arial" pitchFamily="34" charset="0"/>
              </a:rPr>
              <a:t>  </a:t>
            </a:r>
            <a:r>
              <a:rPr lang="en-US" sz="2800" dirty="0" smtClean="0">
                <a:cs typeface="Arial" pitchFamily="34" charset="0"/>
              </a:rPr>
              <a:t>is an</a:t>
            </a: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 L-</a:t>
            </a:r>
            <a:r>
              <a:rPr lang="en-US" sz="2800" dirty="0" smtClean="0">
                <a:cs typeface="Arial" pitchFamily="34" charset="0"/>
              </a:rPr>
              <a:t>LR-OWF for </a:t>
            </a: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L </a:t>
            </a:r>
            <a:r>
              <a:rPr lang="en-US" sz="2800" dirty="0" smtClean="0">
                <a:solidFill>
                  <a:srgbClr val="0000FF"/>
                </a:solidFill>
                <a:latin typeface="cmsy10"/>
                <a:cs typeface="Arial" pitchFamily="34" charset="0"/>
              </a:rPr>
              <a:t>¼</a:t>
            </a: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 n – k</a:t>
            </a:r>
            <a:r>
              <a:rPr lang="en-US" sz="2800" dirty="0" smtClean="0">
                <a:cs typeface="Arial" pitchFamily="34" charset="0"/>
              </a:rPr>
              <a:t>. </a:t>
            </a:r>
            <a:endParaRPr lang="el-GR" sz="2800" dirty="0"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1524000"/>
            <a:ext cx="9144000" cy="1219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77800" dist="35921" dir="6600000" algn="ctr" rotWithShape="0">
              <a:schemeClr val="bg2">
                <a:alpha val="87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335280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Corollary: </a:t>
            </a:r>
            <a:r>
              <a:rPr lang="en-US" sz="2700" dirty="0" smtClean="0"/>
              <a:t>If OWF exist then </a:t>
            </a:r>
            <a:r>
              <a:rPr lang="en-US" sz="2700" dirty="0" smtClean="0">
                <a:solidFill>
                  <a:srgbClr val="0000FF"/>
                </a:solidFill>
              </a:rPr>
              <a:t>L</a:t>
            </a:r>
            <a:r>
              <a:rPr lang="en-US" sz="2700" dirty="0" smtClean="0"/>
              <a:t>-LR-OWF exist with </a:t>
            </a:r>
            <a:r>
              <a:rPr lang="en-US" sz="2700" dirty="0" smtClean="0">
                <a:solidFill>
                  <a:srgbClr val="0000FF"/>
                </a:solidFill>
              </a:rPr>
              <a:t>L = (1-o(1))n.</a:t>
            </a:r>
            <a:endParaRPr lang="en-US" sz="2700" b="1" dirty="0" smtClean="0">
              <a:solidFill>
                <a:srgbClr val="0000FF"/>
              </a:solidFill>
              <a:latin typeface="cmmi1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521369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Open Question: </a:t>
            </a:r>
            <a:r>
              <a:rPr lang="en-US" sz="2700" dirty="0" smtClean="0"/>
              <a:t>Can we get LR-OWF that are </a:t>
            </a:r>
            <a:r>
              <a:rPr lang="en-US" sz="2700" i="1" dirty="0" smtClean="0"/>
              <a:t>Permutations</a:t>
            </a:r>
            <a:r>
              <a:rPr lang="en-US" sz="2700" dirty="0" smtClean="0"/>
              <a:t>? </a:t>
            </a:r>
            <a:endParaRPr lang="en-US" sz="2700" b="1" dirty="0" smtClean="0">
              <a:solidFill>
                <a:srgbClr val="0000FF"/>
              </a:solidFill>
              <a:latin typeface="cmmi1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 Resilient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78486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buNone/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Password Login and One-Way Functions.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Identification Schemes and Signatures.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Public-Key Encryption.</a:t>
            </a:r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533400" y="3657600"/>
            <a:ext cx="5334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Schemes</a:t>
            </a:r>
          </a:p>
        </p:txBody>
      </p:sp>
      <p:pic>
        <p:nvPicPr>
          <p:cNvPr id="50" name="Picture 7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2675" y="2362200"/>
            <a:ext cx="10223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9" descr="C:\Users\danwichs\AppData\Local\Microsoft\Windows\Temporary Internet Files\Content.IE5\76Q0LQXC\MCj029200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362200"/>
            <a:ext cx="8350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752600" y="1905000"/>
            <a:ext cx="198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w Cen MT" pitchFamily="34" charset="0"/>
              </a:rPr>
              <a:t>(pk</a:t>
            </a:r>
            <a:r>
              <a:rPr lang="en-US" sz="2400" baseline="-25000"/>
              <a:t>Bob</a:t>
            </a:r>
            <a:r>
              <a:rPr lang="en-US" sz="2400"/>
              <a:t>, </a:t>
            </a:r>
            <a:r>
              <a:rPr lang="en-US" sz="2400">
                <a:latin typeface="Tw Cen MT" pitchFamily="34" charset="0"/>
              </a:rPr>
              <a:t>sk</a:t>
            </a:r>
            <a:r>
              <a:rPr lang="en-US" sz="2400" baseline="-25000"/>
              <a:t>Bob</a:t>
            </a:r>
            <a:r>
              <a:rPr lang="en-US" sz="2400">
                <a:solidFill>
                  <a:srgbClr val="00B0F0"/>
                </a:solidFill>
                <a:latin typeface="Tw Cen MT" pitchFamily="34" charset="0"/>
              </a:rPr>
              <a:t> </a:t>
            </a:r>
            <a:r>
              <a:rPr lang="en-US" sz="2400">
                <a:latin typeface="Tw Cen MT" pitchFamily="34" charset="0"/>
              </a:rPr>
              <a:t>)</a:t>
            </a:r>
            <a:endParaRPr lang="en-US" sz="2400" baseline="-2500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886200" y="27432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>
            <a:off x="3810000" y="28956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886200" y="3046413"/>
            <a:ext cx="1371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838825" y="1828800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w Cen MT" pitchFamily="34" charset="0"/>
              </a:rPr>
              <a:t>pk</a:t>
            </a:r>
            <a:r>
              <a:rPr lang="en-US" sz="2400" baseline="-25000"/>
              <a:t>Bob</a:t>
            </a:r>
            <a:endParaRPr lang="en-US" sz="2400" baseline="-25000">
              <a:latin typeface="Tw Cen MT" pitchFamily="34" charset="0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593725" y="262731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Prover Bob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858000" y="262731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Verifier Alice</a:t>
            </a:r>
          </a:p>
        </p:txBody>
      </p:sp>
      <p:sp>
        <p:nvSpPr>
          <p:cNvPr id="46097" name="AutoShape 17"/>
          <p:cNvSpPr>
            <a:spLocks noChangeArrowheads="1"/>
          </p:cNvSpPr>
          <p:nvPr/>
        </p:nvSpPr>
        <p:spPr bwMode="auto">
          <a:xfrm>
            <a:off x="6646863" y="1676400"/>
            <a:ext cx="1143000" cy="457200"/>
          </a:xfrm>
          <a:prstGeom prst="wedgeRoundRectCallout">
            <a:avLst>
              <a:gd name="adj1" fmla="val -76250"/>
              <a:gd name="adj2" fmla="val 1263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6723063" y="1676400"/>
            <a:ext cx="1354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accept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1295400" y="3657600"/>
            <a:ext cx="225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Learning Stage</a:t>
            </a: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228600" y="3581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" name="Picture 7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24400"/>
            <a:ext cx="10223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C:\Users\danwichs\AppData\Local\Microsoft\Windows\Temporary Internet Files\Content.IE5\76Q0LQXC\MCj029200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8375" y="4724400"/>
            <a:ext cx="8350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1"/>
          <p:cNvSpPr txBox="1">
            <a:spLocks noChangeArrowheads="1"/>
          </p:cNvSpPr>
          <p:nvPr/>
        </p:nvSpPr>
        <p:spPr bwMode="auto">
          <a:xfrm>
            <a:off x="222250" y="4191000"/>
            <a:ext cx="198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w Cen MT" pitchFamily="34" charset="0"/>
              </a:rPr>
              <a:t>(pk</a:t>
            </a:r>
            <a:r>
              <a:rPr lang="en-US" sz="2400" baseline="-25000"/>
              <a:t>Bob</a:t>
            </a:r>
            <a:r>
              <a:rPr lang="en-US" sz="2400"/>
              <a:t>, </a:t>
            </a:r>
            <a:r>
              <a:rPr lang="en-US" sz="2400">
                <a:latin typeface="Tw Cen MT" pitchFamily="34" charset="0"/>
              </a:rPr>
              <a:t>sk</a:t>
            </a:r>
            <a:r>
              <a:rPr lang="en-US" sz="2400" baseline="-25000"/>
              <a:t>Bob</a:t>
            </a:r>
            <a:r>
              <a:rPr lang="en-US" sz="2400">
                <a:solidFill>
                  <a:srgbClr val="00B0F0"/>
                </a:solidFill>
                <a:latin typeface="Tw Cen MT" pitchFamily="34" charset="0"/>
              </a:rPr>
              <a:t> </a:t>
            </a:r>
            <a:r>
              <a:rPr lang="en-US" sz="2400">
                <a:latin typeface="Tw Cen MT" pitchFamily="34" charset="0"/>
              </a:rPr>
              <a:t>)</a:t>
            </a:r>
            <a:endParaRPr lang="en-US" sz="2400" baseline="-25000"/>
          </a:p>
        </p:txBody>
      </p:sp>
      <p:cxnSp>
        <p:nvCxnSpPr>
          <p:cNvPr id="5" name="Straight Arrow Connector 55"/>
          <p:cNvCxnSpPr/>
          <p:nvPr/>
        </p:nvCxnSpPr>
        <p:spPr>
          <a:xfrm>
            <a:off x="2133600" y="4953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7"/>
          <p:cNvCxnSpPr/>
          <p:nvPr/>
        </p:nvCxnSpPr>
        <p:spPr>
          <a:xfrm rot="10800000">
            <a:off x="2057400" y="5105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58"/>
          <p:cNvCxnSpPr/>
          <p:nvPr/>
        </p:nvCxnSpPr>
        <p:spPr>
          <a:xfrm>
            <a:off x="2133600" y="5256213"/>
            <a:ext cx="1371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59"/>
          <p:cNvSpPr txBox="1">
            <a:spLocks noChangeArrowheads="1"/>
          </p:cNvSpPr>
          <p:nvPr/>
        </p:nvSpPr>
        <p:spPr bwMode="auto">
          <a:xfrm>
            <a:off x="7010400" y="4114800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w Cen MT" pitchFamily="34" charset="0"/>
              </a:rPr>
              <a:t>pk</a:t>
            </a:r>
            <a:r>
              <a:rPr lang="en-US" sz="2400" baseline="-25000"/>
              <a:t>Bob</a:t>
            </a:r>
            <a:endParaRPr lang="en-US" sz="2400" baseline="-25000">
              <a:latin typeface="Tw Cen MT" pitchFamily="34" charset="0"/>
            </a:endParaRPr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>
            <a:off x="4343400" y="3581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10" name="Line 30"/>
          <p:cNvSpPr>
            <a:spLocks noChangeShapeType="1"/>
          </p:cNvSpPr>
          <p:nvPr/>
        </p:nvSpPr>
        <p:spPr bwMode="auto">
          <a:xfrm>
            <a:off x="4343400" y="5791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11" name="Oval 31"/>
          <p:cNvSpPr>
            <a:spLocks noChangeArrowheads="1"/>
          </p:cNvSpPr>
          <p:nvPr/>
        </p:nvSpPr>
        <p:spPr bwMode="auto">
          <a:xfrm>
            <a:off x="26670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Oval 32"/>
          <p:cNvSpPr>
            <a:spLocks noChangeArrowheads="1"/>
          </p:cNvSpPr>
          <p:nvPr/>
        </p:nvSpPr>
        <p:spPr bwMode="auto">
          <a:xfrm>
            <a:off x="26670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13" name="Oval 33"/>
          <p:cNvSpPr>
            <a:spLocks noChangeArrowheads="1"/>
          </p:cNvSpPr>
          <p:nvPr/>
        </p:nvSpPr>
        <p:spPr bwMode="auto">
          <a:xfrm>
            <a:off x="26670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59"/>
          <p:cNvSpPr txBox="1">
            <a:spLocks noChangeArrowheads="1"/>
          </p:cNvSpPr>
          <p:nvPr/>
        </p:nvSpPr>
        <p:spPr bwMode="auto">
          <a:xfrm>
            <a:off x="3476625" y="4114800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w Cen MT" pitchFamily="34" charset="0"/>
              </a:rPr>
              <a:t>pk</a:t>
            </a:r>
            <a:r>
              <a:rPr lang="en-US" sz="2400" baseline="-25000"/>
              <a:t>Bob</a:t>
            </a:r>
            <a:endParaRPr lang="en-US" sz="2400" baseline="-25000">
              <a:latin typeface="Tw Cen MT" pitchFamily="34" charset="0"/>
            </a:endParaRP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5078413" y="3657600"/>
            <a:ext cx="299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Impersonation Stage</a:t>
            </a:r>
          </a:p>
        </p:txBody>
      </p:sp>
      <p:cxnSp>
        <p:nvCxnSpPr>
          <p:cNvPr id="10" name="Straight Arrow Connector 55"/>
          <p:cNvCxnSpPr/>
          <p:nvPr/>
        </p:nvCxnSpPr>
        <p:spPr>
          <a:xfrm>
            <a:off x="5638800" y="4953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57"/>
          <p:cNvCxnSpPr/>
          <p:nvPr/>
        </p:nvCxnSpPr>
        <p:spPr>
          <a:xfrm rot="10800000">
            <a:off x="5562600" y="5105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58"/>
          <p:cNvCxnSpPr/>
          <p:nvPr/>
        </p:nvCxnSpPr>
        <p:spPr>
          <a:xfrm>
            <a:off x="5638800" y="5256213"/>
            <a:ext cx="1371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20" name="Line 40"/>
          <p:cNvSpPr>
            <a:spLocks noChangeShapeType="1"/>
          </p:cNvSpPr>
          <p:nvPr/>
        </p:nvSpPr>
        <p:spPr bwMode="auto">
          <a:xfrm>
            <a:off x="1981200" y="4648200"/>
            <a:ext cx="1600200" cy="160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22" name="Line 42"/>
          <p:cNvSpPr>
            <a:spLocks noChangeShapeType="1"/>
          </p:cNvSpPr>
          <p:nvPr/>
        </p:nvSpPr>
        <p:spPr bwMode="auto">
          <a:xfrm rot="5400000">
            <a:off x="1905000" y="4572000"/>
            <a:ext cx="1600200" cy="160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23" name="AutoShape 43"/>
          <p:cNvSpPr>
            <a:spLocks noChangeArrowheads="1"/>
          </p:cNvSpPr>
          <p:nvPr/>
        </p:nvSpPr>
        <p:spPr bwMode="auto">
          <a:xfrm>
            <a:off x="7924800" y="4038600"/>
            <a:ext cx="1143000" cy="457200"/>
          </a:xfrm>
          <a:prstGeom prst="wedgeRoundRectCallout">
            <a:avLst>
              <a:gd name="adj1" fmla="val -49861"/>
              <a:gd name="adj2" fmla="val 14548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6124" name="Text Box 44"/>
          <p:cNvSpPr txBox="1">
            <a:spLocks noChangeArrowheads="1"/>
          </p:cNvSpPr>
          <p:nvPr/>
        </p:nvSpPr>
        <p:spPr bwMode="auto">
          <a:xfrm>
            <a:off x="8018463" y="4038600"/>
            <a:ext cx="1354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reject!</a:t>
            </a:r>
          </a:p>
        </p:txBody>
      </p:sp>
      <p:pic>
        <p:nvPicPr>
          <p:cNvPr id="38" name="Picture 7" descr="C:\Documents and Settings\daniel wichs\Local Settings\Temporary Internet Files\Content.IE5\ATUNA1IJ\MCj0435931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572000"/>
            <a:ext cx="1295400" cy="98108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0" grpId="0"/>
      <p:bldP spid="46097" grpId="0" animBg="1"/>
      <p:bldP spid="46098" grpId="0"/>
      <p:bldP spid="46099" grpId="0"/>
      <p:bldP spid="46100" grpId="0" animBg="1"/>
      <p:bldP spid="4" grpId="0"/>
      <p:bldP spid="8" grpId="0"/>
      <p:bldP spid="46109" grpId="0" animBg="1"/>
      <p:bldP spid="46110" grpId="0" animBg="1"/>
      <p:bldP spid="46111" grpId="0" animBg="1"/>
      <p:bldP spid="46112" grpId="0" animBg="1"/>
      <p:bldP spid="46113" grpId="0" animBg="1"/>
      <p:bldP spid="9" grpId="0"/>
      <p:bldP spid="46116" grpId="0"/>
      <p:bldP spid="46120" grpId="0" animBg="1"/>
      <p:bldP spid="46122" grpId="0" animBg="1"/>
      <p:bldP spid="46123" grpId="0" animBg="1"/>
      <p:bldP spid="461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Leakage-Resilient Identification </a:t>
            </a:r>
            <a:r>
              <a:rPr lang="en-US" sz="2700" dirty="0" smtClean="0">
                <a:solidFill>
                  <a:srgbClr val="C00000"/>
                </a:solidFill>
                <a:latin typeface="Tw Cen MT" pitchFamily="34" charset="0"/>
              </a:rPr>
              <a:t>[AD</a:t>
            </a:r>
            <a:r>
              <a:rPr lang="en-US" sz="2700" dirty="0" smtClean="0">
                <a:solidFill>
                  <a:srgbClr val="0070C0"/>
                </a:solidFill>
                <a:latin typeface="Tw Cen MT" pitchFamily="34" charset="0"/>
              </a:rPr>
              <a:t>W</a:t>
            </a:r>
            <a:r>
              <a:rPr lang="en-US" sz="2700" dirty="0" smtClean="0">
                <a:solidFill>
                  <a:srgbClr val="C00000"/>
                </a:solidFill>
                <a:latin typeface="Tw Cen MT" pitchFamily="34" charset="0"/>
              </a:rPr>
              <a:t>09]</a:t>
            </a:r>
            <a:endParaRPr lang="en-US" dirty="0" smtClean="0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1295400" y="3657600"/>
            <a:ext cx="225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Learning Stage</a:t>
            </a:r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228600" y="3581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0" name="Picture 7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24400"/>
            <a:ext cx="10223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9" descr="C:\Users\danwichs\AppData\Local\Microsoft\Windows\Temporary Internet Files\Content.IE5\76Q0LQXC\MCj029200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8375" y="4724400"/>
            <a:ext cx="8350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22250" y="4191000"/>
            <a:ext cx="198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w Cen MT" pitchFamily="34" charset="0"/>
              </a:rPr>
              <a:t>(pk</a:t>
            </a:r>
            <a:r>
              <a:rPr lang="en-US" sz="2400" baseline="-25000"/>
              <a:t>Bob</a:t>
            </a:r>
            <a:r>
              <a:rPr lang="en-US" sz="2400"/>
              <a:t>, </a:t>
            </a:r>
            <a:r>
              <a:rPr lang="en-US" sz="2400">
                <a:latin typeface="Tw Cen MT" pitchFamily="34" charset="0"/>
              </a:rPr>
              <a:t>sk</a:t>
            </a:r>
            <a:r>
              <a:rPr lang="en-US" sz="2400" baseline="-25000"/>
              <a:t>Bob</a:t>
            </a:r>
            <a:r>
              <a:rPr lang="en-US" sz="2400">
                <a:solidFill>
                  <a:srgbClr val="00B0F0"/>
                </a:solidFill>
                <a:latin typeface="Tw Cen MT" pitchFamily="34" charset="0"/>
              </a:rPr>
              <a:t> </a:t>
            </a:r>
            <a:r>
              <a:rPr lang="en-US" sz="2400">
                <a:latin typeface="Tw Cen MT" pitchFamily="34" charset="0"/>
              </a:rPr>
              <a:t>)</a:t>
            </a:r>
            <a:endParaRPr lang="en-US" sz="2400" baseline="-2500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133600" y="4953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>
            <a:off x="2057400" y="5105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133600" y="5256213"/>
            <a:ext cx="1371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010400" y="4114800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w Cen MT" pitchFamily="34" charset="0"/>
              </a:rPr>
              <a:t>pk</a:t>
            </a:r>
            <a:r>
              <a:rPr lang="en-US" sz="2400" baseline="-25000"/>
              <a:t>Bob</a:t>
            </a:r>
            <a:endParaRPr lang="en-US" sz="2400" baseline="-25000">
              <a:latin typeface="Tw Cen MT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4343400" y="3581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4343400" y="5791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50" name="Oval 26"/>
          <p:cNvSpPr>
            <a:spLocks noChangeArrowheads="1"/>
          </p:cNvSpPr>
          <p:nvPr/>
        </p:nvSpPr>
        <p:spPr bwMode="auto">
          <a:xfrm>
            <a:off x="26670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Oval 27"/>
          <p:cNvSpPr>
            <a:spLocks noChangeArrowheads="1"/>
          </p:cNvSpPr>
          <p:nvPr/>
        </p:nvSpPr>
        <p:spPr bwMode="auto">
          <a:xfrm>
            <a:off x="26670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52" name="Oval 28"/>
          <p:cNvSpPr>
            <a:spLocks noChangeArrowheads="1"/>
          </p:cNvSpPr>
          <p:nvPr/>
        </p:nvSpPr>
        <p:spPr bwMode="auto">
          <a:xfrm>
            <a:off x="26670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3476625" y="4114800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w Cen MT" pitchFamily="34" charset="0"/>
              </a:rPr>
              <a:t>pk</a:t>
            </a:r>
            <a:r>
              <a:rPr lang="en-US" sz="2400" baseline="-25000"/>
              <a:t>Bob</a:t>
            </a:r>
            <a:endParaRPr lang="en-US" sz="2400" baseline="-25000">
              <a:latin typeface="Tw Cen MT" pitchFamily="34" charset="0"/>
            </a:endParaRPr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5078413" y="3657600"/>
            <a:ext cx="299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Impersonation Stage</a:t>
            </a:r>
          </a:p>
        </p:txBody>
      </p:sp>
      <p:cxnSp>
        <p:nvCxnSpPr>
          <p:cNvPr id="3" name="Straight Arrow Connector 55"/>
          <p:cNvCxnSpPr/>
          <p:nvPr/>
        </p:nvCxnSpPr>
        <p:spPr>
          <a:xfrm>
            <a:off x="5638800" y="4953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57"/>
          <p:cNvCxnSpPr/>
          <p:nvPr/>
        </p:nvCxnSpPr>
        <p:spPr>
          <a:xfrm rot="10800000">
            <a:off x="5562600" y="5105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58"/>
          <p:cNvCxnSpPr/>
          <p:nvPr/>
        </p:nvCxnSpPr>
        <p:spPr>
          <a:xfrm>
            <a:off x="5638800" y="5256213"/>
            <a:ext cx="1371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60" name="AutoShape 36"/>
          <p:cNvSpPr>
            <a:spLocks noChangeArrowheads="1"/>
          </p:cNvSpPr>
          <p:nvPr/>
        </p:nvSpPr>
        <p:spPr bwMode="auto">
          <a:xfrm>
            <a:off x="7924800" y="4038600"/>
            <a:ext cx="1143000" cy="457200"/>
          </a:xfrm>
          <a:prstGeom prst="wedgeRoundRectCallout">
            <a:avLst>
              <a:gd name="adj1" fmla="val -49861"/>
              <a:gd name="adj2" fmla="val 14548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2261" name="Text Box 37"/>
          <p:cNvSpPr txBox="1">
            <a:spLocks noChangeArrowheads="1"/>
          </p:cNvSpPr>
          <p:nvPr/>
        </p:nvSpPr>
        <p:spPr bwMode="auto">
          <a:xfrm>
            <a:off x="8018463" y="4038600"/>
            <a:ext cx="1354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reject!</a:t>
            </a:r>
          </a:p>
        </p:txBody>
      </p:sp>
      <p:sp>
        <p:nvSpPr>
          <p:cNvPr id="52262" name="Content Placeholder 2"/>
          <p:cNvSpPr>
            <a:spLocks/>
          </p:cNvSpPr>
          <p:nvPr/>
        </p:nvSpPr>
        <p:spPr bwMode="auto">
          <a:xfrm>
            <a:off x="0" y="205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3200" dirty="0">
                <a:latin typeface="Tw Cen MT" pitchFamily="34" charset="0"/>
              </a:rPr>
              <a:t>Bob’s key can leak </a:t>
            </a:r>
            <a:r>
              <a:rPr lang="en-US" sz="3200" dirty="0" smtClean="0">
                <a:latin typeface="Tw Cen MT" pitchFamily="34" charset="0"/>
              </a:rPr>
              <a:t>!!!</a:t>
            </a:r>
          </a:p>
          <a:p>
            <a:pPr marL="776288" lvl="1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3200" dirty="0" smtClean="0">
                <a:latin typeface="Tw Cen MT" pitchFamily="34" charset="0"/>
              </a:rPr>
              <a:t>(during learning stage, not afterward)</a:t>
            </a:r>
          </a:p>
        </p:txBody>
      </p:sp>
      <p:sp>
        <p:nvSpPr>
          <p:cNvPr id="52264" name="Rectangle 40"/>
          <p:cNvSpPr>
            <a:spLocks noChangeArrowheads="1"/>
          </p:cNvSpPr>
          <p:nvPr/>
        </p:nvSpPr>
        <p:spPr bwMode="auto">
          <a:xfrm>
            <a:off x="8839200" y="16764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4"/>
          <p:cNvGrpSpPr/>
          <p:nvPr/>
        </p:nvGrpSpPr>
        <p:grpSpPr>
          <a:xfrm>
            <a:off x="1055687" y="4191000"/>
            <a:ext cx="849313" cy="457200"/>
            <a:chOff x="381000" y="6096000"/>
            <a:chExt cx="849313" cy="457200"/>
          </a:xfrm>
        </p:grpSpPr>
        <p:sp>
          <p:nvSpPr>
            <p:cNvPr id="36" name="TextBox 51"/>
            <p:cNvSpPr txBox="1">
              <a:spLocks noChangeArrowheads="1"/>
            </p:cNvSpPr>
            <p:nvPr/>
          </p:nvSpPr>
          <p:spPr bwMode="auto">
            <a:xfrm>
              <a:off x="381000" y="6096000"/>
              <a:ext cx="8493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0000FF"/>
                  </a:solidFill>
                  <a:latin typeface="Tw Cen MT" pitchFamily="34" charset="0"/>
                </a:rPr>
                <a:t>sk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Bob</a:t>
              </a:r>
              <a:endParaRPr lang="en-US" sz="2400" baseline="-250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57199" y="6334125"/>
              <a:ext cx="609601" cy="1588"/>
            </a:xfrm>
            <a:prstGeom prst="line">
              <a:avLst/>
            </a:prstGeom>
            <a:ln w="381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57200" y="6410325"/>
              <a:ext cx="609601" cy="1588"/>
            </a:xfrm>
            <a:prstGeom prst="line">
              <a:avLst/>
            </a:prstGeom>
            <a:ln w="381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ontent Placeholder 2"/>
          <p:cNvSpPr>
            <a:spLocks/>
          </p:cNvSpPr>
          <p:nvPr/>
        </p:nvSpPr>
        <p:spPr bwMode="auto"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3200" dirty="0" smtClean="0">
              <a:solidFill>
                <a:srgbClr val="C00000"/>
              </a:solidFill>
              <a:latin typeface="Tw Cen MT" pitchFamily="34" charset="0"/>
            </a:endParaRP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3200" baseline="-25000" dirty="0">
              <a:latin typeface="Tw Cen MT" pitchFamily="34" charset="0"/>
            </a:endParaRPr>
          </a:p>
        </p:txBody>
      </p:sp>
      <p:pic>
        <p:nvPicPr>
          <p:cNvPr id="32" name="Picture 7" descr="C:\Documents and Settings\daniel wichs\Local Settings\Temporary Internet Files\Content.IE5\ATUNA1IJ\MCj0435931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581517"/>
            <a:ext cx="1295400" cy="98108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C 0.00191 -0.00254 0.00434 -0.00439 0.00625 -0.00694 C 0.01041 -0.01203 0.01076 -0.01435 0.01632 -0.01666 C 0.02882 -0.01504 0.02812 -0.01388 0.03819 -0.00972 C 0.03958 0.00278 0.04253 0.00649 0.03159 0.00417 C 0.02691 -0.00439 0.03333 -0.003 0.03923 -0.00416 C 0.0559 -0.00254 0.07291 -0.00925 0.07864 0.0125 C 0.07829 0.01389 0.07847 0.01575 0.0776 0.01667 C 0.07569 0.01829 0.071 0.01945 0.071 0.01968 C 0.06319 0.01737 0.06579 0.01598 0.05989 0.01112 C 0.06145 0.00139 0.06059 -0.00463 0.06649 -0.00972 C 0.06944 -0.02083 0.09583 -0.01412 0.09947 -0.01388 C 0.1052 -0.00902 0.11007 -0.00347 0.11579 0.00139 C 0.11944 0.01551 0.11805 0.00672 0.11684 0.02778 C 0.10902 0.0213 0.11805 0.02987 0.11128 0.01945 C 0.10902 0.01598 0.1059 0.01343 0.10364 0.00973 C 0.10295 0.00834 0.10225 0.00695 0.10156 0.00556 C 0.1026 -0.00185 0.10364 -0.00925 0.10486 -0.01666 C 0.10538 -0.0199 0.11128 -0.02222 0.11128 -0.02199 C 0.12899 -0.02175 0.14722 -0.02592 0.16388 -0.01944 C 0.16649 -0.01851 0.16875 -0.01435 0.17048 -0.0125 C 0.17777 -0.00463 0.18472 0.0007 0.19027 0.01112 C 0.18871 0.01968 0.18784 0.02153 0.18159 0.01945 C 0.17066 0.01042 0.18715 0.02454 0.17361 0.0125 C 0.17152 0.01065 0.16718 0.00695 0.16718 0.00718 C 0.16354 -0.01134 0.18246 -0.01342 0.19236 -0.01666 C 0.1993 -0.0162 0.20625 -0.01643 0.21319 -0.01527 C 0.21684 -0.01458 0.21961 -0.01111 0.22291 -0.00972 C 0.23142 -0.00648 0.23975 -0.00347 0.24809 -4.44444E-6 C 0.2526 0.00834 0.25086 0.0088 0.24375 0.00695 C 0.24305 0.00556 0.24253 0.00394 0.24149 0.00278 C 0.24062 0.00162 0.23854 0.00162 0.23836 -4.44444E-6 C 0.23645 -0.01273 0.2375 -0.01157 0.2427 -0.01388 C 0.25468 -0.01342 0.26684 -0.01412 0.27864 -0.0125 C 0.28038 -0.01226 0.2809 -0.00949 0.28211 -0.00833 C 0.28576 -0.00486 0.28836 -0.00509 0.29288 -0.00416 C 0.28333 0.00394 0.28663 0.0169 0.28107 0.02778 C 0.27239 0.02408 0.27187 0.02292 0.26441 0.01528 C 0.26197 0.0088 0.25989 0.00139 0.25798 -0.00555 C 0.26111 -0.02152 0.25659 -0.00185 0.26128 -0.01527 C 0.26319 -0.02152 0.26232 -0.02407 0.26788 -0.02638 C 0.28836 -0.02592 0.30868 -0.02615 0.32916 -0.025 C 0.33142 -0.02476 0.33576 -0.02222 0.33576 -0.02199 C 0.33836 -0.0081 0.33836 -0.00069 0.35 0.00417 C 0.35295 -0.00162 0.35659 -0.00046 0.36076 -0.00416 C 0.36197 -0.00879 0.36076 -0.00833 0.36319 -0.00833 " pathEditMode="relative" rAng="0" ptsTypes="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sz="4000" dirty="0" smtClean="0"/>
              <a:t>Tool: </a:t>
            </a:r>
            <a:r>
              <a:rPr lang="en-US" sz="4000" dirty="0" smtClean="0"/>
              <a:t>Zero-Knowledge Proof </a:t>
            </a:r>
            <a:r>
              <a:rPr lang="en-US" sz="4000" dirty="0" smtClean="0"/>
              <a:t>of Knowledge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931" name="Line 3"/>
          <p:cNvSpPr>
            <a:spLocks noChangeShapeType="1"/>
          </p:cNvSpPr>
          <p:nvPr/>
        </p:nvSpPr>
        <p:spPr bwMode="auto">
          <a:xfrm flipH="1">
            <a:off x="3070225" y="28194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32" name="Line 4"/>
          <p:cNvSpPr>
            <a:spLocks noChangeShapeType="1"/>
          </p:cNvSpPr>
          <p:nvPr/>
        </p:nvSpPr>
        <p:spPr bwMode="auto">
          <a:xfrm flipH="1">
            <a:off x="3021013" y="3049588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33" name="Line 5"/>
          <p:cNvSpPr>
            <a:spLocks noChangeShapeType="1"/>
          </p:cNvSpPr>
          <p:nvPr/>
        </p:nvSpPr>
        <p:spPr bwMode="auto">
          <a:xfrm flipH="1" flipV="1">
            <a:off x="3070225" y="3276600"/>
            <a:ext cx="2679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35" name="Rectangle 7"/>
          <p:cNvSpPr>
            <a:spLocks noChangeArrowheads="1"/>
          </p:cNvSpPr>
          <p:nvPr/>
        </p:nvSpPr>
        <p:spPr bwMode="auto">
          <a:xfrm>
            <a:off x="1455738" y="2182813"/>
            <a:ext cx="173196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400" b="1" dirty="0">
                <a:latin typeface="Helvetica" pitchFamily="34" charset="0"/>
              </a:rPr>
              <a:t>V</a:t>
            </a:r>
            <a:r>
              <a:rPr lang="en-US" sz="2400" dirty="0">
                <a:latin typeface="Helvetica" pitchFamily="34" charset="0"/>
              </a:rPr>
              <a:t>erifier</a:t>
            </a:r>
          </a:p>
        </p:txBody>
      </p:sp>
      <p:sp>
        <p:nvSpPr>
          <p:cNvPr id="380936" name="Rectangle 8"/>
          <p:cNvSpPr>
            <a:spLocks noChangeArrowheads="1"/>
          </p:cNvSpPr>
          <p:nvPr/>
        </p:nvSpPr>
        <p:spPr bwMode="auto">
          <a:xfrm>
            <a:off x="6115335" y="2171700"/>
            <a:ext cx="109004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400" b="1" dirty="0" err="1">
                <a:latin typeface="Helvetica" pitchFamily="34" charset="0"/>
              </a:rPr>
              <a:t>P</a:t>
            </a:r>
            <a:r>
              <a:rPr lang="en-US" sz="2400" dirty="0" err="1">
                <a:latin typeface="Helvetica" pitchFamily="34" charset="0"/>
              </a:rPr>
              <a:t>rover</a:t>
            </a:r>
            <a:endParaRPr lang="en-US" sz="2400" dirty="0">
              <a:latin typeface="Helvetica" pitchFamily="34" charset="0"/>
            </a:endParaRPr>
          </a:p>
        </p:txBody>
      </p:sp>
      <p:pic>
        <p:nvPicPr>
          <p:cNvPr id="380937" name="Picture 9" descr="j00787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752725"/>
            <a:ext cx="746125" cy="1484313"/>
          </a:xfrm>
          <a:prstGeom prst="rect">
            <a:avLst/>
          </a:prstGeom>
          <a:noFill/>
        </p:spPr>
      </p:pic>
      <p:graphicFrame>
        <p:nvGraphicFramePr>
          <p:cNvPr id="380938" name="Object 10"/>
          <p:cNvGraphicFramePr>
            <a:graphicFrameLocks noChangeAspect="1"/>
          </p:cNvGraphicFramePr>
          <p:nvPr/>
        </p:nvGraphicFramePr>
        <p:xfrm>
          <a:off x="1890713" y="2660650"/>
          <a:ext cx="722312" cy="1555750"/>
        </p:xfrm>
        <a:graphic>
          <a:graphicData uri="http://schemas.openxmlformats.org/presentationml/2006/ole">
            <p:oleObj spid="_x0000_s1026" name="Clip" r:id="rId5" imgW="1857600" imgH="3995640" progId="">
              <p:embed/>
            </p:oleObj>
          </a:graphicData>
        </a:graphic>
      </p:graphicFrame>
      <p:sp>
        <p:nvSpPr>
          <p:cNvPr id="380942" name="Rectangle 14"/>
          <p:cNvSpPr>
            <a:spLocks noChangeArrowheads="1"/>
          </p:cNvSpPr>
          <p:nvPr/>
        </p:nvSpPr>
        <p:spPr bwMode="auto">
          <a:xfrm>
            <a:off x="-76200" y="3886200"/>
            <a:ext cx="208230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  <a:latin typeface="Helvetica" pitchFamily="34" charset="0"/>
              </a:rPr>
              <a:t>Accept/Reject</a:t>
            </a:r>
            <a:endParaRPr lang="en-US" sz="2400" dirty="0">
              <a:solidFill>
                <a:srgbClr val="FF3300"/>
              </a:solidFill>
              <a:latin typeface="Helvetica" pitchFamily="34" charset="0"/>
            </a:endParaRPr>
          </a:p>
        </p:txBody>
      </p:sp>
      <p:sp>
        <p:nvSpPr>
          <p:cNvPr id="380943" name="Line 15"/>
          <p:cNvSpPr>
            <a:spLocks noChangeShapeType="1"/>
          </p:cNvSpPr>
          <p:nvPr/>
        </p:nvSpPr>
        <p:spPr bwMode="auto">
          <a:xfrm>
            <a:off x="0" y="4622800"/>
            <a:ext cx="91440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0944" name="Rectangle 16"/>
          <p:cNvSpPr>
            <a:spLocks noChangeArrowheads="1"/>
          </p:cNvSpPr>
          <p:nvPr/>
        </p:nvSpPr>
        <p:spPr bwMode="auto">
          <a:xfrm>
            <a:off x="1" y="4724400"/>
            <a:ext cx="91440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 u="sng" dirty="0" smtClean="0"/>
              <a:t>Witness Indistinguishable (WI)</a:t>
            </a:r>
            <a:r>
              <a:rPr lang="en-US" sz="2800" dirty="0" smtClean="0"/>
              <a:t>: Even if </a:t>
            </a:r>
            <a:r>
              <a:rPr lang="en-US" sz="2800" b="1" dirty="0" smtClean="0"/>
              <a:t>V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dishonest</a:t>
            </a:r>
            <a:r>
              <a:rPr lang="en-US" sz="2800" dirty="0" smtClean="0"/>
              <a:t>, cannot tell which </a:t>
            </a:r>
            <a:r>
              <a:rPr lang="en-US" sz="2800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/>
              <a:t> is being used by the </a:t>
            </a:r>
            <a:r>
              <a:rPr lang="en-US" sz="2800" dirty="0" err="1" smtClean="0"/>
              <a:t>prover</a:t>
            </a:r>
            <a:r>
              <a:rPr lang="en-US" sz="2800" dirty="0" smtClean="0"/>
              <a:t>.</a:t>
            </a:r>
          </a:p>
          <a:p>
            <a:pPr marL="742950" lvl="1" indent="-285750">
              <a:lnSpc>
                <a:spcPct val="60000"/>
              </a:lnSpc>
              <a:spcBef>
                <a:spcPct val="20000"/>
              </a:spcBef>
            </a:pPr>
            <a:endParaRPr lang="en-US" sz="2800" dirty="0" smtClean="0"/>
          </a:p>
          <a:p>
            <a:pPr marL="742950" lvl="1" indent="-285750">
              <a:lnSpc>
                <a:spcPct val="60000"/>
              </a:lnSpc>
              <a:spcBef>
                <a:spcPct val="20000"/>
              </a:spcBef>
              <a:buFontTx/>
              <a:buChar char="–"/>
            </a:pPr>
            <a:r>
              <a:rPr lang="en-US" sz="2800" u="sng" dirty="0" smtClean="0"/>
              <a:t>Proof of Knowledge (</a:t>
            </a:r>
            <a:r>
              <a:rPr lang="en-US" sz="2800" u="sng" dirty="0" err="1" smtClean="0"/>
              <a:t>PoK</a:t>
            </a:r>
            <a:r>
              <a:rPr lang="en-US" sz="2800" u="sng" dirty="0" smtClean="0"/>
              <a:t>)</a:t>
            </a:r>
            <a:r>
              <a:rPr lang="en-US" sz="2800" dirty="0" smtClean="0"/>
              <a:t>: Even if </a:t>
            </a:r>
            <a:r>
              <a:rPr lang="en-US" sz="2800" b="1" dirty="0" smtClean="0"/>
              <a:t>P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dishonest</a:t>
            </a:r>
            <a:r>
              <a:rPr lang="en-US" sz="2800" dirty="0" smtClean="0"/>
              <a:t>, can </a:t>
            </a:r>
            <a:r>
              <a:rPr lang="en-US" sz="2800" i="1" dirty="0" smtClean="0"/>
              <a:t>extract </a:t>
            </a:r>
            <a:r>
              <a:rPr lang="en-US" sz="2800" dirty="0" smtClean="0"/>
              <a:t>some valid witness </a:t>
            </a:r>
            <a:r>
              <a:rPr lang="en-US" sz="2800" dirty="0" smtClean="0">
                <a:solidFill>
                  <a:srgbClr val="FF0000"/>
                </a:solidFill>
              </a:rPr>
              <a:t>x’</a:t>
            </a:r>
            <a:r>
              <a:rPr lang="en-US" sz="2800" i="1" dirty="0" smtClean="0"/>
              <a:t> </a:t>
            </a:r>
            <a:r>
              <a:rPr lang="en-US" sz="2800" dirty="0" smtClean="0"/>
              <a:t>for </a:t>
            </a:r>
            <a:r>
              <a:rPr lang="en-US" sz="2800" dirty="0" smtClean="0">
                <a:solidFill>
                  <a:srgbClr val="FF0000"/>
                </a:solidFill>
              </a:rPr>
              <a:t>y</a:t>
            </a:r>
            <a:r>
              <a:rPr lang="en-US" sz="2800" dirty="0" smtClean="0"/>
              <a:t> from </a:t>
            </a:r>
            <a:r>
              <a:rPr lang="en-US" sz="2800" b="1" dirty="0" smtClean="0"/>
              <a:t>P.</a:t>
            </a:r>
            <a:endParaRPr lang="en-US" sz="3600" b="1" i="1" dirty="0">
              <a:solidFill>
                <a:srgbClr val="FF3300"/>
              </a:solidFill>
            </a:endParaRPr>
          </a:p>
        </p:txBody>
      </p:sp>
      <p:sp>
        <p:nvSpPr>
          <p:cNvPr id="380945" name="Text Box 17"/>
          <p:cNvSpPr txBox="1">
            <a:spLocks noChangeArrowheads="1"/>
          </p:cNvSpPr>
          <p:nvPr/>
        </p:nvSpPr>
        <p:spPr bwMode="auto">
          <a:xfrm>
            <a:off x="0" y="2514600"/>
            <a:ext cx="1676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/>
              <a:t>Instance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80946" name="Text Box 18"/>
          <p:cNvSpPr txBox="1">
            <a:spLocks noChangeArrowheads="1"/>
          </p:cNvSpPr>
          <p:nvPr/>
        </p:nvSpPr>
        <p:spPr bwMode="auto">
          <a:xfrm>
            <a:off x="7467600" y="2590800"/>
            <a:ext cx="127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witness </a:t>
            </a:r>
            <a:endParaRPr lang="en-US" sz="2800" dirty="0" smtClean="0"/>
          </a:p>
          <a:p>
            <a:pPr algn="ctr"/>
            <a:r>
              <a:rPr lang="en-US" sz="3200" dirty="0" smtClean="0">
                <a:solidFill>
                  <a:srgbClr val="FF3300"/>
                </a:solidFill>
              </a:rPr>
              <a:t>x</a:t>
            </a:r>
            <a:endParaRPr lang="en-US" sz="3200" dirty="0">
              <a:solidFill>
                <a:srgbClr val="FF3300"/>
              </a:solidFill>
            </a:endParaRPr>
          </a:p>
        </p:txBody>
      </p:sp>
      <p:sp>
        <p:nvSpPr>
          <p:cNvPr id="380947" name="Line 19"/>
          <p:cNvSpPr>
            <a:spLocks noChangeShapeType="1"/>
          </p:cNvSpPr>
          <p:nvPr/>
        </p:nvSpPr>
        <p:spPr bwMode="auto">
          <a:xfrm>
            <a:off x="0" y="1946275"/>
            <a:ext cx="91440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46482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7"/>
          <p:cNvSpPr>
            <a:spLocks noChangeArrowheads="1"/>
          </p:cNvSpPr>
          <p:nvPr/>
        </p:nvSpPr>
        <p:spPr bwMode="auto">
          <a:xfrm>
            <a:off x="4648200" y="3657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8"/>
          <p:cNvSpPr>
            <a:spLocks noChangeArrowheads="1"/>
          </p:cNvSpPr>
          <p:nvPr/>
        </p:nvSpPr>
        <p:spPr bwMode="auto">
          <a:xfrm>
            <a:off x="4648200" y="3810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29000" y="1457980"/>
            <a:ext cx="207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NP relation </a:t>
            </a:r>
            <a:r>
              <a:rPr lang="en-US" sz="2800" dirty="0" smtClean="0">
                <a:solidFill>
                  <a:srgbClr val="FF0000"/>
                </a:solidFill>
              </a:rPr>
              <a:t>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4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ID Schemes from ZK-</a:t>
            </a:r>
            <a:r>
              <a:rPr lang="en-US" dirty="0" err="1" smtClean="0"/>
              <a:t>PoK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8991600" cy="609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700" dirty="0" smtClean="0"/>
              <a:t>Assume: </a:t>
            </a:r>
            <a:r>
              <a:rPr lang="en-US" sz="2400" dirty="0" smtClean="0">
                <a:solidFill>
                  <a:srgbClr val="0000FF"/>
                </a:solidFill>
                <a:cs typeface="Arial" pitchFamily="34" charset="0"/>
              </a:rPr>
              <a:t>f : {0,1}</a:t>
            </a:r>
            <a:r>
              <a:rPr lang="en-US" sz="2400" baseline="30000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cs typeface="Arial" pitchFamily="34" charset="0"/>
              </a:rPr>
              <a:t> → {0,1}</a:t>
            </a:r>
            <a:r>
              <a:rPr lang="en-US" sz="2400" baseline="30000" dirty="0" smtClean="0">
                <a:solidFill>
                  <a:srgbClr val="0000FF"/>
                </a:solidFill>
                <a:cs typeface="Arial" pitchFamily="34" charset="0"/>
              </a:rPr>
              <a:t>k</a:t>
            </a:r>
            <a:r>
              <a:rPr lang="en-US" sz="2700" dirty="0" smtClean="0"/>
              <a:t> is SPR and </a:t>
            </a:r>
            <a:r>
              <a:rPr lang="en-US" sz="2700" dirty="0" smtClean="0">
                <a:solidFill>
                  <a:srgbClr val="0000FF"/>
                </a:solidFill>
                <a:sym typeface="Symbol"/>
              </a:rPr>
              <a:t></a:t>
            </a:r>
            <a:r>
              <a:rPr lang="en-US" sz="2700" dirty="0" smtClean="0"/>
              <a:t> is ZK-</a:t>
            </a:r>
            <a:r>
              <a:rPr lang="en-US" sz="2700" dirty="0" err="1" smtClean="0"/>
              <a:t>PoK</a:t>
            </a:r>
            <a:r>
              <a:rPr lang="en-US" sz="2700" dirty="0" smtClean="0"/>
              <a:t> for </a:t>
            </a:r>
            <a:r>
              <a:rPr lang="en-US" sz="2700" dirty="0" smtClean="0">
                <a:solidFill>
                  <a:srgbClr val="0000FF"/>
                </a:solidFill>
              </a:rPr>
              <a:t>y = f(x)</a:t>
            </a:r>
            <a:r>
              <a:rPr lang="en-US" sz="2700" dirty="0" smtClean="0"/>
              <a:t>.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24384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/>
              <a:t>Thm</a:t>
            </a:r>
            <a:r>
              <a:rPr lang="en-US" sz="2600" b="1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[AD</a:t>
            </a:r>
            <a:r>
              <a:rPr lang="en-US" sz="2000" dirty="0" smtClean="0">
                <a:solidFill>
                  <a:srgbClr val="002060"/>
                </a:solidFill>
              </a:rPr>
              <a:t>W</a:t>
            </a:r>
            <a:r>
              <a:rPr lang="en-US" sz="2000" dirty="0" smtClean="0">
                <a:solidFill>
                  <a:srgbClr val="C00000"/>
                </a:solidFill>
              </a:rPr>
              <a:t>09]:      </a:t>
            </a:r>
            <a:r>
              <a:rPr lang="en-US" sz="2600" dirty="0" smtClean="0">
                <a:solidFill>
                  <a:srgbClr val="0000FF"/>
                </a:solidFill>
                <a:sym typeface="Symbol"/>
              </a:rPr>
              <a:t></a:t>
            </a:r>
            <a:r>
              <a:rPr lang="en-US" sz="2600" dirty="0" smtClean="0"/>
              <a:t> is a secure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L</a:t>
            </a:r>
            <a:r>
              <a:rPr lang="en-US" sz="2600" dirty="0" smtClean="0"/>
              <a:t>-LR  ID scheme for </a:t>
            </a:r>
            <a:r>
              <a:rPr lang="en-US" sz="2600" dirty="0" smtClean="0">
                <a:solidFill>
                  <a:srgbClr val="0000FF"/>
                </a:solidFill>
              </a:rPr>
              <a:t>L </a:t>
            </a:r>
            <a:r>
              <a:rPr lang="en-US" sz="2600" dirty="0" smtClean="0">
                <a:solidFill>
                  <a:srgbClr val="0000FF"/>
                </a:solidFill>
                <a:latin typeface="cmsy10"/>
              </a:rPr>
              <a:t>¼</a:t>
            </a:r>
            <a:r>
              <a:rPr lang="en-US" sz="2600" dirty="0" smtClean="0">
                <a:solidFill>
                  <a:srgbClr val="0000FF"/>
                </a:solidFill>
              </a:rPr>
              <a:t> n-k</a:t>
            </a:r>
            <a:r>
              <a:rPr lang="en-US" sz="2600" dirty="0" smtClean="0"/>
              <a:t>.</a:t>
            </a:r>
          </a:p>
          <a:p>
            <a:endParaRPr lang="en-US" sz="26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152400" y="3012757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Pf: Assume </a:t>
            </a:r>
            <a:r>
              <a:rPr lang="en-US" sz="2600" b="1" dirty="0" smtClean="0">
                <a:solidFill>
                  <a:srgbClr val="FF0000"/>
                </a:solidFill>
              </a:rPr>
              <a:t>Adv</a:t>
            </a:r>
            <a:r>
              <a:rPr lang="en-US" sz="2600" dirty="0" smtClean="0"/>
              <a:t> breaks ID security.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ID Schemes from ZK-</a:t>
            </a:r>
            <a:r>
              <a:rPr lang="en-US" dirty="0" err="1" smtClean="0"/>
              <a:t>PoK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8991600" cy="609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700" dirty="0" smtClean="0"/>
              <a:t>Assume: </a:t>
            </a:r>
            <a:r>
              <a:rPr lang="en-US" sz="2400" dirty="0" smtClean="0">
                <a:solidFill>
                  <a:srgbClr val="0000FF"/>
                </a:solidFill>
                <a:cs typeface="Arial" pitchFamily="34" charset="0"/>
              </a:rPr>
              <a:t>f : {0,1}</a:t>
            </a:r>
            <a:r>
              <a:rPr lang="en-US" sz="2400" baseline="30000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cs typeface="Arial" pitchFamily="34" charset="0"/>
              </a:rPr>
              <a:t> → {0,1}</a:t>
            </a:r>
            <a:r>
              <a:rPr lang="en-US" sz="2400" baseline="30000" dirty="0" smtClean="0">
                <a:solidFill>
                  <a:srgbClr val="0000FF"/>
                </a:solidFill>
                <a:cs typeface="Arial" pitchFamily="34" charset="0"/>
              </a:rPr>
              <a:t>k</a:t>
            </a:r>
            <a:r>
              <a:rPr lang="en-US" sz="2700" dirty="0" smtClean="0"/>
              <a:t> is SPR and </a:t>
            </a:r>
            <a:r>
              <a:rPr lang="en-US" sz="2700" dirty="0" smtClean="0">
                <a:solidFill>
                  <a:srgbClr val="0000FF"/>
                </a:solidFill>
                <a:sym typeface="Symbol"/>
              </a:rPr>
              <a:t></a:t>
            </a:r>
            <a:r>
              <a:rPr lang="en-US" sz="2700" dirty="0" smtClean="0"/>
              <a:t> is ZK-</a:t>
            </a:r>
            <a:r>
              <a:rPr lang="en-US" sz="2700" dirty="0" err="1" smtClean="0"/>
              <a:t>PoK</a:t>
            </a:r>
            <a:r>
              <a:rPr lang="en-US" sz="2700" dirty="0" smtClean="0"/>
              <a:t> for </a:t>
            </a:r>
            <a:r>
              <a:rPr lang="en-US" sz="2700" dirty="0" smtClean="0">
                <a:solidFill>
                  <a:srgbClr val="0000FF"/>
                </a:solidFill>
              </a:rPr>
              <a:t>y = f(x)</a:t>
            </a:r>
            <a:r>
              <a:rPr lang="en-US" sz="2700" dirty="0" smtClean="0"/>
              <a:t>.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24384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/>
              <a:t>Thm</a:t>
            </a:r>
            <a:r>
              <a:rPr lang="en-US" sz="2600" b="1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[AD</a:t>
            </a:r>
            <a:r>
              <a:rPr lang="en-US" sz="2000" dirty="0" smtClean="0">
                <a:solidFill>
                  <a:srgbClr val="002060"/>
                </a:solidFill>
              </a:rPr>
              <a:t>W</a:t>
            </a:r>
            <a:r>
              <a:rPr lang="en-US" sz="2000" dirty="0" smtClean="0">
                <a:solidFill>
                  <a:srgbClr val="C00000"/>
                </a:solidFill>
              </a:rPr>
              <a:t>09]:</a:t>
            </a:r>
            <a:r>
              <a:rPr lang="en-US" sz="2000" dirty="0" smtClean="0"/>
              <a:t>      </a:t>
            </a:r>
            <a:r>
              <a:rPr lang="en-US" sz="2600" dirty="0" smtClean="0">
                <a:solidFill>
                  <a:srgbClr val="0000FF"/>
                </a:solidFill>
                <a:sym typeface="Symbol"/>
              </a:rPr>
              <a:t></a:t>
            </a:r>
            <a:r>
              <a:rPr lang="en-US" sz="2600" dirty="0" smtClean="0"/>
              <a:t> is a secure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L</a:t>
            </a:r>
            <a:r>
              <a:rPr lang="en-US" sz="2600" dirty="0" smtClean="0"/>
              <a:t>-LR  ID scheme for </a:t>
            </a:r>
            <a:r>
              <a:rPr lang="en-US" sz="2600" dirty="0" smtClean="0">
                <a:solidFill>
                  <a:srgbClr val="0000FF"/>
                </a:solidFill>
              </a:rPr>
              <a:t>L </a:t>
            </a:r>
            <a:r>
              <a:rPr lang="en-US" sz="2600" dirty="0" smtClean="0">
                <a:solidFill>
                  <a:srgbClr val="0000FF"/>
                </a:solidFill>
                <a:latin typeface="cmsy10"/>
              </a:rPr>
              <a:t>¼</a:t>
            </a:r>
            <a:r>
              <a:rPr lang="en-US" sz="2600" dirty="0" smtClean="0">
                <a:solidFill>
                  <a:srgbClr val="0000FF"/>
                </a:solidFill>
              </a:rPr>
              <a:t> n-k</a:t>
            </a:r>
            <a:r>
              <a:rPr lang="en-US" sz="2600" dirty="0" smtClean="0"/>
              <a:t>.</a:t>
            </a:r>
          </a:p>
          <a:p>
            <a:endParaRPr lang="en-US" sz="2600" dirty="0" smtClean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295400" y="3657600"/>
            <a:ext cx="225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Learning Stage</a:t>
            </a: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228600" y="3581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7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724400"/>
            <a:ext cx="10223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danwichs\AppData\Local\Microsoft\Windows\Temporary Internet Files\Content.IE5\76Q0LQXC\MCj029200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375" y="4724400"/>
            <a:ext cx="8350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4191000"/>
            <a:ext cx="874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(y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Tw Cen MT" pitchFamily="34" charset="0"/>
              </a:rPr>
              <a:t>x</a:t>
            </a:r>
            <a:r>
              <a:rPr lang="en-US" sz="2400" dirty="0" smtClean="0">
                <a:solidFill>
                  <a:srgbClr val="00B0F0"/>
                </a:solidFill>
                <a:latin typeface="Tw Cen MT" pitchFamily="34" charset="0"/>
              </a:rPr>
              <a:t> </a:t>
            </a:r>
            <a:r>
              <a:rPr lang="en-US" sz="2400" dirty="0">
                <a:latin typeface="Tw Cen MT" pitchFamily="34" charset="0"/>
              </a:rPr>
              <a:t>)</a:t>
            </a:r>
            <a:endParaRPr lang="en-US" sz="24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33600" y="4953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057400" y="5105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33600" y="5256213"/>
            <a:ext cx="1371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010400" y="4114800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y</a:t>
            </a:r>
            <a:endParaRPr lang="en-US" sz="2400" baseline="-25000" dirty="0">
              <a:latin typeface="Tw Cen MT" pitchFamily="34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4343400" y="3581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26670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7"/>
          <p:cNvSpPr>
            <a:spLocks noChangeArrowheads="1"/>
          </p:cNvSpPr>
          <p:nvPr/>
        </p:nvSpPr>
        <p:spPr bwMode="auto">
          <a:xfrm>
            <a:off x="26670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26670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59"/>
          <p:cNvSpPr txBox="1">
            <a:spLocks noChangeArrowheads="1"/>
          </p:cNvSpPr>
          <p:nvPr/>
        </p:nvSpPr>
        <p:spPr bwMode="auto">
          <a:xfrm>
            <a:off x="3476625" y="4114800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y</a:t>
            </a:r>
            <a:endParaRPr lang="en-US" sz="2400" baseline="-25000" dirty="0">
              <a:latin typeface="Tw Cen MT" pitchFamily="34" charset="0"/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5078413" y="3657600"/>
            <a:ext cx="299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Impersonation Stage</a:t>
            </a:r>
          </a:p>
        </p:txBody>
      </p:sp>
      <p:cxnSp>
        <p:nvCxnSpPr>
          <p:cNvPr id="23" name="Straight Arrow Connector 55"/>
          <p:cNvCxnSpPr/>
          <p:nvPr/>
        </p:nvCxnSpPr>
        <p:spPr>
          <a:xfrm>
            <a:off x="5638800" y="4953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57"/>
          <p:cNvCxnSpPr/>
          <p:nvPr/>
        </p:nvCxnSpPr>
        <p:spPr>
          <a:xfrm rot="10800000">
            <a:off x="5562600" y="5105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58"/>
          <p:cNvCxnSpPr/>
          <p:nvPr/>
        </p:nvCxnSpPr>
        <p:spPr>
          <a:xfrm>
            <a:off x="5638800" y="5256213"/>
            <a:ext cx="1371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7" descr="C:\Documents and Settings\daniel wichs\Local Settings\Temporary Internet Files\Content.IE5\ATUNA1IJ\MCj043593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581517"/>
            <a:ext cx="1295400" cy="981083"/>
          </a:xfrm>
          <a:prstGeom prst="rect">
            <a:avLst/>
          </a:prstGeom>
          <a:noFill/>
        </p:spPr>
      </p:pic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4343400" y="5791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" name="Picture 39" descr="C:\Documents and Settings\daniel wichs\Local Settings\Temporary Internet Files\Content.IE5\7N1KLAAN\MCj0441419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399" y="5791200"/>
            <a:ext cx="594821" cy="762000"/>
          </a:xfrm>
          <a:prstGeom prst="rect">
            <a:avLst/>
          </a:prstGeom>
          <a:noFill/>
        </p:spPr>
      </p:pic>
      <p:cxnSp>
        <p:nvCxnSpPr>
          <p:cNvPr id="41" name="Straight Arrow Connector 40"/>
          <p:cNvCxnSpPr/>
          <p:nvPr/>
        </p:nvCxnSpPr>
        <p:spPr>
          <a:xfrm rot="5400000" flipH="1" flipV="1">
            <a:off x="3647765" y="5496235"/>
            <a:ext cx="457200" cy="2851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3505200" y="54102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97468" y="5988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2400" y="3012757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Pf: Assume </a:t>
            </a:r>
            <a:r>
              <a:rPr lang="en-US" sz="2600" b="1" dirty="0" smtClean="0">
                <a:solidFill>
                  <a:srgbClr val="FF0000"/>
                </a:solidFill>
              </a:rPr>
              <a:t>Adv</a:t>
            </a:r>
            <a:r>
              <a:rPr lang="en-US" sz="2600" dirty="0" smtClean="0"/>
              <a:t> breaks ID security.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endParaRPr lang="en-US" sz="2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ID Schemes from ZK-</a:t>
            </a:r>
            <a:r>
              <a:rPr lang="en-US" dirty="0" err="1" smtClean="0"/>
              <a:t>PoK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8991600" cy="609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700" dirty="0" smtClean="0"/>
              <a:t>Assume: </a:t>
            </a:r>
            <a:r>
              <a:rPr lang="en-US" sz="2400" dirty="0" smtClean="0">
                <a:solidFill>
                  <a:srgbClr val="0000FF"/>
                </a:solidFill>
                <a:cs typeface="Arial" pitchFamily="34" charset="0"/>
              </a:rPr>
              <a:t>f : {0,1}</a:t>
            </a:r>
            <a:r>
              <a:rPr lang="en-US" sz="2400" baseline="30000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cs typeface="Arial" pitchFamily="34" charset="0"/>
              </a:rPr>
              <a:t> → {0,1}</a:t>
            </a:r>
            <a:r>
              <a:rPr lang="en-US" sz="2400" baseline="30000" dirty="0" smtClean="0">
                <a:solidFill>
                  <a:srgbClr val="0000FF"/>
                </a:solidFill>
                <a:cs typeface="Arial" pitchFamily="34" charset="0"/>
              </a:rPr>
              <a:t>k</a:t>
            </a:r>
            <a:r>
              <a:rPr lang="en-US" sz="2700" dirty="0" smtClean="0"/>
              <a:t> is SPR and </a:t>
            </a:r>
            <a:r>
              <a:rPr lang="en-US" sz="2700" dirty="0" smtClean="0">
                <a:solidFill>
                  <a:srgbClr val="0000FF"/>
                </a:solidFill>
                <a:sym typeface="Symbol"/>
              </a:rPr>
              <a:t></a:t>
            </a:r>
            <a:r>
              <a:rPr lang="en-US" sz="2700" dirty="0" smtClean="0"/>
              <a:t> is ZK-</a:t>
            </a:r>
            <a:r>
              <a:rPr lang="en-US" sz="2700" dirty="0" err="1" smtClean="0"/>
              <a:t>PoK</a:t>
            </a:r>
            <a:r>
              <a:rPr lang="en-US" sz="2700" dirty="0" smtClean="0"/>
              <a:t> for </a:t>
            </a:r>
            <a:r>
              <a:rPr lang="en-US" sz="2700" dirty="0" smtClean="0">
                <a:solidFill>
                  <a:srgbClr val="0000FF"/>
                </a:solidFill>
              </a:rPr>
              <a:t>y = f(x)</a:t>
            </a:r>
            <a:r>
              <a:rPr lang="en-US" sz="2700" dirty="0" smtClean="0"/>
              <a:t>.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2438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/>
              <a:t>Thm</a:t>
            </a:r>
            <a:r>
              <a:rPr lang="en-US" sz="2600" b="1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[AD</a:t>
            </a:r>
            <a:r>
              <a:rPr lang="en-US" sz="2000" dirty="0" smtClean="0">
                <a:solidFill>
                  <a:srgbClr val="002060"/>
                </a:solidFill>
              </a:rPr>
              <a:t>W</a:t>
            </a:r>
            <a:r>
              <a:rPr lang="en-US" sz="2000" dirty="0" smtClean="0">
                <a:solidFill>
                  <a:srgbClr val="C00000"/>
                </a:solidFill>
              </a:rPr>
              <a:t>09]:</a:t>
            </a:r>
            <a:r>
              <a:rPr lang="en-US" sz="2000" dirty="0" smtClean="0"/>
              <a:t>      </a:t>
            </a:r>
            <a:r>
              <a:rPr lang="en-US" sz="2600" dirty="0" smtClean="0">
                <a:solidFill>
                  <a:srgbClr val="0000FF"/>
                </a:solidFill>
                <a:sym typeface="Symbol"/>
              </a:rPr>
              <a:t></a:t>
            </a:r>
            <a:r>
              <a:rPr lang="en-US" sz="2600" dirty="0" smtClean="0"/>
              <a:t> is a secure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L</a:t>
            </a:r>
            <a:r>
              <a:rPr lang="en-US" sz="2600" dirty="0" smtClean="0"/>
              <a:t>-LR  ID scheme for </a:t>
            </a:r>
            <a:r>
              <a:rPr lang="en-US" sz="2600" dirty="0" smtClean="0">
                <a:solidFill>
                  <a:srgbClr val="0000FF"/>
                </a:solidFill>
              </a:rPr>
              <a:t>L </a:t>
            </a:r>
            <a:r>
              <a:rPr lang="en-US" sz="2600" dirty="0" smtClean="0">
                <a:solidFill>
                  <a:srgbClr val="0000FF"/>
                </a:solidFill>
                <a:latin typeface="cmsy10"/>
              </a:rPr>
              <a:t>¼</a:t>
            </a:r>
            <a:r>
              <a:rPr lang="en-US" sz="2600" dirty="0" smtClean="0">
                <a:solidFill>
                  <a:srgbClr val="0000FF"/>
                </a:solidFill>
              </a:rPr>
              <a:t> n-k</a:t>
            </a:r>
            <a:r>
              <a:rPr lang="en-US" sz="2600" dirty="0" smtClean="0"/>
              <a:t>.</a:t>
            </a:r>
          </a:p>
          <a:p>
            <a:endParaRPr lang="en-US" sz="2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4419600"/>
            <a:ext cx="439742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Sees: </a:t>
            </a:r>
          </a:p>
          <a:p>
            <a:r>
              <a:rPr lang="en-US" sz="2600" dirty="0" smtClean="0">
                <a:solidFill>
                  <a:srgbClr val="0000FF"/>
                </a:solidFill>
              </a:rPr>
              <a:t>	y = f(x)</a:t>
            </a:r>
          </a:p>
          <a:p>
            <a:r>
              <a:rPr lang="en-US" sz="2600" dirty="0" smtClean="0">
                <a:solidFill>
                  <a:srgbClr val="0000FF"/>
                </a:solidFill>
              </a:rPr>
              <a:t>	Leakage,</a:t>
            </a:r>
          </a:p>
          <a:p>
            <a:r>
              <a:rPr lang="en-US" sz="2600" dirty="0" smtClean="0">
                <a:solidFill>
                  <a:srgbClr val="0000FF"/>
                </a:solidFill>
              </a:rPr>
              <a:t>          </a:t>
            </a:r>
            <a:r>
              <a:rPr lang="en-US" sz="2600" dirty="0" smtClean="0"/>
              <a:t>interaction with </a:t>
            </a:r>
            <a:r>
              <a:rPr lang="en-US" sz="2600" b="1" dirty="0" smtClean="0">
                <a:solidFill>
                  <a:srgbClr val="0000FF"/>
                </a:solidFill>
              </a:rPr>
              <a:t>P</a:t>
            </a:r>
            <a:r>
              <a:rPr lang="en-US" sz="2600" dirty="0" smtClean="0">
                <a:solidFill>
                  <a:srgbClr val="0000FF"/>
                </a:solidFill>
              </a:rPr>
              <a:t>(x)</a:t>
            </a:r>
            <a:endParaRPr lang="en-US" sz="2600" dirty="0" smtClean="0"/>
          </a:p>
          <a:p>
            <a:r>
              <a:rPr lang="en-US" sz="2600" dirty="0" smtClean="0"/>
              <a:t>only  </a:t>
            </a:r>
            <a:r>
              <a:rPr lang="en-US" sz="2600" dirty="0" smtClean="0">
                <a:solidFill>
                  <a:srgbClr val="FF0000"/>
                </a:solidFill>
              </a:rPr>
              <a:t>k + L &lt; n </a:t>
            </a:r>
            <a:r>
              <a:rPr lang="en-US" sz="2600" dirty="0" smtClean="0"/>
              <a:t>bits of info on </a:t>
            </a:r>
            <a:r>
              <a:rPr lang="en-US" sz="2600" dirty="0" smtClean="0">
                <a:solidFill>
                  <a:srgbClr val="0000FF"/>
                </a:solidFill>
              </a:rPr>
              <a:t>x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295400" y="3657600"/>
            <a:ext cx="225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Learning Stage</a:t>
            </a: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228600" y="3581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9" descr="C:\Users\danwichs\AppData\Local\Microsoft\Windows\Temporary Internet Files\Content.IE5\76Q0LQXC\MCj029200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375" y="4724400"/>
            <a:ext cx="8350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010400" y="4114800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y</a:t>
            </a:r>
            <a:endParaRPr lang="en-US" sz="2400" baseline="-25000" dirty="0">
              <a:latin typeface="Tw Cen MT" pitchFamily="34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4343400" y="3581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5078413" y="3657600"/>
            <a:ext cx="299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Impersonation Stage</a:t>
            </a:r>
          </a:p>
        </p:txBody>
      </p:sp>
      <p:cxnSp>
        <p:nvCxnSpPr>
          <p:cNvPr id="23" name="Straight Arrow Connector 55"/>
          <p:cNvCxnSpPr/>
          <p:nvPr/>
        </p:nvCxnSpPr>
        <p:spPr>
          <a:xfrm>
            <a:off x="5638800" y="4953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57"/>
          <p:cNvCxnSpPr/>
          <p:nvPr/>
        </p:nvCxnSpPr>
        <p:spPr>
          <a:xfrm rot="10800000">
            <a:off x="5562600" y="5105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58"/>
          <p:cNvCxnSpPr/>
          <p:nvPr/>
        </p:nvCxnSpPr>
        <p:spPr>
          <a:xfrm>
            <a:off x="5638800" y="5256213"/>
            <a:ext cx="1371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7" descr="C:\Documents and Settings\daniel wichs\Local Settings\Temporary Internet Files\Content.IE5\ATUNA1IJ\MCj043593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581517"/>
            <a:ext cx="1295400" cy="981083"/>
          </a:xfrm>
          <a:prstGeom prst="rect">
            <a:avLst/>
          </a:prstGeom>
          <a:noFill/>
        </p:spPr>
      </p:pic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4343400" y="5791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200" y="4922222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K bits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" y="5280730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 bits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" y="5619690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 bits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" y="3012757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Pf: Assume </a:t>
            </a:r>
            <a:r>
              <a:rPr lang="en-US" sz="2600" b="1" dirty="0" smtClean="0">
                <a:solidFill>
                  <a:srgbClr val="FF0000"/>
                </a:solidFill>
              </a:rPr>
              <a:t>Adv</a:t>
            </a:r>
            <a:r>
              <a:rPr lang="en-US" sz="2600" dirty="0" smtClean="0"/>
              <a:t> breaks ID security.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endParaRPr lang="en-US" sz="2600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1191322" y="4114800"/>
            <a:ext cx="251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Witness Ind.</a:t>
            </a:r>
            <a:endParaRPr lang="en-US" sz="3600" b="1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Leakage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Cryptography relies on secrets.</a:t>
            </a:r>
          </a:p>
          <a:p>
            <a:pPr lvl="5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Cryptographic devices: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 lvl="8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In reality, many “side-channels”! 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Timing, power, radiation, heat, acoustics…     Secrets can leak!</a:t>
            </a:r>
          </a:p>
          <a:p>
            <a:pPr lvl="8">
              <a:lnSpc>
                <a:spcPct val="90000"/>
              </a:lnSpc>
              <a:buNone/>
              <a:defRPr/>
            </a:pPr>
            <a:endParaRPr lang="en-US" smtClean="0"/>
          </a:p>
          <a:p>
            <a:pPr lvl="8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Natural response: </a:t>
            </a:r>
            <a:r>
              <a:rPr lang="en-US" dirty="0" smtClean="0">
                <a:solidFill>
                  <a:srgbClr val="FF0000"/>
                </a:solidFill>
              </a:rPr>
              <a:t>Not our problem.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Blame the “engineers” – they should fix this!  </a:t>
            </a:r>
          </a:p>
          <a:p>
            <a:pPr lvl="8">
              <a:lnSpc>
                <a:spcPct val="90000"/>
              </a:lnSpc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70C0"/>
                </a:solidFill>
              </a:rPr>
              <a:t>Theory/Crypto can help!</a:t>
            </a:r>
          </a:p>
          <a:p>
            <a:pPr lvl="8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7" name="Picture 13" descr="MCj042421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5701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MCj0440388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57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17"/>
          <p:cNvSpPr/>
          <p:nvPr/>
        </p:nvSpPr>
        <p:spPr>
          <a:xfrm>
            <a:off x="6934200" y="1219200"/>
            <a:ext cx="1066800" cy="1572125"/>
          </a:xfrm>
          <a:custGeom>
            <a:avLst/>
            <a:gdLst>
              <a:gd name="connsiteX0" fmla="*/ 594360 w 594360"/>
              <a:gd name="connsiteY0" fmla="*/ 50074 h 733697"/>
              <a:gd name="connsiteX1" fmla="*/ 515983 w 594360"/>
              <a:gd name="connsiteY1" fmla="*/ 63137 h 733697"/>
              <a:gd name="connsiteX2" fmla="*/ 372291 w 594360"/>
              <a:gd name="connsiteY2" fmla="*/ 428897 h 733697"/>
              <a:gd name="connsiteX3" fmla="*/ 58783 w 594360"/>
              <a:gd name="connsiteY3" fmla="*/ 690154 h 733697"/>
              <a:gd name="connsiteX4" fmla="*/ 19594 w 594360"/>
              <a:gd name="connsiteY4" fmla="*/ 690154 h 73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360" h="733697">
                <a:moveTo>
                  <a:pt x="594360" y="50074"/>
                </a:moveTo>
                <a:cubicBezTo>
                  <a:pt x="573677" y="25037"/>
                  <a:pt x="552994" y="0"/>
                  <a:pt x="515983" y="63137"/>
                </a:cubicBezTo>
                <a:cubicBezTo>
                  <a:pt x="478972" y="126274"/>
                  <a:pt x="448491" y="324394"/>
                  <a:pt x="372291" y="428897"/>
                </a:cubicBezTo>
                <a:cubicBezTo>
                  <a:pt x="296091" y="533400"/>
                  <a:pt x="117566" y="646611"/>
                  <a:pt x="58783" y="690154"/>
                </a:cubicBezTo>
                <a:cubicBezTo>
                  <a:pt x="0" y="733697"/>
                  <a:pt x="9797" y="711925"/>
                  <a:pt x="19594" y="690154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5" descr="antenn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8366">
            <a:off x="6437406" y="1636804"/>
            <a:ext cx="642194" cy="64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400" y="4953000"/>
            <a:ext cx="762000" cy="1029730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4648200" y="30480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7696200" y="31242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0622244"/>
              </p:ext>
            </p:extLst>
          </p:nvPr>
        </p:nvGraphicFramePr>
        <p:xfrm>
          <a:off x="6858000" y="457200"/>
          <a:ext cx="1981200" cy="996103"/>
        </p:xfrm>
        <a:graphic>
          <a:graphicData uri="http://schemas.openxmlformats.org/presentationml/2006/ole">
            <p:oleObj spid="_x0000_s19457" name="Bitmap" r:id="rId9" imgW="2390476" imgH="1200318" progId="PBrush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648200" y="32004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96200" y="327660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562600" y="2209800"/>
            <a:ext cx="1828572" cy="1828572"/>
            <a:chOff x="5562600" y="2133600"/>
            <a:chExt cx="1828572" cy="1828572"/>
          </a:xfrm>
        </p:grpSpPr>
        <p:pic>
          <p:nvPicPr>
            <p:cNvPr id="19461" name="Picture 5" descr="C:\Users\danwichs\AppData\Local\Microsoft\Windows\Temporary Internet Files\Content.IE5\3Y913GUT\MC900433834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62600" y="2133600"/>
              <a:ext cx="1828572" cy="1828572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5867400" y="2628039"/>
              <a:ext cx="1066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Secret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keys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uiExpand="1" animBg="1"/>
      <p:bldP spid="23" grpId="0" animBg="1"/>
      <p:bldP spid="24" grpId="0" animBg="1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ID Schemes from ZK-</a:t>
            </a:r>
            <a:r>
              <a:rPr lang="en-US" dirty="0" err="1" smtClean="0"/>
              <a:t>PoK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8991600" cy="609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700" dirty="0" smtClean="0"/>
              <a:t>Assume: </a:t>
            </a:r>
            <a:r>
              <a:rPr lang="en-US" sz="2400" dirty="0" smtClean="0">
                <a:solidFill>
                  <a:srgbClr val="0000FF"/>
                </a:solidFill>
                <a:cs typeface="Arial" pitchFamily="34" charset="0"/>
              </a:rPr>
              <a:t>f : {0,1}</a:t>
            </a:r>
            <a:r>
              <a:rPr lang="en-US" sz="2400" baseline="30000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cs typeface="Arial" pitchFamily="34" charset="0"/>
              </a:rPr>
              <a:t> → {0,1}</a:t>
            </a:r>
            <a:r>
              <a:rPr lang="en-US" sz="2400" baseline="30000" dirty="0" smtClean="0">
                <a:solidFill>
                  <a:srgbClr val="0000FF"/>
                </a:solidFill>
                <a:cs typeface="Arial" pitchFamily="34" charset="0"/>
              </a:rPr>
              <a:t>k</a:t>
            </a:r>
            <a:r>
              <a:rPr lang="en-US" sz="2700" dirty="0" smtClean="0"/>
              <a:t> is SPR and </a:t>
            </a:r>
            <a:r>
              <a:rPr lang="en-US" sz="2700" dirty="0" smtClean="0">
                <a:solidFill>
                  <a:srgbClr val="0000FF"/>
                </a:solidFill>
                <a:sym typeface="Symbol"/>
              </a:rPr>
              <a:t></a:t>
            </a:r>
            <a:r>
              <a:rPr lang="en-US" sz="2700" dirty="0" smtClean="0"/>
              <a:t> is ZK-</a:t>
            </a:r>
            <a:r>
              <a:rPr lang="en-US" sz="2700" dirty="0" err="1" smtClean="0"/>
              <a:t>PoK</a:t>
            </a:r>
            <a:r>
              <a:rPr lang="en-US" sz="2700" dirty="0" smtClean="0"/>
              <a:t> for </a:t>
            </a:r>
            <a:r>
              <a:rPr lang="en-US" sz="2700" dirty="0" smtClean="0">
                <a:solidFill>
                  <a:srgbClr val="0000FF"/>
                </a:solidFill>
              </a:rPr>
              <a:t>y = f(x)</a:t>
            </a:r>
            <a:r>
              <a:rPr lang="en-US" sz="2700" dirty="0" smtClean="0"/>
              <a:t>.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24384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/>
              <a:t>Thm</a:t>
            </a:r>
            <a:r>
              <a:rPr lang="en-US" sz="2600" b="1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[AD</a:t>
            </a:r>
            <a:r>
              <a:rPr lang="en-US" sz="2000" dirty="0" smtClean="0">
                <a:solidFill>
                  <a:srgbClr val="002060"/>
                </a:solidFill>
              </a:rPr>
              <a:t>W</a:t>
            </a:r>
            <a:r>
              <a:rPr lang="en-US" sz="2000" dirty="0" smtClean="0">
                <a:solidFill>
                  <a:srgbClr val="C00000"/>
                </a:solidFill>
              </a:rPr>
              <a:t>09]:</a:t>
            </a:r>
            <a:r>
              <a:rPr lang="en-US" sz="2000" dirty="0" smtClean="0"/>
              <a:t>      </a:t>
            </a:r>
            <a:r>
              <a:rPr lang="en-US" sz="2600" dirty="0" smtClean="0">
                <a:solidFill>
                  <a:srgbClr val="0000FF"/>
                </a:solidFill>
                <a:sym typeface="Symbol"/>
              </a:rPr>
              <a:t></a:t>
            </a:r>
            <a:r>
              <a:rPr lang="en-US" sz="2600" dirty="0" smtClean="0"/>
              <a:t> is a secure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L</a:t>
            </a:r>
            <a:r>
              <a:rPr lang="en-US" sz="2600" dirty="0" smtClean="0"/>
              <a:t>-LR  ID scheme for </a:t>
            </a:r>
            <a:r>
              <a:rPr lang="en-US" sz="2600" dirty="0" smtClean="0">
                <a:solidFill>
                  <a:srgbClr val="0000FF"/>
                </a:solidFill>
              </a:rPr>
              <a:t>L </a:t>
            </a:r>
            <a:r>
              <a:rPr lang="en-US" sz="2600" dirty="0" smtClean="0">
                <a:solidFill>
                  <a:srgbClr val="0000FF"/>
                </a:solidFill>
                <a:latin typeface="cmsy10"/>
              </a:rPr>
              <a:t>¼</a:t>
            </a:r>
            <a:r>
              <a:rPr lang="en-US" sz="2600" dirty="0" smtClean="0">
                <a:solidFill>
                  <a:srgbClr val="0000FF"/>
                </a:solidFill>
              </a:rPr>
              <a:t> n-k</a:t>
            </a:r>
            <a:r>
              <a:rPr lang="en-US" sz="2600" dirty="0" smtClean="0"/>
              <a:t>.</a:t>
            </a:r>
          </a:p>
          <a:p>
            <a:endParaRPr lang="en-US" sz="2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4419600"/>
            <a:ext cx="439742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Sees: </a:t>
            </a:r>
          </a:p>
          <a:p>
            <a:r>
              <a:rPr lang="en-US" sz="2600" dirty="0" smtClean="0">
                <a:solidFill>
                  <a:srgbClr val="0000FF"/>
                </a:solidFill>
              </a:rPr>
              <a:t>	y = f(x)</a:t>
            </a:r>
          </a:p>
          <a:p>
            <a:r>
              <a:rPr lang="en-US" sz="2600" dirty="0" smtClean="0">
                <a:solidFill>
                  <a:srgbClr val="0000FF"/>
                </a:solidFill>
              </a:rPr>
              <a:t>	Leakage,</a:t>
            </a:r>
          </a:p>
          <a:p>
            <a:r>
              <a:rPr lang="en-US" sz="2600" dirty="0" smtClean="0">
                <a:solidFill>
                  <a:srgbClr val="0000FF"/>
                </a:solidFill>
              </a:rPr>
              <a:t>          </a:t>
            </a:r>
            <a:r>
              <a:rPr lang="en-US" sz="2600" dirty="0" smtClean="0"/>
              <a:t>interaction with </a:t>
            </a:r>
            <a:r>
              <a:rPr lang="en-US" sz="2600" b="1" dirty="0" smtClean="0">
                <a:solidFill>
                  <a:srgbClr val="0000FF"/>
                </a:solidFill>
              </a:rPr>
              <a:t>P</a:t>
            </a:r>
            <a:r>
              <a:rPr lang="en-US" sz="2600" dirty="0" smtClean="0">
                <a:solidFill>
                  <a:srgbClr val="0000FF"/>
                </a:solidFill>
              </a:rPr>
              <a:t>(x)</a:t>
            </a:r>
            <a:endParaRPr lang="en-US" sz="2600" dirty="0" smtClean="0"/>
          </a:p>
          <a:p>
            <a:r>
              <a:rPr lang="en-US" sz="2600" dirty="0" smtClean="0"/>
              <a:t>only  </a:t>
            </a:r>
            <a:r>
              <a:rPr lang="en-US" sz="2600" dirty="0" smtClean="0">
                <a:solidFill>
                  <a:srgbClr val="0000FF"/>
                </a:solidFill>
              </a:rPr>
              <a:t>k + L &lt; n </a:t>
            </a:r>
            <a:r>
              <a:rPr lang="en-US" sz="2600" dirty="0" smtClean="0"/>
              <a:t>bits of info on </a:t>
            </a:r>
            <a:r>
              <a:rPr lang="en-US" sz="2600" dirty="0" smtClean="0">
                <a:solidFill>
                  <a:srgbClr val="0000FF"/>
                </a:solidFill>
              </a:rPr>
              <a:t>x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295400" y="3657600"/>
            <a:ext cx="225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Learning Stage</a:t>
            </a: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228600" y="3581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4343400" y="3581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5078413" y="3657600"/>
            <a:ext cx="299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Impersonation Stage</a:t>
            </a:r>
          </a:p>
        </p:txBody>
      </p:sp>
      <p:pic>
        <p:nvPicPr>
          <p:cNvPr id="32" name="Picture 7" descr="C:\Documents and Settings\daniel wichs\Local Settings\Temporary Internet Files\Content.IE5\ATUNA1IJ\MCj043593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581517"/>
            <a:ext cx="1295400" cy="981083"/>
          </a:xfrm>
          <a:prstGeom prst="rect">
            <a:avLst/>
          </a:prstGeom>
          <a:noFill/>
        </p:spPr>
      </p:pic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4343400" y="5791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34000" y="4876800"/>
            <a:ext cx="2672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Extract </a:t>
            </a:r>
            <a:r>
              <a:rPr lang="en-US" sz="2800" dirty="0" smtClean="0">
                <a:solidFill>
                  <a:srgbClr val="FF0000"/>
                </a:solidFill>
              </a:rPr>
              <a:t>x’ </a:t>
            </a:r>
            <a:r>
              <a:rPr lang="en-US" sz="2800" dirty="0" smtClean="0">
                <a:solidFill>
                  <a:srgbClr val="0000FF"/>
                </a:solidFill>
                <a:latin typeface="cmsy10"/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 f</a:t>
            </a:r>
            <a:r>
              <a:rPr lang="en-US" sz="2800" baseline="30000" dirty="0" smtClean="0">
                <a:solidFill>
                  <a:srgbClr val="0000FF"/>
                </a:solidFill>
              </a:rPr>
              <a:t>-1</a:t>
            </a:r>
            <a:r>
              <a:rPr lang="en-US" sz="2800" dirty="0" smtClean="0">
                <a:solidFill>
                  <a:srgbClr val="0000FF"/>
                </a:solidFill>
              </a:rPr>
              <a:t>(y)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3012757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Pf: Assume </a:t>
            </a:r>
            <a:r>
              <a:rPr lang="en-US" sz="2600" b="1" dirty="0" smtClean="0">
                <a:solidFill>
                  <a:srgbClr val="FF0000"/>
                </a:solidFill>
              </a:rPr>
              <a:t>Adv</a:t>
            </a:r>
            <a:r>
              <a:rPr lang="en-US" sz="2600" dirty="0" smtClean="0"/>
              <a:t> breaks ID security.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endParaRPr lang="en-US" sz="26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5638800" y="5943600"/>
            <a:ext cx="113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x’ </a:t>
            </a:r>
            <a:r>
              <a:rPr lang="en-US" sz="3200" dirty="0" smtClean="0">
                <a:solidFill>
                  <a:srgbClr val="0000FF"/>
                </a:solidFill>
                <a:latin typeface="Symbol"/>
                <a:sym typeface="Symbol"/>
              </a:rPr>
              <a:t></a:t>
            </a:r>
            <a:r>
              <a:rPr lang="en-US" sz="3200" dirty="0" smtClean="0">
                <a:solidFill>
                  <a:srgbClr val="0000FF"/>
                </a:solidFill>
              </a:rPr>
              <a:t> x</a:t>
            </a:r>
            <a:endParaRPr lang="en-US" sz="3200" dirty="0"/>
          </a:p>
        </p:txBody>
      </p:sp>
      <p:sp>
        <p:nvSpPr>
          <p:cNvPr id="30" name="Right Arrow 29"/>
          <p:cNvSpPr/>
          <p:nvPr/>
        </p:nvSpPr>
        <p:spPr>
          <a:xfrm>
            <a:off x="4267200" y="60960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91322" y="4114800"/>
            <a:ext cx="251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Witness Ind.</a:t>
            </a:r>
            <a:endParaRPr lang="en-US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800600" y="4114800"/>
            <a:ext cx="4078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Proof-of-Knowledge</a:t>
            </a:r>
            <a:endParaRPr lang="en-US" sz="3600" b="1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ID Schemes from ZK-</a:t>
            </a:r>
            <a:r>
              <a:rPr lang="en-US" dirty="0" err="1" smtClean="0"/>
              <a:t>PoK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8991600" cy="609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700" dirty="0" smtClean="0"/>
              <a:t>Assume: </a:t>
            </a:r>
            <a:r>
              <a:rPr lang="en-US" sz="2400" dirty="0" smtClean="0">
                <a:solidFill>
                  <a:srgbClr val="0000FF"/>
                </a:solidFill>
                <a:cs typeface="Arial" pitchFamily="34" charset="0"/>
              </a:rPr>
              <a:t>f : {0,1}</a:t>
            </a:r>
            <a:r>
              <a:rPr lang="en-US" sz="2400" baseline="30000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cs typeface="Arial" pitchFamily="34" charset="0"/>
              </a:rPr>
              <a:t> → {0,1}</a:t>
            </a:r>
            <a:r>
              <a:rPr lang="en-US" sz="2400" baseline="30000" dirty="0" smtClean="0">
                <a:solidFill>
                  <a:srgbClr val="0000FF"/>
                </a:solidFill>
                <a:cs typeface="Arial" pitchFamily="34" charset="0"/>
              </a:rPr>
              <a:t>k</a:t>
            </a:r>
            <a:r>
              <a:rPr lang="en-US" sz="2700" dirty="0" smtClean="0"/>
              <a:t> is SPR and </a:t>
            </a:r>
            <a:r>
              <a:rPr lang="en-US" sz="2700" dirty="0" smtClean="0">
                <a:solidFill>
                  <a:srgbClr val="0000FF"/>
                </a:solidFill>
                <a:sym typeface="Symbol"/>
              </a:rPr>
              <a:t></a:t>
            </a:r>
            <a:r>
              <a:rPr lang="en-US" sz="2700" dirty="0" smtClean="0"/>
              <a:t> is ZK-</a:t>
            </a:r>
            <a:r>
              <a:rPr lang="en-US" sz="2700" dirty="0" err="1" smtClean="0"/>
              <a:t>PoK</a:t>
            </a:r>
            <a:r>
              <a:rPr lang="en-US" sz="2700" dirty="0" smtClean="0"/>
              <a:t> for </a:t>
            </a:r>
            <a:r>
              <a:rPr lang="en-US" sz="2700" dirty="0" smtClean="0">
                <a:solidFill>
                  <a:srgbClr val="0000FF"/>
                </a:solidFill>
              </a:rPr>
              <a:t>y = f(x)</a:t>
            </a:r>
            <a:r>
              <a:rPr lang="en-US" sz="2700" dirty="0" smtClean="0"/>
              <a:t>.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24384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/>
              <a:t>Thm</a:t>
            </a:r>
            <a:r>
              <a:rPr lang="en-US" sz="2600" b="1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[AD</a:t>
            </a:r>
            <a:r>
              <a:rPr lang="en-US" sz="2000" dirty="0" smtClean="0">
                <a:solidFill>
                  <a:srgbClr val="002060"/>
                </a:solidFill>
              </a:rPr>
              <a:t>W</a:t>
            </a:r>
            <a:r>
              <a:rPr lang="en-US" sz="2000" dirty="0" smtClean="0">
                <a:solidFill>
                  <a:srgbClr val="C00000"/>
                </a:solidFill>
              </a:rPr>
              <a:t>09]:</a:t>
            </a:r>
            <a:r>
              <a:rPr lang="en-US" sz="2000" dirty="0" smtClean="0"/>
              <a:t>      </a:t>
            </a:r>
            <a:r>
              <a:rPr lang="en-US" sz="2600" dirty="0" smtClean="0">
                <a:solidFill>
                  <a:srgbClr val="0000FF"/>
                </a:solidFill>
                <a:sym typeface="Symbol"/>
              </a:rPr>
              <a:t></a:t>
            </a:r>
            <a:r>
              <a:rPr lang="en-US" sz="2600" dirty="0" smtClean="0"/>
              <a:t> is a secure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L</a:t>
            </a:r>
            <a:r>
              <a:rPr lang="en-US" sz="2600" dirty="0" smtClean="0"/>
              <a:t>-LR  ID scheme for </a:t>
            </a:r>
            <a:r>
              <a:rPr lang="en-US" sz="2600" dirty="0" smtClean="0">
                <a:solidFill>
                  <a:srgbClr val="0000FF"/>
                </a:solidFill>
              </a:rPr>
              <a:t>L </a:t>
            </a:r>
            <a:r>
              <a:rPr lang="en-US" sz="2600" dirty="0" smtClean="0">
                <a:solidFill>
                  <a:srgbClr val="0000FF"/>
                </a:solidFill>
                <a:latin typeface="cmsy10"/>
              </a:rPr>
              <a:t>¼</a:t>
            </a:r>
            <a:r>
              <a:rPr lang="en-US" sz="2600" dirty="0" smtClean="0">
                <a:solidFill>
                  <a:srgbClr val="0000FF"/>
                </a:solidFill>
              </a:rPr>
              <a:t> n-k</a:t>
            </a:r>
            <a:r>
              <a:rPr lang="en-US" sz="2600" dirty="0" smtClean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301275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Pf: Assume </a:t>
            </a:r>
            <a:r>
              <a:rPr lang="en-US" sz="2600" b="1" dirty="0" smtClean="0">
                <a:solidFill>
                  <a:srgbClr val="FF0000"/>
                </a:solidFill>
              </a:rPr>
              <a:t>Adv</a:t>
            </a:r>
            <a:r>
              <a:rPr lang="en-US" sz="2600" dirty="0" smtClean="0"/>
              <a:t> breaks ID security. </a:t>
            </a:r>
          </a:p>
          <a:p>
            <a:r>
              <a:rPr lang="en-US" sz="2600" dirty="0" smtClean="0"/>
              <a:t>To break SPR: </a:t>
            </a:r>
          </a:p>
          <a:p>
            <a:r>
              <a:rPr lang="en-US" sz="2600" dirty="0" smtClean="0"/>
              <a:t>	Simulate</a:t>
            </a:r>
            <a:r>
              <a:rPr lang="en-US" sz="2600" dirty="0" smtClean="0">
                <a:solidFill>
                  <a:srgbClr val="0000FF"/>
                </a:solidFill>
              </a:rPr>
              <a:t> “Learning Stage” </a:t>
            </a:r>
            <a:r>
              <a:rPr lang="en-US" sz="2600" dirty="0" smtClean="0"/>
              <a:t>to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Adv </a:t>
            </a:r>
            <a:r>
              <a:rPr lang="en-US" sz="2600" dirty="0" smtClean="0"/>
              <a:t>with</a:t>
            </a:r>
            <a:r>
              <a:rPr lang="en-US" sz="2600" dirty="0" smtClean="0">
                <a:solidFill>
                  <a:srgbClr val="0000FF"/>
                </a:solidFill>
              </a:rPr>
              <a:t> x.</a:t>
            </a:r>
          </a:p>
          <a:p>
            <a:r>
              <a:rPr lang="en-US" sz="2600" dirty="0" smtClean="0">
                <a:solidFill>
                  <a:srgbClr val="0000FF"/>
                </a:solidFill>
              </a:rPr>
              <a:t>          </a:t>
            </a:r>
            <a:r>
              <a:rPr lang="en-US" sz="2600" dirty="0" smtClean="0"/>
              <a:t>Extract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x’ </a:t>
            </a:r>
            <a:r>
              <a:rPr lang="en-US" sz="2600" dirty="0" smtClean="0">
                <a:solidFill>
                  <a:srgbClr val="0000FF"/>
                </a:solidFill>
                <a:latin typeface="Symbol"/>
                <a:sym typeface="Symbol"/>
              </a:rPr>
              <a:t></a:t>
            </a:r>
            <a:r>
              <a:rPr lang="en-US" sz="2600" dirty="0" smtClean="0">
                <a:solidFill>
                  <a:srgbClr val="0000FF"/>
                </a:solidFill>
              </a:rPr>
              <a:t> x. </a:t>
            </a:r>
            <a:endParaRPr lang="en-US" sz="2600" dirty="0" smtClean="0"/>
          </a:p>
        </p:txBody>
      </p:sp>
      <p:sp>
        <p:nvSpPr>
          <p:cNvPr id="14" name="Rectangle 131"/>
          <p:cNvSpPr>
            <a:spLocks noChangeArrowheads="1"/>
          </p:cNvSpPr>
          <p:nvPr/>
        </p:nvSpPr>
        <p:spPr bwMode="auto">
          <a:xfrm>
            <a:off x="7086600" y="53340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LR Signatures    </a:t>
            </a:r>
            <a:r>
              <a:rPr lang="en-US" sz="2400" dirty="0" smtClean="0"/>
              <a:t>[AD</a:t>
            </a:r>
            <a:r>
              <a:rPr lang="en-US" sz="2400" dirty="0" smtClean="0">
                <a:solidFill>
                  <a:srgbClr val="C00000"/>
                </a:solidFill>
              </a:rPr>
              <a:t>W</a:t>
            </a:r>
            <a:r>
              <a:rPr lang="en-US" sz="2400" dirty="0" smtClean="0"/>
              <a:t>09,KV09,DHL</a:t>
            </a:r>
            <a:r>
              <a:rPr lang="en-US" sz="2400" dirty="0" smtClean="0">
                <a:solidFill>
                  <a:srgbClr val="C00000"/>
                </a:solidFill>
              </a:rPr>
              <a:t>W</a:t>
            </a:r>
            <a:r>
              <a:rPr lang="en-US" sz="2400" dirty="0" smtClean="0"/>
              <a:t>09,BS</a:t>
            </a:r>
            <a:r>
              <a:rPr lang="en-US" sz="2400" dirty="0" smtClean="0">
                <a:solidFill>
                  <a:srgbClr val="C00000"/>
                </a:solidFill>
              </a:rPr>
              <a:t>W</a:t>
            </a:r>
            <a:r>
              <a:rPr lang="en-US" sz="2400" dirty="0" smtClean="0"/>
              <a:t>10]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Similar to ID schemes with two big differences:</a:t>
            </a:r>
          </a:p>
          <a:p>
            <a:pPr lvl="1"/>
            <a:r>
              <a:rPr lang="en-US" dirty="0" smtClean="0"/>
              <a:t>Cannot have </a:t>
            </a:r>
            <a:r>
              <a:rPr lang="en-US" dirty="0" smtClean="0">
                <a:solidFill>
                  <a:srgbClr val="FF0000"/>
                </a:solidFill>
              </a:rPr>
              <a:t>interaction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Need to </a:t>
            </a:r>
            <a:r>
              <a:rPr lang="en-US" b="1" i="1" dirty="0" smtClean="0"/>
              <a:t>bind</a:t>
            </a:r>
            <a:r>
              <a:rPr lang="en-US" dirty="0" smtClean="0"/>
              <a:t> each execution to a </a:t>
            </a:r>
            <a:r>
              <a:rPr lang="en-US" dirty="0" smtClean="0">
                <a:solidFill>
                  <a:srgbClr val="FF0000"/>
                </a:solidFill>
              </a:rPr>
              <a:t>message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Solution: use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Non-Interactive ZK-</a:t>
            </a:r>
            <a:r>
              <a:rPr lang="en-US" i="1" dirty="0" err="1" smtClean="0">
                <a:solidFill>
                  <a:srgbClr val="FF0000"/>
                </a:solidFill>
              </a:rPr>
              <a:t>PoK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.</a:t>
            </a:r>
            <a:endParaRPr lang="en-US" i="1" dirty="0" smtClean="0"/>
          </a:p>
          <a:p>
            <a:r>
              <a:rPr lang="en-US" dirty="0" smtClean="0"/>
              <a:t>Various techniques to </a:t>
            </a:r>
            <a:r>
              <a:rPr lang="en-US" dirty="0" smtClean="0">
                <a:solidFill>
                  <a:srgbClr val="FF0000"/>
                </a:solidFill>
              </a:rPr>
              <a:t>bind proofs to messages</a:t>
            </a:r>
            <a:r>
              <a:rPr lang="en-US" dirty="0" smtClean="0"/>
              <a:t> (tricky):</a:t>
            </a:r>
          </a:p>
          <a:p>
            <a:pPr lvl="1"/>
            <a:r>
              <a:rPr lang="en-US" dirty="0" smtClean="0"/>
              <a:t>Rand Oracles </a:t>
            </a:r>
            <a:r>
              <a:rPr lang="en-US" sz="1900" dirty="0" smtClean="0">
                <a:solidFill>
                  <a:srgbClr val="C00000"/>
                </a:solidFill>
              </a:rPr>
              <a:t>[AD</a:t>
            </a:r>
            <a:r>
              <a:rPr lang="en-US" sz="1900" dirty="0" smtClean="0">
                <a:solidFill>
                  <a:srgbClr val="002060"/>
                </a:solidFill>
              </a:rPr>
              <a:t>W</a:t>
            </a:r>
            <a:r>
              <a:rPr lang="en-US" sz="1900" dirty="0" smtClean="0">
                <a:solidFill>
                  <a:srgbClr val="C00000"/>
                </a:solidFill>
              </a:rPr>
              <a:t>09]</a:t>
            </a:r>
            <a:endParaRPr lang="en-US" sz="1900" dirty="0" smtClean="0"/>
          </a:p>
          <a:p>
            <a:pPr lvl="1"/>
            <a:r>
              <a:rPr lang="en-US" dirty="0" smtClean="0"/>
              <a:t>“Simulation-Sound” Proofs </a:t>
            </a:r>
            <a:r>
              <a:rPr lang="en-US" sz="1900" dirty="0" smtClean="0">
                <a:solidFill>
                  <a:srgbClr val="C00000"/>
                </a:solidFill>
              </a:rPr>
              <a:t>[KV09]</a:t>
            </a:r>
            <a:endParaRPr lang="en-US" dirty="0" smtClean="0"/>
          </a:p>
          <a:p>
            <a:pPr lvl="1"/>
            <a:r>
              <a:rPr lang="en-US" dirty="0" smtClean="0"/>
              <a:t>CCA </a:t>
            </a:r>
            <a:r>
              <a:rPr lang="en-US" dirty="0" smtClean="0"/>
              <a:t>Encryption </a:t>
            </a:r>
            <a:r>
              <a:rPr lang="en-US" sz="1900" dirty="0" smtClean="0">
                <a:solidFill>
                  <a:srgbClr val="C00000"/>
                </a:solidFill>
              </a:rPr>
              <a:t>[DHL</a:t>
            </a:r>
            <a:r>
              <a:rPr lang="en-US" sz="1900" dirty="0" smtClean="0">
                <a:solidFill>
                  <a:srgbClr val="002060"/>
                </a:solidFill>
              </a:rPr>
              <a:t>W</a:t>
            </a:r>
            <a:r>
              <a:rPr lang="en-US" sz="1900" dirty="0" smtClean="0">
                <a:solidFill>
                  <a:srgbClr val="C00000"/>
                </a:solidFill>
              </a:rPr>
              <a:t>10]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 Resilient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78486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buNone/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Password Login and One-Way Functions.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Identification Schemes and Signatures.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Public-Key Encryption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533400" y="4724400"/>
            <a:ext cx="5334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</a:t>
            </a:r>
            <a:r>
              <a:rPr lang="en-US" dirty="0" smtClean="0"/>
              <a:t>Public-Key Encryption </a:t>
            </a:r>
            <a:r>
              <a:rPr lang="en-US" sz="2000" dirty="0" smtClean="0"/>
              <a:t>[AGV09, NS09]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91600" cy="5257800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 Leakage on the </a:t>
            </a:r>
            <a:r>
              <a:rPr lang="en-US" sz="4800" i="1" dirty="0" smtClean="0">
                <a:solidFill>
                  <a:srgbClr val="FF0000"/>
                </a:solidFill>
              </a:rPr>
              <a:t>decryption key   prior to</a:t>
            </a:r>
            <a:r>
              <a:rPr lang="en-US" sz="4800" dirty="0" smtClean="0"/>
              <a:t> seeing the </a:t>
            </a:r>
            <a:r>
              <a:rPr lang="en-US" sz="4800" i="1" dirty="0" smtClean="0">
                <a:solidFill>
                  <a:srgbClr val="FF0000"/>
                </a:solidFill>
              </a:rPr>
              <a:t>ciphertext</a:t>
            </a:r>
            <a:r>
              <a:rPr lang="en-US" sz="4800" dirty="0" smtClean="0"/>
              <a:t>.</a:t>
            </a:r>
          </a:p>
          <a:p>
            <a:pPr algn="ctr">
              <a:buNone/>
            </a:pPr>
            <a:endParaRPr lang="en-US" sz="4800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48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Proof Enc Scheme </a:t>
            </a:r>
            <a:r>
              <a:rPr lang="en-US" sz="2000" dirty="0" smtClean="0"/>
              <a:t>[AGV09, NS09]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91600" cy="5257800"/>
          </a:xfrm>
        </p:spPr>
        <p:txBody>
          <a:bodyPr/>
          <a:lstStyle/>
          <a:p>
            <a:r>
              <a:rPr lang="en-US" dirty="0" smtClean="0"/>
              <a:t>Enc scheme with </a:t>
            </a:r>
            <a:r>
              <a:rPr lang="en-US" dirty="0" err="1" smtClean="0">
                <a:solidFill>
                  <a:srgbClr val="0000FF"/>
                </a:solidFill>
              </a:rPr>
              <a:t>sk</a:t>
            </a:r>
            <a:r>
              <a:rPr lang="en-US" dirty="0" smtClean="0">
                <a:solidFill>
                  <a:srgbClr val="0000FF"/>
                </a:solidFill>
              </a:rPr>
              <a:t> = x, </a:t>
            </a:r>
            <a:r>
              <a:rPr lang="en-US" dirty="0" err="1" smtClean="0">
                <a:solidFill>
                  <a:srgbClr val="0000FF"/>
                </a:solidFill>
              </a:rPr>
              <a:t>pk</a:t>
            </a:r>
            <a:r>
              <a:rPr lang="en-US" dirty="0" smtClean="0">
                <a:solidFill>
                  <a:srgbClr val="0000FF"/>
                </a:solidFill>
              </a:rPr>
              <a:t> = f(x)  </a:t>
            </a:r>
            <a:r>
              <a:rPr lang="en-US" dirty="0" smtClean="0"/>
              <a:t>for some SPRF </a:t>
            </a:r>
            <a:r>
              <a:rPr lang="en-US" dirty="0" smtClean="0">
                <a:solidFill>
                  <a:srgbClr val="0000FF"/>
                </a:solidFill>
              </a:rPr>
              <a:t>f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2895600"/>
            <a:ext cx="7772400" cy="3200400"/>
            <a:chOff x="1143000" y="3581400"/>
            <a:chExt cx="7772400" cy="32004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209800" y="5257800"/>
              <a:ext cx="152400" cy="152400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133600" y="5334000"/>
              <a:ext cx="6858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2000" b="1">
                  <a:solidFill>
                    <a:srgbClr val="0000CC"/>
                  </a:solidFill>
                  <a:cs typeface="Arial" pitchFamily="34" charset="0"/>
                </a:rPr>
                <a:t>PK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524000" y="4572000"/>
              <a:ext cx="1524000" cy="1447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143000" y="3962400"/>
              <a:ext cx="2286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2000" b="1" dirty="0">
                  <a:cs typeface="Arial" pitchFamily="34" charset="0"/>
                </a:rPr>
                <a:t>Public </a:t>
              </a:r>
              <a:r>
                <a:rPr lang="en-US" sz="2000" b="1" dirty="0" smtClean="0">
                  <a:cs typeface="Arial" pitchFamily="34" charset="0"/>
                </a:rPr>
                <a:t>Key Space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343400" y="3581400"/>
              <a:ext cx="3276600" cy="3200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239000" y="3962400"/>
              <a:ext cx="16764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2000" b="1" dirty="0" smtClean="0">
                  <a:cs typeface="Arial" pitchFamily="34" charset="0"/>
                </a:rPr>
                <a:t>Secret Key space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2286000" y="4114800"/>
              <a:ext cx="35052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286000" y="5410200"/>
              <a:ext cx="3581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876800" y="4114800"/>
              <a:ext cx="2209800" cy="2133600"/>
              <a:chOff x="3168" y="2160"/>
              <a:chExt cx="1392" cy="1344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1392" cy="13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3456" y="240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3696" y="235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3936" y="225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3360" y="264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3648" y="27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3360" y="288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3888" y="283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3648" y="297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3456" y="312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696" y="326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3840" y="307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3984" y="326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4080" y="30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4080" y="278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4272" y="307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4272" y="288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4128" y="259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rrowheads="1"/>
              </p:cNvSpPr>
              <p:nvPr/>
            </p:nvSpPr>
            <p:spPr bwMode="auto">
              <a:xfrm>
                <a:off x="4128" y="235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rrowheads="1"/>
              </p:cNvSpPr>
              <p:nvPr/>
            </p:nvSpPr>
            <p:spPr bwMode="auto">
              <a:xfrm>
                <a:off x="4320" y="249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4416" y="27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4272" y="27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rrowheads="1"/>
              </p:cNvSpPr>
              <p:nvPr/>
            </p:nvSpPr>
            <p:spPr bwMode="auto">
              <a:xfrm>
                <a:off x="3504" y="278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Proof Enc Scheme </a:t>
            </a:r>
            <a:r>
              <a:rPr lang="en-US" sz="2000" dirty="0" smtClean="0"/>
              <a:t>[AGV09, NS09]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91600" cy="5257800"/>
          </a:xfrm>
        </p:spPr>
        <p:txBody>
          <a:bodyPr/>
          <a:lstStyle/>
          <a:p>
            <a:r>
              <a:rPr lang="en-US" dirty="0" smtClean="0"/>
              <a:t>Enc scheme with </a:t>
            </a:r>
            <a:r>
              <a:rPr lang="en-US" dirty="0" err="1" smtClean="0">
                <a:solidFill>
                  <a:srgbClr val="0000FF"/>
                </a:solidFill>
              </a:rPr>
              <a:t>sk</a:t>
            </a:r>
            <a:r>
              <a:rPr lang="en-US" dirty="0" smtClean="0">
                <a:solidFill>
                  <a:srgbClr val="0000FF"/>
                </a:solidFill>
              </a:rPr>
              <a:t> = x, </a:t>
            </a:r>
            <a:r>
              <a:rPr lang="en-US" dirty="0" err="1" smtClean="0">
                <a:solidFill>
                  <a:srgbClr val="0000FF"/>
                </a:solidFill>
              </a:rPr>
              <a:t>pk</a:t>
            </a:r>
            <a:r>
              <a:rPr lang="en-US" dirty="0" smtClean="0">
                <a:solidFill>
                  <a:srgbClr val="0000FF"/>
                </a:solidFill>
              </a:rPr>
              <a:t> = f(x)  </a:t>
            </a:r>
            <a:r>
              <a:rPr lang="en-US" dirty="0" smtClean="0"/>
              <a:t>for some SPRF </a:t>
            </a:r>
            <a:r>
              <a:rPr lang="en-US" dirty="0" smtClean="0">
                <a:solidFill>
                  <a:srgbClr val="0000FF"/>
                </a:solidFill>
              </a:rPr>
              <a:t>f</a:t>
            </a:r>
            <a:r>
              <a:rPr lang="en-US" dirty="0" smtClean="0"/>
              <a:t>.</a:t>
            </a:r>
            <a:endParaRPr lang="en-US" dirty="0" smtClean="0">
              <a:cs typeface="Arial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1" name="Rectangle 66"/>
          <p:cNvSpPr>
            <a:spLocks noChangeArrowheads="1"/>
          </p:cNvSpPr>
          <p:nvPr/>
        </p:nvSpPr>
        <p:spPr bwMode="auto">
          <a:xfrm>
            <a:off x="5257800" y="4648200"/>
            <a:ext cx="2590800" cy="10668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52"/>
          <p:cNvSpPr>
            <a:spLocks noChangeArrowheads="1"/>
          </p:cNvSpPr>
          <p:nvPr/>
        </p:nvSpPr>
        <p:spPr bwMode="auto">
          <a:xfrm>
            <a:off x="8763000" y="4800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>
                <a:cs typeface="Arial" pitchFamily="34" charset="0"/>
              </a:rPr>
              <a:t>M</a:t>
            </a:r>
          </a:p>
        </p:txBody>
      </p:sp>
      <p:sp>
        <p:nvSpPr>
          <p:cNvPr id="44" name="Line 65"/>
          <p:cNvSpPr>
            <a:spLocks noChangeShapeType="1"/>
          </p:cNvSpPr>
          <p:nvPr/>
        </p:nvSpPr>
        <p:spPr bwMode="auto">
          <a:xfrm>
            <a:off x="44196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Rectangle 71"/>
          <p:cNvSpPr>
            <a:spLocks noChangeArrowheads="1"/>
          </p:cNvSpPr>
          <p:nvPr/>
        </p:nvSpPr>
        <p:spPr bwMode="auto">
          <a:xfrm>
            <a:off x="6858000" y="4648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 dirty="0">
                <a:cs typeface="Arial" pitchFamily="34" charset="0"/>
              </a:rPr>
              <a:t>DEC</a:t>
            </a: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3962400" y="4953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009900"/>
                </a:solidFill>
                <a:cs typeface="Arial" pitchFamily="34" charset="0"/>
              </a:rPr>
              <a:t>C</a:t>
            </a:r>
          </a:p>
        </p:txBody>
      </p:sp>
      <p:sp>
        <p:nvSpPr>
          <p:cNvPr id="50" name="Line 51"/>
          <p:cNvSpPr>
            <a:spLocks noChangeShapeType="1"/>
          </p:cNvSpPr>
          <p:nvPr/>
        </p:nvSpPr>
        <p:spPr bwMode="auto">
          <a:xfrm>
            <a:off x="30480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3"/>
          <p:cNvSpPr>
            <a:spLocks noChangeShapeType="1"/>
          </p:cNvSpPr>
          <p:nvPr/>
        </p:nvSpPr>
        <p:spPr bwMode="auto">
          <a:xfrm>
            <a:off x="7924800" y="5029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Rectangle 48"/>
          <p:cNvSpPr>
            <a:spLocks noChangeArrowheads="1"/>
          </p:cNvSpPr>
          <p:nvPr/>
        </p:nvSpPr>
        <p:spPr bwMode="auto">
          <a:xfrm>
            <a:off x="7315200" y="5181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SK</a:t>
            </a:r>
            <a:endParaRPr 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1752600" y="4724400"/>
            <a:ext cx="1066800" cy="9144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46"/>
          <p:cNvSpPr>
            <a:spLocks noChangeShapeType="1"/>
          </p:cNvSpPr>
          <p:nvPr/>
        </p:nvSpPr>
        <p:spPr bwMode="auto">
          <a:xfrm>
            <a:off x="990600" y="4953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381000" y="4724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 dirty="0">
                <a:cs typeface="Arial" pitchFamily="34" charset="0"/>
              </a:rPr>
              <a:t>M</a:t>
            </a:r>
          </a:p>
        </p:txBody>
      </p:sp>
      <p:sp>
        <p:nvSpPr>
          <p:cNvPr id="93" name="Rectangle 54"/>
          <p:cNvSpPr>
            <a:spLocks noChangeArrowheads="1"/>
          </p:cNvSpPr>
          <p:nvPr/>
        </p:nvSpPr>
        <p:spPr bwMode="auto">
          <a:xfrm>
            <a:off x="1828800" y="4953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>
                <a:cs typeface="Arial" pitchFamily="34" charset="0"/>
              </a:rPr>
              <a:t>ENC</a:t>
            </a:r>
          </a:p>
        </p:txBody>
      </p:sp>
      <p:sp>
        <p:nvSpPr>
          <p:cNvPr id="94" name="Rectangle 48"/>
          <p:cNvSpPr>
            <a:spLocks noChangeArrowheads="1"/>
          </p:cNvSpPr>
          <p:nvPr/>
        </p:nvSpPr>
        <p:spPr bwMode="auto">
          <a:xfrm>
            <a:off x="304800" y="5181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  <a:cs typeface="Arial" pitchFamily="34" charset="0"/>
              </a:rPr>
              <a:t>PK</a:t>
            </a:r>
          </a:p>
        </p:txBody>
      </p:sp>
      <p:sp>
        <p:nvSpPr>
          <p:cNvPr id="95" name="Line 109"/>
          <p:cNvSpPr>
            <a:spLocks noChangeShapeType="1"/>
          </p:cNvSpPr>
          <p:nvPr/>
        </p:nvSpPr>
        <p:spPr bwMode="auto">
          <a:xfrm>
            <a:off x="990600" y="5486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Proof Enc Scheme </a:t>
            </a:r>
            <a:r>
              <a:rPr lang="en-US" sz="2000" dirty="0" smtClean="0"/>
              <a:t>[AGV09, NS09]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91600" cy="5257800"/>
          </a:xfrm>
        </p:spPr>
        <p:txBody>
          <a:bodyPr/>
          <a:lstStyle/>
          <a:p>
            <a:r>
              <a:rPr lang="en-US" dirty="0" smtClean="0"/>
              <a:t>Enc scheme with </a:t>
            </a:r>
            <a:r>
              <a:rPr lang="en-US" dirty="0" err="1" smtClean="0">
                <a:solidFill>
                  <a:srgbClr val="0000FF"/>
                </a:solidFill>
              </a:rPr>
              <a:t>sk</a:t>
            </a:r>
            <a:r>
              <a:rPr lang="en-US" dirty="0" smtClean="0">
                <a:solidFill>
                  <a:srgbClr val="0000FF"/>
                </a:solidFill>
              </a:rPr>
              <a:t> = x, </a:t>
            </a:r>
            <a:r>
              <a:rPr lang="en-US" dirty="0" err="1" smtClean="0">
                <a:solidFill>
                  <a:srgbClr val="0000FF"/>
                </a:solidFill>
              </a:rPr>
              <a:t>pk</a:t>
            </a:r>
            <a:r>
              <a:rPr lang="en-US" dirty="0" smtClean="0">
                <a:solidFill>
                  <a:srgbClr val="0000FF"/>
                </a:solidFill>
              </a:rPr>
              <a:t> = f(x)  </a:t>
            </a:r>
            <a:r>
              <a:rPr lang="en-US" dirty="0" smtClean="0"/>
              <a:t>for some SPRF </a:t>
            </a:r>
            <a:r>
              <a:rPr lang="en-US" dirty="0" smtClean="0">
                <a:solidFill>
                  <a:srgbClr val="0000FF"/>
                </a:solidFill>
              </a:rPr>
              <a:t>f</a:t>
            </a:r>
            <a:r>
              <a:rPr lang="en-US" dirty="0" smtClean="0"/>
              <a:t>.</a:t>
            </a:r>
            <a:endParaRPr lang="en-US" dirty="0" smtClean="0">
              <a:cs typeface="Arial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39"/>
          <p:cNvGrpSpPr/>
          <p:nvPr/>
        </p:nvGrpSpPr>
        <p:grpSpPr>
          <a:xfrm>
            <a:off x="304800" y="3886200"/>
            <a:ext cx="7543800" cy="2667000"/>
            <a:chOff x="304800" y="4038600"/>
            <a:chExt cx="7543800" cy="2667000"/>
          </a:xfrm>
        </p:grpSpPr>
        <p:sp>
          <p:nvSpPr>
            <p:cNvPr id="41" name="Rectangle 66"/>
            <p:cNvSpPr>
              <a:spLocks noChangeArrowheads="1"/>
            </p:cNvSpPr>
            <p:nvPr/>
          </p:nvSpPr>
          <p:spPr bwMode="auto">
            <a:xfrm>
              <a:off x="5257800" y="4038600"/>
              <a:ext cx="2590800" cy="26670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5410200" y="4419600"/>
              <a:ext cx="2209800" cy="2133600"/>
              <a:chOff x="3168" y="2160"/>
              <a:chExt cx="1392" cy="1344"/>
            </a:xfrm>
          </p:grpSpPr>
          <p:sp>
            <p:nvSpPr>
              <p:cNvPr id="63" name="Oval 13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1392" cy="13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14"/>
              <p:cNvSpPr>
                <a:spLocks noChangeArrowheads="1"/>
              </p:cNvSpPr>
              <p:nvPr/>
            </p:nvSpPr>
            <p:spPr bwMode="auto">
              <a:xfrm>
                <a:off x="3456" y="240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15"/>
              <p:cNvSpPr>
                <a:spLocks noChangeArrowheads="1"/>
              </p:cNvSpPr>
              <p:nvPr/>
            </p:nvSpPr>
            <p:spPr bwMode="auto">
              <a:xfrm>
                <a:off x="3696" y="235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6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7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18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19"/>
              <p:cNvSpPr>
                <a:spLocks noChangeArrowheads="1"/>
              </p:cNvSpPr>
              <p:nvPr/>
            </p:nvSpPr>
            <p:spPr bwMode="auto">
              <a:xfrm>
                <a:off x="3936" y="225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auto">
              <a:xfrm>
                <a:off x="3360" y="264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auto">
              <a:xfrm>
                <a:off x="3648" y="27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auto">
              <a:xfrm>
                <a:off x="3360" y="288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23"/>
              <p:cNvSpPr>
                <a:spLocks noChangeArrowheads="1"/>
              </p:cNvSpPr>
              <p:nvPr/>
            </p:nvSpPr>
            <p:spPr bwMode="auto">
              <a:xfrm>
                <a:off x="3888" y="283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24"/>
              <p:cNvSpPr>
                <a:spLocks noChangeArrowheads="1"/>
              </p:cNvSpPr>
              <p:nvPr/>
            </p:nvSpPr>
            <p:spPr bwMode="auto">
              <a:xfrm>
                <a:off x="3648" y="297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25"/>
              <p:cNvSpPr>
                <a:spLocks noChangeArrowheads="1"/>
              </p:cNvSpPr>
              <p:nvPr/>
            </p:nvSpPr>
            <p:spPr bwMode="auto">
              <a:xfrm>
                <a:off x="3456" y="312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26"/>
              <p:cNvSpPr>
                <a:spLocks noChangeArrowheads="1"/>
              </p:cNvSpPr>
              <p:nvPr/>
            </p:nvSpPr>
            <p:spPr bwMode="auto">
              <a:xfrm>
                <a:off x="3696" y="326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27"/>
              <p:cNvSpPr>
                <a:spLocks noChangeArrowheads="1"/>
              </p:cNvSpPr>
              <p:nvPr/>
            </p:nvSpPr>
            <p:spPr bwMode="auto">
              <a:xfrm>
                <a:off x="3840" y="307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28"/>
              <p:cNvSpPr>
                <a:spLocks noChangeArrowheads="1"/>
              </p:cNvSpPr>
              <p:nvPr/>
            </p:nvSpPr>
            <p:spPr bwMode="auto">
              <a:xfrm>
                <a:off x="3984" y="326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29"/>
              <p:cNvSpPr>
                <a:spLocks noChangeArrowheads="1"/>
              </p:cNvSpPr>
              <p:nvPr/>
            </p:nvSpPr>
            <p:spPr bwMode="auto">
              <a:xfrm>
                <a:off x="4080" y="30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30"/>
              <p:cNvSpPr>
                <a:spLocks noChangeArrowheads="1"/>
              </p:cNvSpPr>
              <p:nvPr/>
            </p:nvSpPr>
            <p:spPr bwMode="auto">
              <a:xfrm>
                <a:off x="4080" y="278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31"/>
              <p:cNvSpPr>
                <a:spLocks noChangeArrowheads="1"/>
              </p:cNvSpPr>
              <p:nvPr/>
            </p:nvSpPr>
            <p:spPr bwMode="auto">
              <a:xfrm>
                <a:off x="4272" y="307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32"/>
              <p:cNvSpPr>
                <a:spLocks noChangeArrowheads="1"/>
              </p:cNvSpPr>
              <p:nvPr/>
            </p:nvSpPr>
            <p:spPr bwMode="auto">
              <a:xfrm>
                <a:off x="4272" y="288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33"/>
              <p:cNvSpPr>
                <a:spLocks noChangeArrowheads="1"/>
              </p:cNvSpPr>
              <p:nvPr/>
            </p:nvSpPr>
            <p:spPr bwMode="auto">
              <a:xfrm>
                <a:off x="4128" y="259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34"/>
              <p:cNvSpPr>
                <a:spLocks noChangeArrowheads="1"/>
              </p:cNvSpPr>
              <p:nvPr/>
            </p:nvSpPr>
            <p:spPr bwMode="auto">
              <a:xfrm>
                <a:off x="4128" y="235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35"/>
              <p:cNvSpPr>
                <a:spLocks noChangeArrowheads="1"/>
              </p:cNvSpPr>
              <p:nvPr/>
            </p:nvSpPr>
            <p:spPr bwMode="auto">
              <a:xfrm>
                <a:off x="4320" y="249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36"/>
              <p:cNvSpPr>
                <a:spLocks noChangeArrowheads="1"/>
              </p:cNvSpPr>
              <p:nvPr/>
            </p:nvSpPr>
            <p:spPr bwMode="auto">
              <a:xfrm>
                <a:off x="4416" y="27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37"/>
              <p:cNvSpPr>
                <a:spLocks noChangeArrowheads="1"/>
              </p:cNvSpPr>
              <p:nvPr/>
            </p:nvSpPr>
            <p:spPr bwMode="auto">
              <a:xfrm>
                <a:off x="4272" y="27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38"/>
              <p:cNvSpPr>
                <a:spLocks noChangeArrowheads="1"/>
              </p:cNvSpPr>
              <p:nvPr/>
            </p:nvSpPr>
            <p:spPr bwMode="auto">
              <a:xfrm>
                <a:off x="3504" y="278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Line 65"/>
            <p:cNvSpPr>
              <a:spLocks noChangeShapeType="1"/>
            </p:cNvSpPr>
            <p:nvPr/>
          </p:nvSpPr>
          <p:spPr bwMode="auto">
            <a:xfrm>
              <a:off x="4419600" y="53340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71"/>
            <p:cNvSpPr>
              <a:spLocks noChangeArrowheads="1"/>
            </p:cNvSpPr>
            <p:nvPr/>
          </p:nvSpPr>
          <p:spPr bwMode="auto">
            <a:xfrm>
              <a:off x="6934200" y="4038600"/>
              <a:ext cx="914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2400" b="1" dirty="0">
                  <a:cs typeface="Arial" pitchFamily="34" charset="0"/>
                </a:rPr>
                <a:t>DEC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752600" y="4876800"/>
              <a:ext cx="1066800" cy="9144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990600" y="51054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381000" y="4876800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2000" b="1" dirty="0">
                  <a:cs typeface="Arial" pitchFamily="34" charset="0"/>
                </a:rPr>
                <a:t>M</a:t>
              </a: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3962400" y="5105400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2000" b="1" dirty="0">
                  <a:solidFill>
                    <a:srgbClr val="009900"/>
                  </a:solidFill>
                  <a:cs typeface="Arial" pitchFamily="34" charset="0"/>
                </a:rPr>
                <a:t>C</a:t>
              </a:r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>
              <a:off x="3048000" y="53340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54"/>
            <p:cNvSpPr>
              <a:spLocks noChangeArrowheads="1"/>
            </p:cNvSpPr>
            <p:nvPr/>
          </p:nvSpPr>
          <p:spPr bwMode="auto">
            <a:xfrm>
              <a:off x="1828800" y="5105400"/>
              <a:ext cx="914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2400" b="1">
                  <a:cs typeface="Arial" pitchFamily="34" charset="0"/>
                </a:rPr>
                <a:t>ENC</a:t>
              </a: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304800" y="5334000"/>
              <a:ext cx="68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2400" b="1" dirty="0">
                  <a:solidFill>
                    <a:srgbClr val="0000CC"/>
                  </a:solidFill>
                  <a:cs typeface="Arial" pitchFamily="34" charset="0"/>
                </a:rPr>
                <a:t>PK</a:t>
              </a:r>
            </a:p>
          </p:txBody>
        </p:sp>
        <p:sp>
          <p:nvSpPr>
            <p:cNvPr id="54" name="Oval 91"/>
            <p:cNvSpPr>
              <a:spLocks noChangeArrowheads="1"/>
            </p:cNvSpPr>
            <p:nvPr/>
          </p:nvSpPr>
          <p:spPr bwMode="auto">
            <a:xfrm>
              <a:off x="6934200" y="5105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" name="Oval 107"/>
            <p:cNvSpPr>
              <a:spLocks noChangeArrowheads="1"/>
            </p:cNvSpPr>
            <p:nvPr/>
          </p:nvSpPr>
          <p:spPr bwMode="auto">
            <a:xfrm>
              <a:off x="68580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" name="Oval 108"/>
            <p:cNvSpPr>
              <a:spLocks noChangeArrowheads="1"/>
            </p:cNvSpPr>
            <p:nvPr/>
          </p:nvSpPr>
          <p:spPr bwMode="auto">
            <a:xfrm>
              <a:off x="6172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" name="Line 109"/>
            <p:cNvSpPr>
              <a:spLocks noChangeShapeType="1"/>
            </p:cNvSpPr>
            <p:nvPr/>
          </p:nvSpPr>
          <p:spPr bwMode="auto">
            <a:xfrm>
              <a:off x="990600" y="56388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Proof Enc Scheme </a:t>
            </a:r>
            <a:r>
              <a:rPr lang="en-US" sz="2000" dirty="0" smtClean="0"/>
              <a:t>[AGV09, NS09]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91600" cy="5257800"/>
          </a:xfrm>
        </p:spPr>
        <p:txBody>
          <a:bodyPr/>
          <a:lstStyle/>
          <a:p>
            <a:r>
              <a:rPr lang="en-US" dirty="0" smtClean="0"/>
              <a:t>Enc scheme with </a:t>
            </a:r>
            <a:r>
              <a:rPr lang="en-US" dirty="0" err="1" smtClean="0">
                <a:solidFill>
                  <a:srgbClr val="0000FF"/>
                </a:solidFill>
              </a:rPr>
              <a:t>sk</a:t>
            </a:r>
            <a:r>
              <a:rPr lang="en-US" dirty="0" smtClean="0">
                <a:solidFill>
                  <a:srgbClr val="0000FF"/>
                </a:solidFill>
              </a:rPr>
              <a:t> = x, </a:t>
            </a:r>
            <a:r>
              <a:rPr lang="en-US" dirty="0" err="1" smtClean="0">
                <a:solidFill>
                  <a:srgbClr val="0000FF"/>
                </a:solidFill>
              </a:rPr>
              <a:t>pk</a:t>
            </a:r>
            <a:r>
              <a:rPr lang="en-US" dirty="0" smtClean="0">
                <a:solidFill>
                  <a:srgbClr val="0000FF"/>
                </a:solidFill>
              </a:rPr>
              <a:t> = f(x)  </a:t>
            </a:r>
            <a:r>
              <a:rPr lang="en-US" dirty="0" smtClean="0"/>
              <a:t>for some SPRF </a:t>
            </a:r>
            <a:r>
              <a:rPr lang="en-US" dirty="0" smtClean="0">
                <a:solidFill>
                  <a:srgbClr val="0000FF"/>
                </a:solidFill>
              </a:rPr>
              <a:t>f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cs typeface="Arial" pitchFamily="34" charset="0"/>
              </a:rPr>
              <a:t>Correctness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 </a:t>
            </a:r>
            <a:r>
              <a:rPr lang="en-US" dirty="0" smtClean="0">
                <a:cs typeface="Arial" pitchFamily="34" charset="0"/>
              </a:rPr>
              <a:t>All 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x </a:t>
            </a:r>
            <a:r>
              <a:rPr lang="en-US" dirty="0" smtClean="0">
                <a:solidFill>
                  <a:srgbClr val="0000FF"/>
                </a:solidFill>
                <a:latin typeface="cmsy1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w Cen MT"/>
                <a:cs typeface="Arial" pitchFamily="34" charset="0"/>
              </a:rPr>
              <a:t>f</a:t>
            </a:r>
            <a:r>
              <a:rPr lang="en-US" baseline="30000" dirty="0" smtClean="0">
                <a:solidFill>
                  <a:srgbClr val="0000FF"/>
                </a:solidFill>
                <a:latin typeface="Tw Cen MT"/>
                <a:cs typeface="Arial" pitchFamily="34" charset="0"/>
              </a:rPr>
              <a:t>-1</a:t>
            </a:r>
            <a:r>
              <a:rPr lang="en-US" dirty="0" smtClean="0">
                <a:solidFill>
                  <a:srgbClr val="0000FF"/>
                </a:solidFill>
                <a:latin typeface="Tw Cen MT"/>
                <a:cs typeface="Arial" pitchFamily="34" charset="0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Tw Cen MT"/>
                <a:cs typeface="Arial" pitchFamily="34" charset="0"/>
              </a:rPr>
              <a:t>pk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) </a:t>
            </a:r>
            <a:r>
              <a:rPr lang="en-US" dirty="0" smtClean="0">
                <a:cs typeface="Arial" pitchFamily="34" charset="0"/>
              </a:rPr>
              <a:t>decrypt </a:t>
            </a:r>
            <a:r>
              <a:rPr lang="en-US" dirty="0" smtClean="0">
                <a:solidFill>
                  <a:srgbClr val="009900"/>
                </a:solidFill>
                <a:cs typeface="Arial" pitchFamily="34" charset="0"/>
              </a:rPr>
              <a:t>C</a:t>
            </a:r>
            <a:r>
              <a:rPr lang="en-US" dirty="0" smtClean="0">
                <a:cs typeface="Arial" pitchFamily="34" charset="0"/>
              </a:rPr>
              <a:t> to the correct 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M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1" name="Rectangle 66"/>
          <p:cNvSpPr>
            <a:spLocks noChangeArrowheads="1"/>
          </p:cNvSpPr>
          <p:nvPr/>
        </p:nvSpPr>
        <p:spPr bwMode="auto">
          <a:xfrm>
            <a:off x="5257800" y="3886200"/>
            <a:ext cx="2590800" cy="2667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410200" y="4267200"/>
            <a:ext cx="2209800" cy="2133600"/>
            <a:chOff x="3168" y="2160"/>
            <a:chExt cx="1392" cy="1344"/>
          </a:xfrm>
        </p:grpSpPr>
        <p:sp>
          <p:nvSpPr>
            <p:cNvPr id="63" name="Oval 13"/>
            <p:cNvSpPr>
              <a:spLocks noChangeArrowheads="1"/>
            </p:cNvSpPr>
            <p:nvPr/>
          </p:nvSpPr>
          <p:spPr bwMode="auto">
            <a:xfrm>
              <a:off x="3168" y="2160"/>
              <a:ext cx="1392" cy="13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14"/>
            <p:cNvSpPr>
              <a:spLocks noChangeArrowheads="1"/>
            </p:cNvSpPr>
            <p:nvPr/>
          </p:nvSpPr>
          <p:spPr bwMode="auto">
            <a:xfrm>
              <a:off x="3456" y="240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5"/>
            <p:cNvSpPr>
              <a:spLocks noChangeArrowheads="1"/>
            </p:cNvSpPr>
            <p:nvPr/>
          </p:nvSpPr>
          <p:spPr bwMode="auto">
            <a:xfrm>
              <a:off x="3696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>
              <a:off x="3648" y="254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7"/>
            <p:cNvSpPr>
              <a:spLocks noChangeArrowheads="1"/>
            </p:cNvSpPr>
            <p:nvPr/>
          </p:nvSpPr>
          <p:spPr bwMode="auto">
            <a:xfrm>
              <a:off x="3936" y="244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18"/>
            <p:cNvSpPr>
              <a:spLocks noChangeArrowheads="1"/>
            </p:cNvSpPr>
            <p:nvPr/>
          </p:nvSpPr>
          <p:spPr bwMode="auto">
            <a:xfrm>
              <a:off x="3888" y="25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9"/>
            <p:cNvSpPr>
              <a:spLocks noChangeArrowheads="1"/>
            </p:cNvSpPr>
            <p:nvPr/>
          </p:nvSpPr>
          <p:spPr bwMode="auto">
            <a:xfrm>
              <a:off x="3936" y="22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0"/>
            <p:cNvSpPr>
              <a:spLocks noChangeArrowheads="1"/>
            </p:cNvSpPr>
            <p:nvPr/>
          </p:nvSpPr>
          <p:spPr bwMode="auto">
            <a:xfrm>
              <a:off x="3360" y="264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1"/>
            <p:cNvSpPr>
              <a:spLocks noChangeArrowheads="1"/>
            </p:cNvSpPr>
            <p:nvPr/>
          </p:nvSpPr>
          <p:spPr bwMode="auto">
            <a:xfrm>
              <a:off x="3648" y="27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22"/>
            <p:cNvSpPr>
              <a:spLocks noChangeArrowheads="1"/>
            </p:cNvSpPr>
            <p:nvPr/>
          </p:nvSpPr>
          <p:spPr bwMode="auto">
            <a:xfrm>
              <a:off x="3360" y="28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23"/>
            <p:cNvSpPr>
              <a:spLocks noChangeArrowheads="1"/>
            </p:cNvSpPr>
            <p:nvPr/>
          </p:nvSpPr>
          <p:spPr bwMode="auto">
            <a:xfrm>
              <a:off x="3888" y="283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3648" y="297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25"/>
            <p:cNvSpPr>
              <a:spLocks noChangeArrowheads="1"/>
            </p:cNvSpPr>
            <p:nvPr/>
          </p:nvSpPr>
          <p:spPr bwMode="auto">
            <a:xfrm>
              <a:off x="3456" y="31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26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27"/>
            <p:cNvSpPr>
              <a:spLocks noChangeArrowheads="1"/>
            </p:cNvSpPr>
            <p:nvPr/>
          </p:nvSpPr>
          <p:spPr bwMode="auto">
            <a:xfrm>
              <a:off x="3840" y="30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28"/>
            <p:cNvSpPr>
              <a:spLocks noChangeArrowheads="1"/>
            </p:cNvSpPr>
            <p:nvPr/>
          </p:nvSpPr>
          <p:spPr bwMode="auto">
            <a:xfrm>
              <a:off x="3984" y="326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9" name="Oval 29"/>
            <p:cNvSpPr>
              <a:spLocks noChangeArrowheads="1"/>
            </p:cNvSpPr>
            <p:nvPr/>
          </p:nvSpPr>
          <p:spPr bwMode="auto">
            <a:xfrm>
              <a:off x="4080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0" name="Oval 30"/>
            <p:cNvSpPr>
              <a:spLocks noChangeArrowheads="1"/>
            </p:cNvSpPr>
            <p:nvPr/>
          </p:nvSpPr>
          <p:spPr bwMode="auto">
            <a:xfrm>
              <a:off x="4080" y="278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" name="Oval 31"/>
            <p:cNvSpPr>
              <a:spLocks noChangeArrowheads="1"/>
            </p:cNvSpPr>
            <p:nvPr/>
          </p:nvSpPr>
          <p:spPr bwMode="auto">
            <a:xfrm>
              <a:off x="4272" y="30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" name="Oval 32"/>
            <p:cNvSpPr>
              <a:spLocks noChangeArrowheads="1"/>
            </p:cNvSpPr>
            <p:nvPr/>
          </p:nvSpPr>
          <p:spPr bwMode="auto">
            <a:xfrm>
              <a:off x="4272" y="28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" name="Oval 33"/>
            <p:cNvSpPr>
              <a:spLocks noChangeArrowheads="1"/>
            </p:cNvSpPr>
            <p:nvPr/>
          </p:nvSpPr>
          <p:spPr bwMode="auto">
            <a:xfrm>
              <a:off x="4128" y="25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4" name="Oval 34"/>
            <p:cNvSpPr>
              <a:spLocks noChangeArrowheads="1"/>
            </p:cNvSpPr>
            <p:nvPr/>
          </p:nvSpPr>
          <p:spPr bwMode="auto">
            <a:xfrm>
              <a:off x="412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5" name="Oval 35"/>
            <p:cNvSpPr>
              <a:spLocks noChangeArrowheads="1"/>
            </p:cNvSpPr>
            <p:nvPr/>
          </p:nvSpPr>
          <p:spPr bwMode="auto">
            <a:xfrm>
              <a:off x="432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6" name="Oval 36"/>
            <p:cNvSpPr>
              <a:spLocks noChangeArrowheads="1"/>
            </p:cNvSpPr>
            <p:nvPr/>
          </p:nvSpPr>
          <p:spPr bwMode="auto">
            <a:xfrm>
              <a:off x="4416" y="27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7" name="Oval 37"/>
            <p:cNvSpPr>
              <a:spLocks noChangeArrowheads="1"/>
            </p:cNvSpPr>
            <p:nvPr/>
          </p:nvSpPr>
          <p:spPr bwMode="auto">
            <a:xfrm>
              <a:off x="4272" y="27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8" name="Oval 38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52"/>
          <p:cNvSpPr>
            <a:spLocks noChangeArrowheads="1"/>
          </p:cNvSpPr>
          <p:nvPr/>
        </p:nvSpPr>
        <p:spPr bwMode="auto">
          <a:xfrm>
            <a:off x="8763000" y="4800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>
                <a:cs typeface="Arial" pitchFamily="34" charset="0"/>
              </a:rPr>
              <a:t>M</a:t>
            </a:r>
          </a:p>
        </p:txBody>
      </p:sp>
      <p:sp>
        <p:nvSpPr>
          <p:cNvPr id="44" name="Line 65"/>
          <p:cNvSpPr>
            <a:spLocks noChangeShapeType="1"/>
          </p:cNvSpPr>
          <p:nvPr/>
        </p:nvSpPr>
        <p:spPr bwMode="auto">
          <a:xfrm>
            <a:off x="44196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Rectangle 71"/>
          <p:cNvSpPr>
            <a:spLocks noChangeArrowheads="1"/>
          </p:cNvSpPr>
          <p:nvPr/>
        </p:nvSpPr>
        <p:spPr bwMode="auto">
          <a:xfrm>
            <a:off x="6934200" y="3886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 dirty="0">
                <a:cs typeface="Arial" pitchFamily="34" charset="0"/>
              </a:rPr>
              <a:t>DEC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752600" y="4724400"/>
            <a:ext cx="1066800" cy="9144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990600" y="4953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81000" y="4724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>
                <a:cs typeface="Arial" pitchFamily="34" charset="0"/>
              </a:rPr>
              <a:t>M</a:t>
            </a: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3962400" y="4953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009900"/>
                </a:solidFill>
                <a:cs typeface="Arial" pitchFamily="34" charset="0"/>
              </a:rPr>
              <a:t>C</a:t>
            </a:r>
          </a:p>
        </p:txBody>
      </p:sp>
      <p:sp>
        <p:nvSpPr>
          <p:cNvPr id="50" name="Line 51"/>
          <p:cNvSpPr>
            <a:spLocks noChangeShapeType="1"/>
          </p:cNvSpPr>
          <p:nvPr/>
        </p:nvSpPr>
        <p:spPr bwMode="auto">
          <a:xfrm>
            <a:off x="30480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ectangle 54"/>
          <p:cNvSpPr>
            <a:spLocks noChangeArrowheads="1"/>
          </p:cNvSpPr>
          <p:nvPr/>
        </p:nvSpPr>
        <p:spPr bwMode="auto">
          <a:xfrm>
            <a:off x="1828800" y="4953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>
                <a:cs typeface="Arial" pitchFamily="34" charset="0"/>
              </a:rPr>
              <a:t>ENC</a:t>
            </a:r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304800" y="5181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  <a:cs typeface="Arial" pitchFamily="34" charset="0"/>
              </a:rPr>
              <a:t>PK</a:t>
            </a:r>
          </a:p>
        </p:txBody>
      </p:sp>
      <p:sp>
        <p:nvSpPr>
          <p:cNvPr id="53" name="Rectangle 79"/>
          <p:cNvSpPr>
            <a:spLocks noChangeArrowheads="1"/>
          </p:cNvSpPr>
          <p:nvPr/>
        </p:nvSpPr>
        <p:spPr bwMode="auto">
          <a:xfrm>
            <a:off x="5334000" y="4267200"/>
            <a:ext cx="2362200" cy="2209800"/>
          </a:xfrm>
          <a:prstGeom prst="rect">
            <a:avLst/>
          </a:prstGeom>
          <a:solidFill>
            <a:schemeClr val="bg1">
              <a:alpha val="8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91"/>
          <p:cNvSpPr>
            <a:spLocks noChangeArrowheads="1"/>
          </p:cNvSpPr>
          <p:nvPr/>
        </p:nvSpPr>
        <p:spPr bwMode="auto">
          <a:xfrm>
            <a:off x="6934200" y="4953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5" name="Oval 107"/>
          <p:cNvSpPr>
            <a:spLocks noChangeArrowheads="1"/>
          </p:cNvSpPr>
          <p:nvPr/>
        </p:nvSpPr>
        <p:spPr bwMode="auto">
          <a:xfrm>
            <a:off x="6858000" y="563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Oval 108"/>
          <p:cNvSpPr>
            <a:spLocks noChangeArrowheads="1"/>
          </p:cNvSpPr>
          <p:nvPr/>
        </p:nvSpPr>
        <p:spPr bwMode="auto">
          <a:xfrm>
            <a:off x="6172200" y="5181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7" name="Line 109"/>
          <p:cNvSpPr>
            <a:spLocks noChangeShapeType="1"/>
          </p:cNvSpPr>
          <p:nvPr/>
        </p:nvSpPr>
        <p:spPr bwMode="auto">
          <a:xfrm>
            <a:off x="990600" y="5486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3"/>
          <p:cNvSpPr>
            <a:spLocks noChangeShapeType="1"/>
          </p:cNvSpPr>
          <p:nvPr/>
        </p:nvSpPr>
        <p:spPr bwMode="auto">
          <a:xfrm>
            <a:off x="7162800" y="5029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10"/>
          <p:cNvSpPr>
            <a:spLocks noChangeShapeType="1"/>
          </p:cNvSpPr>
          <p:nvPr/>
        </p:nvSpPr>
        <p:spPr bwMode="auto">
          <a:xfrm>
            <a:off x="6400800" y="52578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111"/>
          <p:cNvSpPr>
            <a:spLocks noChangeShapeType="1"/>
          </p:cNvSpPr>
          <p:nvPr/>
        </p:nvSpPr>
        <p:spPr bwMode="auto">
          <a:xfrm>
            <a:off x="7086600" y="5715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Rectangle 112"/>
          <p:cNvSpPr>
            <a:spLocks noChangeArrowheads="1"/>
          </p:cNvSpPr>
          <p:nvPr/>
        </p:nvSpPr>
        <p:spPr bwMode="auto">
          <a:xfrm>
            <a:off x="8610600" y="5105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>
                <a:cs typeface="Arial" pitchFamily="34" charset="0"/>
              </a:rPr>
              <a:t>M</a:t>
            </a:r>
          </a:p>
        </p:txBody>
      </p:sp>
      <p:sp>
        <p:nvSpPr>
          <p:cNvPr id="62" name="Rectangle 113"/>
          <p:cNvSpPr>
            <a:spLocks noChangeArrowheads="1"/>
          </p:cNvSpPr>
          <p:nvPr/>
        </p:nvSpPr>
        <p:spPr bwMode="auto">
          <a:xfrm>
            <a:off x="8610600" y="5486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>
                <a:cs typeface="Arial" pitchFamily="34" charset="0"/>
              </a:rPr>
              <a:t>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140"/>
          <p:cNvSpPr>
            <a:spLocks noChangeArrowheads="1"/>
          </p:cNvSpPr>
          <p:nvPr/>
        </p:nvSpPr>
        <p:spPr bwMode="auto">
          <a:xfrm>
            <a:off x="1981200" y="5715000"/>
            <a:ext cx="1066800" cy="9144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Hash Proof Enc Scheme </a:t>
            </a:r>
            <a:r>
              <a:rPr lang="en-US" sz="2000" dirty="0" smtClean="0"/>
              <a:t>[AGV09, NS09]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91600" cy="5257800"/>
          </a:xfrm>
        </p:spPr>
        <p:txBody>
          <a:bodyPr/>
          <a:lstStyle/>
          <a:p>
            <a:r>
              <a:rPr lang="en-US" dirty="0" smtClean="0"/>
              <a:t>Enc scheme with </a:t>
            </a:r>
            <a:r>
              <a:rPr lang="en-US" dirty="0" err="1" smtClean="0">
                <a:solidFill>
                  <a:srgbClr val="0000FF"/>
                </a:solidFill>
              </a:rPr>
              <a:t>sk</a:t>
            </a:r>
            <a:r>
              <a:rPr lang="en-US" dirty="0" smtClean="0">
                <a:solidFill>
                  <a:srgbClr val="0000FF"/>
                </a:solidFill>
              </a:rPr>
              <a:t> = x, </a:t>
            </a:r>
            <a:r>
              <a:rPr lang="en-US" dirty="0" err="1" smtClean="0">
                <a:solidFill>
                  <a:srgbClr val="0000FF"/>
                </a:solidFill>
              </a:rPr>
              <a:t>pk</a:t>
            </a:r>
            <a:r>
              <a:rPr lang="en-US" dirty="0" smtClean="0">
                <a:solidFill>
                  <a:srgbClr val="0000FF"/>
                </a:solidFill>
              </a:rPr>
              <a:t> = f(x)  </a:t>
            </a:r>
            <a:r>
              <a:rPr lang="en-US" dirty="0" smtClean="0"/>
              <a:t>for some SPRF </a:t>
            </a:r>
            <a:r>
              <a:rPr lang="en-US" dirty="0" smtClean="0">
                <a:solidFill>
                  <a:srgbClr val="0000FF"/>
                </a:solidFill>
              </a:rPr>
              <a:t>f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cs typeface="Arial" pitchFamily="34" charset="0"/>
              </a:rPr>
              <a:t>Correctness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 </a:t>
            </a:r>
            <a:r>
              <a:rPr lang="en-US" dirty="0" smtClean="0">
                <a:cs typeface="Arial" pitchFamily="34" charset="0"/>
              </a:rPr>
              <a:t>All 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x </a:t>
            </a:r>
            <a:r>
              <a:rPr lang="en-US" dirty="0" smtClean="0">
                <a:solidFill>
                  <a:srgbClr val="0000FF"/>
                </a:solidFill>
                <a:latin typeface="cmsy1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w Cen MT"/>
                <a:cs typeface="Arial" pitchFamily="34" charset="0"/>
              </a:rPr>
              <a:t>f</a:t>
            </a:r>
            <a:r>
              <a:rPr lang="en-US" baseline="30000" dirty="0" smtClean="0">
                <a:solidFill>
                  <a:srgbClr val="0000FF"/>
                </a:solidFill>
                <a:latin typeface="Tw Cen MT"/>
                <a:cs typeface="Arial" pitchFamily="34" charset="0"/>
              </a:rPr>
              <a:t>-1</a:t>
            </a:r>
            <a:r>
              <a:rPr lang="en-US" dirty="0" smtClean="0">
                <a:solidFill>
                  <a:srgbClr val="0000FF"/>
                </a:solidFill>
                <a:latin typeface="Tw Cen MT"/>
                <a:cs typeface="Arial" pitchFamily="34" charset="0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Tw Cen MT"/>
                <a:cs typeface="Arial" pitchFamily="34" charset="0"/>
              </a:rPr>
              <a:t>pk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) </a:t>
            </a:r>
            <a:r>
              <a:rPr lang="en-US" dirty="0" smtClean="0">
                <a:cs typeface="Arial" pitchFamily="34" charset="0"/>
              </a:rPr>
              <a:t>decrypt </a:t>
            </a:r>
            <a:r>
              <a:rPr lang="en-US" b="1" dirty="0" smtClean="0">
                <a:solidFill>
                  <a:srgbClr val="009900"/>
                </a:solidFill>
                <a:cs typeface="Arial" pitchFamily="34" charset="0"/>
              </a:rPr>
              <a:t>C</a:t>
            </a:r>
            <a:r>
              <a:rPr lang="en-US" dirty="0" smtClean="0">
                <a:cs typeface="Arial" pitchFamily="34" charset="0"/>
              </a:rPr>
              <a:t> to the correct 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M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r>
              <a:rPr lang="en-US" dirty="0" smtClean="0">
                <a:cs typeface="Arial" pitchFamily="34" charset="0"/>
              </a:rPr>
              <a:t>Fake Encryption: </a:t>
            </a:r>
            <a:r>
              <a:rPr lang="en-US" b="1" dirty="0" smtClean="0">
                <a:solidFill>
                  <a:srgbClr val="7030A0"/>
                </a:solidFill>
                <a:cs typeface="Arial" pitchFamily="34" charset="0"/>
              </a:rPr>
              <a:t>C= Fake(</a:t>
            </a:r>
            <a:r>
              <a:rPr lang="en-US" b="1" dirty="0" err="1" smtClean="0">
                <a:solidFill>
                  <a:srgbClr val="7030A0"/>
                </a:solidFill>
                <a:cs typeface="Arial" pitchFamily="34" charset="0"/>
              </a:rPr>
              <a:t>pk</a:t>
            </a:r>
            <a:r>
              <a:rPr lang="en-US" b="1" dirty="0" smtClean="0">
                <a:solidFill>
                  <a:srgbClr val="7030A0"/>
                </a:solidFill>
                <a:cs typeface="Arial" pitchFamily="34" charset="0"/>
              </a:rPr>
              <a:t>)</a:t>
            </a:r>
            <a:r>
              <a:rPr lang="en-US" dirty="0" smtClean="0">
                <a:cs typeface="Arial" pitchFamily="34" charset="0"/>
              </a:rPr>
              <a:t>. Decryption depends on 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x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lvl="1"/>
            <a:r>
              <a:rPr lang="en-US" dirty="0" smtClean="0">
                <a:cs typeface="Arial" pitchFamily="34" charset="0"/>
              </a:rPr>
              <a:t>Can’t distinguish </a:t>
            </a:r>
            <a:r>
              <a:rPr lang="en-US" b="1" dirty="0" smtClean="0">
                <a:solidFill>
                  <a:srgbClr val="339933"/>
                </a:solidFill>
                <a:cs typeface="Arial" pitchFamily="34" charset="0"/>
              </a:rPr>
              <a:t>C</a:t>
            </a:r>
            <a:r>
              <a:rPr lang="en-US" dirty="0" smtClean="0">
                <a:cs typeface="Arial" pitchFamily="34" charset="0"/>
              </a:rPr>
              <a:t> from </a:t>
            </a:r>
            <a:r>
              <a:rPr lang="en-US" b="1" dirty="0" smtClean="0">
                <a:solidFill>
                  <a:srgbClr val="7030A0"/>
                </a:solidFill>
                <a:cs typeface="Arial" pitchFamily="34" charset="0"/>
              </a:rPr>
              <a:t>C</a:t>
            </a:r>
            <a:r>
              <a:rPr lang="en-US" dirty="0" smtClean="0">
                <a:cs typeface="Arial" pitchFamily="34" charset="0"/>
              </a:rPr>
              <a:t>    (even given 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x</a:t>
            </a:r>
            <a:r>
              <a:rPr lang="en-US" dirty="0" smtClean="0">
                <a:cs typeface="Arial" pitchFamily="34" charset="0"/>
              </a:rPr>
              <a:t>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9" name="Line 143"/>
          <p:cNvSpPr>
            <a:spLocks noChangeShapeType="1"/>
          </p:cNvSpPr>
          <p:nvPr/>
        </p:nvSpPr>
        <p:spPr bwMode="auto">
          <a:xfrm>
            <a:off x="1066800" y="5029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142"/>
          <p:cNvSpPr>
            <a:spLocks noChangeArrowheads="1"/>
          </p:cNvSpPr>
          <p:nvPr/>
        </p:nvSpPr>
        <p:spPr bwMode="auto">
          <a:xfrm>
            <a:off x="533400" y="472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PK</a:t>
            </a:r>
          </a:p>
        </p:txBody>
      </p:sp>
      <p:sp>
        <p:nvSpPr>
          <p:cNvPr id="91" name="Rectangle 72"/>
          <p:cNvSpPr>
            <a:spLocks noChangeArrowheads="1"/>
          </p:cNvSpPr>
          <p:nvPr/>
        </p:nvSpPr>
        <p:spPr bwMode="auto">
          <a:xfrm>
            <a:off x="4038600" y="5943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92" name="Line 74"/>
          <p:cNvSpPr>
            <a:spLocks noChangeShapeType="1"/>
          </p:cNvSpPr>
          <p:nvPr/>
        </p:nvSpPr>
        <p:spPr bwMode="auto">
          <a:xfrm>
            <a:off x="3124200" y="6172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75"/>
          <p:cNvSpPr>
            <a:spLocks noChangeArrowheads="1"/>
          </p:cNvSpPr>
          <p:nvPr/>
        </p:nvSpPr>
        <p:spPr bwMode="auto">
          <a:xfrm>
            <a:off x="1981200" y="5943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Fake</a:t>
            </a:r>
            <a:br>
              <a:rPr lang="en-US" sz="24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ENC</a:t>
            </a:r>
          </a:p>
        </p:txBody>
      </p:sp>
      <p:sp>
        <p:nvSpPr>
          <p:cNvPr id="94" name="Rectangle 96"/>
          <p:cNvSpPr>
            <a:spLocks noChangeArrowheads="1"/>
          </p:cNvSpPr>
          <p:nvPr/>
        </p:nvSpPr>
        <p:spPr bwMode="auto">
          <a:xfrm>
            <a:off x="1828800" y="4267200"/>
            <a:ext cx="1066800" cy="9144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Line 97"/>
          <p:cNvSpPr>
            <a:spLocks noChangeShapeType="1"/>
          </p:cNvSpPr>
          <p:nvPr/>
        </p:nvSpPr>
        <p:spPr bwMode="auto">
          <a:xfrm>
            <a:off x="1066800" y="4495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8"/>
          <p:cNvSpPr>
            <a:spLocks noChangeArrowheads="1"/>
          </p:cNvSpPr>
          <p:nvPr/>
        </p:nvSpPr>
        <p:spPr bwMode="auto">
          <a:xfrm>
            <a:off x="609600" y="4267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97" name="Rectangle 99"/>
          <p:cNvSpPr>
            <a:spLocks noChangeArrowheads="1"/>
          </p:cNvSpPr>
          <p:nvPr/>
        </p:nvSpPr>
        <p:spPr bwMode="auto">
          <a:xfrm>
            <a:off x="4038600" y="4495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98" name="Line 100"/>
          <p:cNvSpPr>
            <a:spLocks noChangeShapeType="1"/>
          </p:cNvSpPr>
          <p:nvPr/>
        </p:nvSpPr>
        <p:spPr bwMode="auto">
          <a:xfrm>
            <a:off x="3124200" y="4724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101"/>
          <p:cNvSpPr>
            <a:spLocks noChangeArrowheads="1"/>
          </p:cNvSpPr>
          <p:nvPr/>
        </p:nvSpPr>
        <p:spPr bwMode="auto">
          <a:xfrm>
            <a:off x="1905000" y="44196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RealENC</a:t>
            </a:r>
          </a:p>
        </p:txBody>
      </p:sp>
      <p:sp>
        <p:nvSpPr>
          <p:cNvPr id="100" name="Rectangle 103"/>
          <p:cNvSpPr>
            <a:spLocks noChangeArrowheads="1"/>
          </p:cNvSpPr>
          <p:nvPr/>
        </p:nvSpPr>
        <p:spPr bwMode="auto">
          <a:xfrm>
            <a:off x="152400" y="4114800"/>
            <a:ext cx="4419600" cy="1219200"/>
          </a:xfrm>
          <a:prstGeom prst="rect">
            <a:avLst/>
          </a:prstGeom>
          <a:solidFill>
            <a:schemeClr val="bg1">
              <a:alpha val="75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36"/>
          <p:cNvSpPr>
            <a:spLocks noChangeArrowheads="1"/>
          </p:cNvSpPr>
          <p:nvPr/>
        </p:nvSpPr>
        <p:spPr bwMode="auto">
          <a:xfrm>
            <a:off x="8610600" y="4749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38"/>
          <p:cNvSpPr>
            <a:spLocks noChangeArrowheads="1"/>
          </p:cNvSpPr>
          <p:nvPr/>
        </p:nvSpPr>
        <p:spPr bwMode="auto">
          <a:xfrm>
            <a:off x="8610600" y="5486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140"/>
          <p:cNvSpPr>
            <a:spLocks noChangeArrowheads="1"/>
          </p:cNvSpPr>
          <p:nvPr/>
        </p:nvSpPr>
        <p:spPr bwMode="auto">
          <a:xfrm>
            <a:off x="8610600" y="510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72"/>
          <p:cNvSpPr>
            <a:spLocks noChangeArrowheads="1"/>
          </p:cNvSpPr>
          <p:nvPr/>
        </p:nvSpPr>
        <p:spPr bwMode="auto">
          <a:xfrm>
            <a:off x="3352800" y="5181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≈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66"/>
          <p:cNvSpPr>
            <a:spLocks noChangeArrowheads="1"/>
          </p:cNvSpPr>
          <p:nvPr/>
        </p:nvSpPr>
        <p:spPr bwMode="auto">
          <a:xfrm>
            <a:off x="5257800" y="3886200"/>
            <a:ext cx="2590800" cy="2667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" name="Group 12"/>
          <p:cNvGrpSpPr>
            <a:grpSpLocks/>
          </p:cNvGrpSpPr>
          <p:nvPr/>
        </p:nvGrpSpPr>
        <p:grpSpPr bwMode="auto">
          <a:xfrm>
            <a:off x="5410200" y="4267200"/>
            <a:ext cx="2209800" cy="2133600"/>
            <a:chOff x="3168" y="2160"/>
            <a:chExt cx="1392" cy="1344"/>
          </a:xfrm>
        </p:grpSpPr>
        <p:sp>
          <p:nvSpPr>
            <p:cNvPr id="61" name="Oval 13"/>
            <p:cNvSpPr>
              <a:spLocks noChangeArrowheads="1"/>
            </p:cNvSpPr>
            <p:nvPr/>
          </p:nvSpPr>
          <p:spPr bwMode="auto">
            <a:xfrm>
              <a:off x="3168" y="2160"/>
              <a:ext cx="1392" cy="13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14"/>
            <p:cNvSpPr>
              <a:spLocks noChangeArrowheads="1"/>
            </p:cNvSpPr>
            <p:nvPr/>
          </p:nvSpPr>
          <p:spPr bwMode="auto">
            <a:xfrm>
              <a:off x="3456" y="240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15"/>
            <p:cNvSpPr>
              <a:spLocks noChangeArrowheads="1"/>
            </p:cNvSpPr>
            <p:nvPr/>
          </p:nvSpPr>
          <p:spPr bwMode="auto">
            <a:xfrm>
              <a:off x="3696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16"/>
            <p:cNvSpPr>
              <a:spLocks noChangeArrowheads="1"/>
            </p:cNvSpPr>
            <p:nvPr/>
          </p:nvSpPr>
          <p:spPr bwMode="auto">
            <a:xfrm>
              <a:off x="3648" y="254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7"/>
            <p:cNvSpPr>
              <a:spLocks noChangeArrowheads="1"/>
            </p:cNvSpPr>
            <p:nvPr/>
          </p:nvSpPr>
          <p:spPr bwMode="auto">
            <a:xfrm>
              <a:off x="3936" y="244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8"/>
            <p:cNvSpPr>
              <a:spLocks noChangeArrowheads="1"/>
            </p:cNvSpPr>
            <p:nvPr/>
          </p:nvSpPr>
          <p:spPr bwMode="auto">
            <a:xfrm>
              <a:off x="3888" y="25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9"/>
            <p:cNvSpPr>
              <a:spLocks noChangeArrowheads="1"/>
            </p:cNvSpPr>
            <p:nvPr/>
          </p:nvSpPr>
          <p:spPr bwMode="auto">
            <a:xfrm>
              <a:off x="3936" y="22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0"/>
            <p:cNvSpPr>
              <a:spLocks noChangeArrowheads="1"/>
            </p:cNvSpPr>
            <p:nvPr/>
          </p:nvSpPr>
          <p:spPr bwMode="auto">
            <a:xfrm>
              <a:off x="3360" y="264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21"/>
            <p:cNvSpPr>
              <a:spLocks noChangeArrowheads="1"/>
            </p:cNvSpPr>
            <p:nvPr/>
          </p:nvSpPr>
          <p:spPr bwMode="auto">
            <a:xfrm>
              <a:off x="3648" y="27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2"/>
            <p:cNvSpPr>
              <a:spLocks noChangeArrowheads="1"/>
            </p:cNvSpPr>
            <p:nvPr/>
          </p:nvSpPr>
          <p:spPr bwMode="auto">
            <a:xfrm>
              <a:off x="3360" y="28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3"/>
            <p:cNvSpPr>
              <a:spLocks noChangeArrowheads="1"/>
            </p:cNvSpPr>
            <p:nvPr/>
          </p:nvSpPr>
          <p:spPr bwMode="auto">
            <a:xfrm>
              <a:off x="3888" y="283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2" name="Oval 24"/>
            <p:cNvSpPr>
              <a:spLocks noChangeArrowheads="1"/>
            </p:cNvSpPr>
            <p:nvPr/>
          </p:nvSpPr>
          <p:spPr bwMode="auto">
            <a:xfrm>
              <a:off x="3648" y="297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25"/>
            <p:cNvSpPr>
              <a:spLocks noChangeArrowheads="1"/>
            </p:cNvSpPr>
            <p:nvPr/>
          </p:nvSpPr>
          <p:spPr bwMode="auto">
            <a:xfrm>
              <a:off x="3456" y="31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6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27"/>
            <p:cNvSpPr>
              <a:spLocks noChangeArrowheads="1"/>
            </p:cNvSpPr>
            <p:nvPr/>
          </p:nvSpPr>
          <p:spPr bwMode="auto">
            <a:xfrm>
              <a:off x="3840" y="30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28"/>
            <p:cNvSpPr>
              <a:spLocks noChangeArrowheads="1"/>
            </p:cNvSpPr>
            <p:nvPr/>
          </p:nvSpPr>
          <p:spPr bwMode="auto">
            <a:xfrm>
              <a:off x="3984" y="326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7" name="Oval 29"/>
            <p:cNvSpPr>
              <a:spLocks noChangeArrowheads="1"/>
            </p:cNvSpPr>
            <p:nvPr/>
          </p:nvSpPr>
          <p:spPr bwMode="auto">
            <a:xfrm>
              <a:off x="4080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8" name="Oval 30"/>
            <p:cNvSpPr>
              <a:spLocks noChangeArrowheads="1"/>
            </p:cNvSpPr>
            <p:nvPr/>
          </p:nvSpPr>
          <p:spPr bwMode="auto">
            <a:xfrm>
              <a:off x="4080" y="278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9" name="Oval 31"/>
            <p:cNvSpPr>
              <a:spLocks noChangeArrowheads="1"/>
            </p:cNvSpPr>
            <p:nvPr/>
          </p:nvSpPr>
          <p:spPr bwMode="auto">
            <a:xfrm>
              <a:off x="4272" y="30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0" name="Oval 32"/>
            <p:cNvSpPr>
              <a:spLocks noChangeArrowheads="1"/>
            </p:cNvSpPr>
            <p:nvPr/>
          </p:nvSpPr>
          <p:spPr bwMode="auto">
            <a:xfrm>
              <a:off x="4272" y="28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" name="Oval 33"/>
            <p:cNvSpPr>
              <a:spLocks noChangeArrowheads="1"/>
            </p:cNvSpPr>
            <p:nvPr/>
          </p:nvSpPr>
          <p:spPr bwMode="auto">
            <a:xfrm>
              <a:off x="4128" y="25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" name="Oval 34"/>
            <p:cNvSpPr>
              <a:spLocks noChangeArrowheads="1"/>
            </p:cNvSpPr>
            <p:nvPr/>
          </p:nvSpPr>
          <p:spPr bwMode="auto">
            <a:xfrm>
              <a:off x="412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" name="Oval 35"/>
            <p:cNvSpPr>
              <a:spLocks noChangeArrowheads="1"/>
            </p:cNvSpPr>
            <p:nvPr/>
          </p:nvSpPr>
          <p:spPr bwMode="auto">
            <a:xfrm>
              <a:off x="432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4" name="Oval 36"/>
            <p:cNvSpPr>
              <a:spLocks noChangeArrowheads="1"/>
            </p:cNvSpPr>
            <p:nvPr/>
          </p:nvSpPr>
          <p:spPr bwMode="auto">
            <a:xfrm>
              <a:off x="4416" y="27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5" name="Oval 37"/>
            <p:cNvSpPr>
              <a:spLocks noChangeArrowheads="1"/>
            </p:cNvSpPr>
            <p:nvPr/>
          </p:nvSpPr>
          <p:spPr bwMode="auto">
            <a:xfrm>
              <a:off x="4272" y="27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6" name="Oval 38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71"/>
          <p:cNvSpPr>
            <a:spLocks noChangeArrowheads="1"/>
          </p:cNvSpPr>
          <p:nvPr/>
        </p:nvSpPr>
        <p:spPr bwMode="auto">
          <a:xfrm>
            <a:off x="6934200" y="3886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 dirty="0">
                <a:cs typeface="Arial" pitchFamily="34" charset="0"/>
              </a:rPr>
              <a:t>DEC</a:t>
            </a:r>
          </a:p>
        </p:txBody>
      </p:sp>
      <p:sp>
        <p:nvSpPr>
          <p:cNvPr id="88" name="Rectangle 79"/>
          <p:cNvSpPr>
            <a:spLocks noChangeArrowheads="1"/>
          </p:cNvSpPr>
          <p:nvPr/>
        </p:nvSpPr>
        <p:spPr bwMode="auto">
          <a:xfrm>
            <a:off x="5334000" y="4267200"/>
            <a:ext cx="2362200" cy="2209800"/>
          </a:xfrm>
          <a:prstGeom prst="rect">
            <a:avLst/>
          </a:prstGeom>
          <a:solidFill>
            <a:schemeClr val="bg1">
              <a:alpha val="8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Oval 91"/>
          <p:cNvSpPr>
            <a:spLocks noChangeArrowheads="1"/>
          </p:cNvSpPr>
          <p:nvPr/>
        </p:nvSpPr>
        <p:spPr bwMode="auto">
          <a:xfrm>
            <a:off x="6934200" y="4953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Oval 107"/>
          <p:cNvSpPr>
            <a:spLocks noChangeArrowheads="1"/>
          </p:cNvSpPr>
          <p:nvPr/>
        </p:nvSpPr>
        <p:spPr bwMode="auto">
          <a:xfrm>
            <a:off x="6858000" y="563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2" name="Oval 108"/>
          <p:cNvSpPr>
            <a:spLocks noChangeArrowheads="1"/>
          </p:cNvSpPr>
          <p:nvPr/>
        </p:nvSpPr>
        <p:spPr bwMode="auto">
          <a:xfrm>
            <a:off x="6172200" y="5181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" name="Line 53"/>
          <p:cNvSpPr>
            <a:spLocks noChangeShapeType="1"/>
          </p:cNvSpPr>
          <p:nvPr/>
        </p:nvSpPr>
        <p:spPr bwMode="auto">
          <a:xfrm>
            <a:off x="7162800" y="5029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Line 110"/>
          <p:cNvSpPr>
            <a:spLocks noChangeShapeType="1"/>
          </p:cNvSpPr>
          <p:nvPr/>
        </p:nvSpPr>
        <p:spPr bwMode="auto">
          <a:xfrm>
            <a:off x="6400800" y="52578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Line 111"/>
          <p:cNvSpPr>
            <a:spLocks noChangeShapeType="1"/>
          </p:cNvSpPr>
          <p:nvPr/>
        </p:nvSpPr>
        <p:spPr bwMode="auto">
          <a:xfrm>
            <a:off x="7086600" y="5715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Rectangle 48"/>
          <p:cNvSpPr>
            <a:spLocks noChangeArrowheads="1"/>
          </p:cNvSpPr>
          <p:nvPr/>
        </p:nvSpPr>
        <p:spPr bwMode="auto">
          <a:xfrm>
            <a:off x="533400" y="6019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  <a:cs typeface="Arial" pitchFamily="34" charset="0"/>
              </a:rPr>
              <a:t>PK</a:t>
            </a:r>
          </a:p>
        </p:txBody>
      </p:sp>
      <p:sp>
        <p:nvSpPr>
          <p:cNvPr id="147" name="Line 109"/>
          <p:cNvSpPr>
            <a:spLocks noChangeShapeType="1"/>
          </p:cNvSpPr>
          <p:nvPr/>
        </p:nvSpPr>
        <p:spPr bwMode="auto">
          <a:xfrm>
            <a:off x="1219200" y="632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  <p:bldP spid="139" grpId="0"/>
      <p:bldP spid="88" grpId="0" animBg="1"/>
      <p:bldP spid="143" grpId="0" animBg="1"/>
      <p:bldP spid="144" grpId="0" animBg="1"/>
      <p:bldP spid="1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Cryptography With Leakage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 smtClean="0"/>
              <a:t>Can we do cryptography with </a:t>
            </a:r>
            <a:r>
              <a:rPr lang="en-US" b="1" i="1" dirty="0" smtClean="0">
                <a:solidFill>
                  <a:srgbClr val="FF0000"/>
                </a:solidFill>
              </a:rPr>
              <a:t>incomplete </a:t>
            </a:r>
            <a:r>
              <a:rPr lang="en-US" b="1" dirty="0" smtClean="0"/>
              <a:t>secrecy?</a:t>
            </a:r>
          </a:p>
          <a:p>
            <a:pPr lvl="8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Need a way to model leakage first!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In this talk: Adv can learn </a:t>
            </a:r>
            <a:r>
              <a:rPr lang="en-US" i="1" dirty="0" smtClean="0">
                <a:solidFill>
                  <a:srgbClr val="FF0000"/>
                </a:solidFill>
              </a:rPr>
              <a:t>arbitrary</a:t>
            </a:r>
            <a:r>
              <a:rPr lang="en-US" dirty="0" smtClean="0"/>
              <a:t> information about the secret key as long as its </a:t>
            </a:r>
            <a:r>
              <a:rPr lang="en-US" i="1" dirty="0" smtClean="0">
                <a:solidFill>
                  <a:srgbClr val="FF0000"/>
                </a:solidFill>
              </a:rPr>
              <a:t>amount is bounded</a:t>
            </a:r>
            <a:r>
              <a:rPr lang="en-US" dirty="0" smtClean="0"/>
              <a:t>.  </a:t>
            </a:r>
            <a:r>
              <a:rPr lang="en-US" sz="2000" dirty="0" smtClean="0">
                <a:solidFill>
                  <a:srgbClr val="C00000"/>
                </a:solidFill>
              </a:rPr>
              <a:t>[AGV09]</a:t>
            </a:r>
            <a:endParaRPr lang="en-US" dirty="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Adv specifies </a:t>
            </a:r>
            <a:r>
              <a:rPr lang="en-US" i="1" dirty="0" smtClean="0"/>
              <a:t>any</a:t>
            </a:r>
            <a:r>
              <a:rPr lang="en-US" dirty="0" smtClean="0"/>
              <a:t> poly-time function </a:t>
            </a:r>
            <a:r>
              <a:rPr lang="en-US" dirty="0" smtClean="0">
                <a:solidFill>
                  <a:srgbClr val="0070C0"/>
                </a:solidFill>
              </a:rPr>
              <a:t>Leak : {0,1}</a:t>
            </a:r>
            <a:r>
              <a:rPr lang="en-US" baseline="30000" dirty="0" smtClean="0">
                <a:solidFill>
                  <a:srgbClr val="0070C0"/>
                </a:solidFill>
              </a:rPr>
              <a:t>*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msy10"/>
              </a:rPr>
              <a:t>!</a:t>
            </a:r>
            <a:r>
              <a:rPr lang="en-US" dirty="0" smtClean="0">
                <a:solidFill>
                  <a:srgbClr val="0070C0"/>
                </a:solidFill>
              </a:rPr>
              <a:t> {0,1}</a:t>
            </a:r>
            <a:r>
              <a:rPr lang="en-US" baseline="30000" dirty="0" smtClean="0">
                <a:solidFill>
                  <a:srgbClr val="0070C0"/>
                </a:solidFill>
              </a:rPr>
              <a:t>L</a:t>
            </a:r>
            <a:r>
              <a:rPr lang="en-US" dirty="0" smtClean="0"/>
              <a:t>.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Learns the output </a:t>
            </a:r>
            <a:r>
              <a:rPr lang="en-US" dirty="0" smtClean="0">
                <a:solidFill>
                  <a:srgbClr val="0070C0"/>
                </a:solidFill>
              </a:rPr>
              <a:t>Leak(</a:t>
            </a:r>
            <a:r>
              <a:rPr lang="en-US" dirty="0" err="1" smtClean="0">
                <a:solidFill>
                  <a:srgbClr val="0070C0"/>
                </a:solidFill>
              </a:rPr>
              <a:t>sk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. 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buNone/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  <p:pic>
        <p:nvPicPr>
          <p:cNvPr id="4" name="Picture 3" descr="C:\Documents and Settings\daniel wichs\Local Settings\Temporary Internet Files\Content.IE5\7N1KLAAN\MCj044141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9013" y="4724400"/>
            <a:ext cx="849517" cy="1088282"/>
          </a:xfrm>
          <a:prstGeom prst="rect">
            <a:avLst/>
          </a:prstGeom>
          <a:noFill/>
        </p:spPr>
      </p:pic>
      <p:pic>
        <p:nvPicPr>
          <p:cNvPr id="5" name="Picture 7" descr="C:\Documents and Settings\daniel wichs\Local Settings\Temporary Internet Files\Content.IE5\ATUNA1IJ\MCj043593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5638800"/>
            <a:ext cx="1295400" cy="9810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458200" y="4888700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66FF"/>
                </a:solidFill>
              </a:rPr>
              <a:t>sk</a:t>
            </a:r>
            <a:endParaRPr lang="en-US" sz="2800" b="1" dirty="0" smtClean="0">
              <a:solidFill>
                <a:srgbClr val="0066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77000" y="5115580"/>
            <a:ext cx="1123330" cy="739920"/>
            <a:chOff x="6477000" y="5115580"/>
            <a:chExt cx="1123330" cy="73992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934200" y="5410200"/>
              <a:ext cx="666130" cy="44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477000" y="5115580"/>
              <a:ext cx="10534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66FF"/>
                  </a:solidFill>
                </a:rPr>
                <a:t>Leak()</a:t>
              </a:r>
              <a:endParaRPr lang="en-US" sz="2800" dirty="0">
                <a:solidFill>
                  <a:srgbClr val="0066FF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62000" y="5791200"/>
            <a:ext cx="3810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L = leakage bound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010400" y="5638800"/>
            <a:ext cx="1407014" cy="685800"/>
            <a:chOff x="7010400" y="5638800"/>
            <a:chExt cx="1407014" cy="685800"/>
          </a:xfrm>
        </p:grpSpPr>
        <p:sp>
          <p:nvSpPr>
            <p:cNvPr id="9" name="TextBox 8"/>
            <p:cNvSpPr txBox="1"/>
            <p:nvPr/>
          </p:nvSpPr>
          <p:spPr>
            <a:xfrm>
              <a:off x="7086600" y="5801380"/>
              <a:ext cx="1330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66FF"/>
                  </a:solidFill>
                </a:rPr>
                <a:t>Leak(</a:t>
              </a:r>
              <a:r>
                <a:rPr lang="en-US" sz="2800" dirty="0" err="1" smtClean="0">
                  <a:solidFill>
                    <a:srgbClr val="0066FF"/>
                  </a:solidFill>
                </a:rPr>
                <a:t>sk</a:t>
              </a:r>
              <a:r>
                <a:rPr lang="en-US" sz="2800" dirty="0" smtClean="0">
                  <a:solidFill>
                    <a:srgbClr val="0066FF"/>
                  </a:solidFill>
                </a:rPr>
                <a:t>)</a:t>
              </a:r>
              <a:endParaRPr lang="en-US" sz="2800" dirty="0">
                <a:solidFill>
                  <a:srgbClr val="0066FF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010400" y="5638800"/>
              <a:ext cx="609600" cy="381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Proof: Hash Proof Enc is LR </a:t>
            </a:r>
            <a:r>
              <a:rPr lang="en-US" sz="2000" dirty="0" smtClean="0"/>
              <a:t>[AGV09, NS09]</a:t>
            </a:r>
            <a:endParaRPr lang="en-US" dirty="0"/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5638800" y="3124200"/>
            <a:ext cx="2590800" cy="3200400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791200" y="3657600"/>
            <a:ext cx="2209800" cy="2133600"/>
            <a:chOff x="3168" y="2160"/>
            <a:chExt cx="1392" cy="1344"/>
          </a:xfrm>
        </p:grpSpPr>
        <p:sp>
          <p:nvSpPr>
            <p:cNvPr id="7" name="Oval 34"/>
            <p:cNvSpPr>
              <a:spLocks noChangeArrowheads="1"/>
            </p:cNvSpPr>
            <p:nvPr/>
          </p:nvSpPr>
          <p:spPr bwMode="auto">
            <a:xfrm>
              <a:off x="3168" y="2160"/>
              <a:ext cx="1392" cy="13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35"/>
            <p:cNvSpPr>
              <a:spLocks noChangeArrowheads="1"/>
            </p:cNvSpPr>
            <p:nvPr/>
          </p:nvSpPr>
          <p:spPr bwMode="auto">
            <a:xfrm>
              <a:off x="3456" y="240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36"/>
            <p:cNvSpPr>
              <a:spLocks noChangeArrowheads="1"/>
            </p:cNvSpPr>
            <p:nvPr/>
          </p:nvSpPr>
          <p:spPr bwMode="auto">
            <a:xfrm>
              <a:off x="3696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37"/>
            <p:cNvSpPr>
              <a:spLocks noChangeArrowheads="1"/>
            </p:cNvSpPr>
            <p:nvPr/>
          </p:nvSpPr>
          <p:spPr bwMode="auto">
            <a:xfrm>
              <a:off x="3648" y="254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38"/>
            <p:cNvSpPr>
              <a:spLocks noChangeArrowheads="1"/>
            </p:cNvSpPr>
            <p:nvPr/>
          </p:nvSpPr>
          <p:spPr bwMode="auto">
            <a:xfrm>
              <a:off x="3936" y="244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39"/>
            <p:cNvSpPr>
              <a:spLocks noChangeArrowheads="1"/>
            </p:cNvSpPr>
            <p:nvPr/>
          </p:nvSpPr>
          <p:spPr bwMode="auto">
            <a:xfrm>
              <a:off x="3888" y="25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40"/>
            <p:cNvSpPr>
              <a:spLocks noChangeArrowheads="1"/>
            </p:cNvSpPr>
            <p:nvPr/>
          </p:nvSpPr>
          <p:spPr bwMode="auto">
            <a:xfrm>
              <a:off x="3936" y="22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41"/>
            <p:cNvSpPr>
              <a:spLocks noChangeArrowheads="1"/>
            </p:cNvSpPr>
            <p:nvPr/>
          </p:nvSpPr>
          <p:spPr bwMode="auto">
            <a:xfrm>
              <a:off x="3360" y="264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42"/>
            <p:cNvSpPr>
              <a:spLocks noChangeArrowheads="1"/>
            </p:cNvSpPr>
            <p:nvPr/>
          </p:nvSpPr>
          <p:spPr bwMode="auto">
            <a:xfrm>
              <a:off x="3648" y="27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43"/>
            <p:cNvSpPr>
              <a:spLocks noChangeArrowheads="1"/>
            </p:cNvSpPr>
            <p:nvPr/>
          </p:nvSpPr>
          <p:spPr bwMode="auto">
            <a:xfrm>
              <a:off x="3360" y="28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44"/>
            <p:cNvSpPr>
              <a:spLocks noChangeArrowheads="1"/>
            </p:cNvSpPr>
            <p:nvPr/>
          </p:nvSpPr>
          <p:spPr bwMode="auto">
            <a:xfrm>
              <a:off x="3888" y="283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45"/>
            <p:cNvSpPr>
              <a:spLocks noChangeArrowheads="1"/>
            </p:cNvSpPr>
            <p:nvPr/>
          </p:nvSpPr>
          <p:spPr bwMode="auto">
            <a:xfrm>
              <a:off x="3648" y="297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46"/>
            <p:cNvSpPr>
              <a:spLocks noChangeArrowheads="1"/>
            </p:cNvSpPr>
            <p:nvPr/>
          </p:nvSpPr>
          <p:spPr bwMode="auto">
            <a:xfrm>
              <a:off x="3456" y="31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47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48"/>
            <p:cNvSpPr>
              <a:spLocks noChangeArrowheads="1"/>
            </p:cNvSpPr>
            <p:nvPr/>
          </p:nvSpPr>
          <p:spPr bwMode="auto">
            <a:xfrm>
              <a:off x="3840" y="30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49"/>
            <p:cNvSpPr>
              <a:spLocks noChangeArrowheads="1"/>
            </p:cNvSpPr>
            <p:nvPr/>
          </p:nvSpPr>
          <p:spPr bwMode="auto">
            <a:xfrm>
              <a:off x="3984" y="326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50"/>
            <p:cNvSpPr>
              <a:spLocks noChangeArrowheads="1"/>
            </p:cNvSpPr>
            <p:nvPr/>
          </p:nvSpPr>
          <p:spPr bwMode="auto">
            <a:xfrm>
              <a:off x="4080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51"/>
            <p:cNvSpPr>
              <a:spLocks noChangeArrowheads="1"/>
            </p:cNvSpPr>
            <p:nvPr/>
          </p:nvSpPr>
          <p:spPr bwMode="auto">
            <a:xfrm>
              <a:off x="4080" y="278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52"/>
            <p:cNvSpPr>
              <a:spLocks noChangeArrowheads="1"/>
            </p:cNvSpPr>
            <p:nvPr/>
          </p:nvSpPr>
          <p:spPr bwMode="auto">
            <a:xfrm>
              <a:off x="4272" y="30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53"/>
            <p:cNvSpPr>
              <a:spLocks noChangeArrowheads="1"/>
            </p:cNvSpPr>
            <p:nvPr/>
          </p:nvSpPr>
          <p:spPr bwMode="auto">
            <a:xfrm>
              <a:off x="4272" y="28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54"/>
            <p:cNvSpPr>
              <a:spLocks noChangeArrowheads="1"/>
            </p:cNvSpPr>
            <p:nvPr/>
          </p:nvSpPr>
          <p:spPr bwMode="auto">
            <a:xfrm>
              <a:off x="4128" y="25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55"/>
            <p:cNvSpPr>
              <a:spLocks noChangeArrowheads="1"/>
            </p:cNvSpPr>
            <p:nvPr/>
          </p:nvSpPr>
          <p:spPr bwMode="auto">
            <a:xfrm>
              <a:off x="412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56"/>
            <p:cNvSpPr>
              <a:spLocks noChangeArrowheads="1"/>
            </p:cNvSpPr>
            <p:nvPr/>
          </p:nvSpPr>
          <p:spPr bwMode="auto">
            <a:xfrm>
              <a:off x="432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57"/>
            <p:cNvSpPr>
              <a:spLocks noChangeArrowheads="1"/>
            </p:cNvSpPr>
            <p:nvPr/>
          </p:nvSpPr>
          <p:spPr bwMode="auto">
            <a:xfrm>
              <a:off x="4416" y="27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58"/>
            <p:cNvSpPr>
              <a:spLocks noChangeArrowheads="1"/>
            </p:cNvSpPr>
            <p:nvPr/>
          </p:nvSpPr>
          <p:spPr bwMode="auto">
            <a:xfrm>
              <a:off x="4272" y="27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59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70"/>
          <p:cNvSpPr>
            <a:spLocks noChangeArrowheads="1"/>
          </p:cNvSpPr>
          <p:nvPr/>
        </p:nvSpPr>
        <p:spPr bwMode="auto">
          <a:xfrm>
            <a:off x="4419600" y="57150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buFont typeface="Arial" pitchFamily="34" charset="0"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L(SK)</a:t>
            </a:r>
          </a:p>
        </p:txBody>
      </p:sp>
      <p:sp>
        <p:nvSpPr>
          <p:cNvPr id="34" name="Line 71"/>
          <p:cNvSpPr>
            <a:spLocks noChangeShapeType="1"/>
          </p:cNvSpPr>
          <p:nvPr/>
        </p:nvSpPr>
        <p:spPr bwMode="auto">
          <a:xfrm>
            <a:off x="4343400" y="4876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113"/>
          <p:cNvGrpSpPr>
            <a:grpSpLocks/>
          </p:cNvGrpSpPr>
          <p:nvPr/>
        </p:nvGrpSpPr>
        <p:grpSpPr bwMode="auto">
          <a:xfrm>
            <a:off x="6400800" y="4114800"/>
            <a:ext cx="1219200" cy="1143000"/>
            <a:chOff x="4464" y="2352"/>
            <a:chExt cx="768" cy="720"/>
          </a:xfrm>
        </p:grpSpPr>
        <p:sp>
          <p:nvSpPr>
            <p:cNvPr id="36" name="Oval 114"/>
            <p:cNvSpPr>
              <a:spLocks noChangeArrowheads="1"/>
            </p:cNvSpPr>
            <p:nvPr/>
          </p:nvSpPr>
          <p:spPr bwMode="auto">
            <a:xfrm>
              <a:off x="4464" y="2352"/>
              <a:ext cx="76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115"/>
            <p:cNvSpPr>
              <a:spLocks noChangeArrowheads="1"/>
            </p:cNvSpPr>
            <p:nvPr/>
          </p:nvSpPr>
          <p:spPr bwMode="auto">
            <a:xfrm>
              <a:off x="4560" y="244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116"/>
            <p:cNvSpPr>
              <a:spLocks noChangeArrowheads="1"/>
            </p:cNvSpPr>
            <p:nvPr/>
          </p:nvSpPr>
          <p:spPr bwMode="auto">
            <a:xfrm>
              <a:off x="48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Oval 117"/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118"/>
            <p:cNvSpPr>
              <a:spLocks noChangeArrowheads="1"/>
            </p:cNvSpPr>
            <p:nvPr/>
          </p:nvSpPr>
          <p:spPr bwMode="auto">
            <a:xfrm>
              <a:off x="4560" y="264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119"/>
            <p:cNvSpPr>
              <a:spLocks noChangeArrowheads="1"/>
            </p:cNvSpPr>
            <p:nvPr/>
          </p:nvSpPr>
          <p:spPr bwMode="auto">
            <a:xfrm>
              <a:off x="4800" y="27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120"/>
            <p:cNvSpPr>
              <a:spLocks noChangeArrowheads="1"/>
            </p:cNvSpPr>
            <p:nvPr/>
          </p:nvSpPr>
          <p:spPr bwMode="auto">
            <a:xfrm>
              <a:off x="4560" y="28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121"/>
            <p:cNvSpPr>
              <a:spLocks noChangeArrowheads="1"/>
            </p:cNvSpPr>
            <p:nvPr/>
          </p:nvSpPr>
          <p:spPr bwMode="auto">
            <a:xfrm>
              <a:off x="4752" y="297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122"/>
            <p:cNvSpPr>
              <a:spLocks noChangeArrowheads="1"/>
            </p:cNvSpPr>
            <p:nvPr/>
          </p:nvSpPr>
          <p:spPr bwMode="auto">
            <a:xfrm>
              <a:off x="4992" y="292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123"/>
            <p:cNvSpPr>
              <a:spLocks noChangeArrowheads="1"/>
            </p:cNvSpPr>
            <p:nvPr/>
          </p:nvSpPr>
          <p:spPr bwMode="auto">
            <a:xfrm>
              <a:off x="4992" y="268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124"/>
            <p:cNvSpPr>
              <a:spLocks noChangeArrowheads="1"/>
            </p:cNvSpPr>
            <p:nvPr/>
          </p:nvSpPr>
          <p:spPr bwMode="auto">
            <a:xfrm>
              <a:off x="50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Rectangle 125"/>
          <p:cNvSpPr>
            <a:spLocks noChangeArrowheads="1"/>
          </p:cNvSpPr>
          <p:nvPr/>
        </p:nvSpPr>
        <p:spPr bwMode="auto">
          <a:xfrm>
            <a:off x="8610600" y="3962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baseline="-25000">
                <a:latin typeface="Arial" pitchFamily="34" charset="0"/>
                <a:cs typeface="Arial" pitchFamily="34" charset="0"/>
              </a:rPr>
              <a:t>1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27"/>
          <p:cNvSpPr>
            <a:spLocks noChangeArrowheads="1"/>
          </p:cNvSpPr>
          <p:nvPr/>
        </p:nvSpPr>
        <p:spPr bwMode="auto">
          <a:xfrm>
            <a:off x="8610600" y="4953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baseline="-25000">
                <a:latin typeface="Arial" pitchFamily="34" charset="0"/>
                <a:cs typeface="Arial" pitchFamily="34" charset="0"/>
              </a:rPr>
              <a:t>3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129"/>
          <p:cNvSpPr>
            <a:spLocks noChangeArrowheads="1"/>
          </p:cNvSpPr>
          <p:nvPr/>
        </p:nvSpPr>
        <p:spPr bwMode="auto">
          <a:xfrm>
            <a:off x="8686800" y="4495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baseline="-25000">
                <a:latin typeface="Arial" pitchFamily="34" charset="0"/>
                <a:cs typeface="Arial" pitchFamily="34" charset="0"/>
              </a:rPr>
              <a:t>2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" name="Group 136"/>
          <p:cNvGrpSpPr>
            <a:grpSpLocks/>
          </p:cNvGrpSpPr>
          <p:nvPr/>
        </p:nvGrpSpPr>
        <p:grpSpPr bwMode="auto">
          <a:xfrm>
            <a:off x="1295400" y="4419600"/>
            <a:ext cx="2514600" cy="914400"/>
            <a:chOff x="768" y="1824"/>
            <a:chExt cx="1584" cy="576"/>
          </a:xfrm>
        </p:grpSpPr>
        <p:sp>
          <p:nvSpPr>
            <p:cNvPr id="51" name="Rectangle 132"/>
            <p:cNvSpPr>
              <a:spLocks noChangeArrowheads="1"/>
            </p:cNvSpPr>
            <p:nvPr/>
          </p:nvSpPr>
          <p:spPr bwMode="auto">
            <a:xfrm>
              <a:off x="768" y="1824"/>
              <a:ext cx="672" cy="576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133"/>
            <p:cNvSpPr>
              <a:spLocks noChangeArrowheads="1"/>
            </p:cNvSpPr>
            <p:nvPr/>
          </p:nvSpPr>
          <p:spPr bwMode="auto">
            <a:xfrm>
              <a:off x="2112" y="196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2000" b="1" dirty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53" name="Line 134"/>
            <p:cNvSpPr>
              <a:spLocks noChangeShapeType="1"/>
            </p:cNvSpPr>
            <p:nvPr/>
          </p:nvSpPr>
          <p:spPr bwMode="auto">
            <a:xfrm>
              <a:off x="1536" y="211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135"/>
            <p:cNvSpPr>
              <a:spLocks noChangeArrowheads="1"/>
            </p:cNvSpPr>
            <p:nvPr/>
          </p:nvSpPr>
          <p:spPr bwMode="auto">
            <a:xfrm>
              <a:off x="816" y="1968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2400" b="1" dirty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Fake</a:t>
              </a:r>
              <a:br>
                <a:rPr lang="en-US" sz="2400" b="1" dirty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400" b="1" dirty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ENC</a:t>
              </a:r>
            </a:p>
          </p:txBody>
        </p:sp>
      </p:grpSp>
      <p:sp>
        <p:nvSpPr>
          <p:cNvPr id="55" name="Rectangle 137"/>
          <p:cNvSpPr>
            <a:spLocks noChangeArrowheads="1"/>
          </p:cNvSpPr>
          <p:nvPr/>
        </p:nvSpPr>
        <p:spPr bwMode="auto">
          <a:xfrm>
            <a:off x="609600" y="3200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“Fake World”</a:t>
            </a:r>
          </a:p>
        </p:txBody>
      </p:sp>
      <p:sp>
        <p:nvSpPr>
          <p:cNvPr id="57" name="Rectangle 147"/>
          <p:cNvSpPr>
            <a:spLocks noChangeArrowheads="1"/>
          </p:cNvSpPr>
          <p:nvPr/>
        </p:nvSpPr>
        <p:spPr bwMode="auto">
          <a:xfrm>
            <a:off x="609600" y="3200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“Real World”</a:t>
            </a:r>
          </a:p>
        </p:txBody>
      </p:sp>
      <p:sp>
        <p:nvSpPr>
          <p:cNvPr id="58" name="Rectangle 148"/>
          <p:cNvSpPr>
            <a:spLocks noChangeArrowheads="1"/>
          </p:cNvSpPr>
          <p:nvPr/>
        </p:nvSpPr>
        <p:spPr bwMode="auto">
          <a:xfrm>
            <a:off x="8686800" y="4495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>
                <a:latin typeface="Arial" pitchFamily="34" charset="0"/>
                <a:cs typeface="Arial" pitchFamily="34" charset="0"/>
              </a:rPr>
              <a:t>M</a:t>
            </a:r>
          </a:p>
        </p:txBody>
      </p:sp>
      <p:grpSp>
        <p:nvGrpSpPr>
          <p:cNvPr id="59" name="Group 152"/>
          <p:cNvGrpSpPr>
            <a:grpSpLocks/>
          </p:cNvGrpSpPr>
          <p:nvPr/>
        </p:nvGrpSpPr>
        <p:grpSpPr bwMode="auto">
          <a:xfrm>
            <a:off x="-76200" y="4419600"/>
            <a:ext cx="3886200" cy="990600"/>
            <a:chOff x="-48" y="3024"/>
            <a:chExt cx="2448" cy="624"/>
          </a:xfrm>
        </p:grpSpPr>
        <p:grpSp>
          <p:nvGrpSpPr>
            <p:cNvPr id="60" name="Group 139"/>
            <p:cNvGrpSpPr>
              <a:grpSpLocks/>
            </p:cNvGrpSpPr>
            <p:nvPr/>
          </p:nvGrpSpPr>
          <p:grpSpPr bwMode="auto">
            <a:xfrm>
              <a:off x="0" y="3024"/>
              <a:ext cx="2400" cy="576"/>
              <a:chOff x="576" y="2592"/>
              <a:chExt cx="2400" cy="576"/>
            </a:xfrm>
          </p:grpSpPr>
          <p:sp>
            <p:nvSpPr>
              <p:cNvPr id="63" name="Rectangle 140"/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672" cy="576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Line 141"/>
              <p:cNvSpPr>
                <a:spLocks noChangeShapeType="1"/>
              </p:cNvSpPr>
              <p:nvPr/>
            </p:nvSpPr>
            <p:spPr bwMode="auto">
              <a:xfrm>
                <a:off x="864" y="288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Rectangle 142"/>
              <p:cNvSpPr>
                <a:spLocks noChangeArrowheads="1"/>
              </p:cNvSpPr>
              <p:nvPr/>
            </p:nvSpPr>
            <p:spPr bwMode="auto">
              <a:xfrm>
                <a:off x="576" y="273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buClr>
                    <a:srgbClr val="FF0000"/>
                  </a:buClr>
                  <a:buFont typeface="Wingdings" pitchFamily="2" charset="2"/>
                  <a:buNone/>
                </a:pP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M</a:t>
                </a:r>
              </a:p>
            </p:txBody>
          </p:sp>
          <p:sp>
            <p:nvSpPr>
              <p:cNvPr id="66" name="Rectangle 143"/>
              <p:cNvSpPr>
                <a:spLocks noChangeArrowheads="1"/>
              </p:cNvSpPr>
              <p:nvPr/>
            </p:nvSpPr>
            <p:spPr bwMode="auto">
              <a:xfrm>
                <a:off x="2736" y="273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buClr>
                    <a:srgbClr val="FF0000"/>
                  </a:buClr>
                  <a:buFont typeface="Wingdings" pitchFamily="2" charset="2"/>
                  <a:buNone/>
                </a:pPr>
                <a:r>
                  <a:rPr lang="en-US" sz="2000" b="1" dirty="0">
                    <a:solidFill>
                      <a:srgbClr val="00990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67" name="Line 144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Rectangle 145"/>
              <p:cNvSpPr>
                <a:spLocks noChangeArrowheads="1"/>
              </p:cNvSpPr>
              <p:nvPr/>
            </p:nvSpPr>
            <p:spPr bwMode="auto">
              <a:xfrm>
                <a:off x="1440" y="2640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buClr>
                    <a:srgbClr val="FF0000"/>
                  </a:buClr>
                  <a:buFont typeface="Wingdings" pitchFamily="2" charset="2"/>
                  <a:buNone/>
                </a:pPr>
                <a:r>
                  <a:rPr lang="en-US" sz="2400" b="1" dirty="0">
                    <a:solidFill>
                      <a:srgbClr val="009900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400" b="1" dirty="0">
                    <a:solidFill>
                      <a:srgbClr val="0099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400" b="1" dirty="0">
                    <a:solidFill>
                      <a:srgbClr val="009900"/>
                    </a:solidFill>
                    <a:latin typeface="Arial" pitchFamily="34" charset="0"/>
                    <a:cs typeface="Arial" pitchFamily="34" charset="0"/>
                  </a:rPr>
                  <a:t>Real</a:t>
                </a:r>
                <a:br>
                  <a:rPr lang="en-US" sz="2400" b="1" dirty="0">
                    <a:solidFill>
                      <a:srgbClr val="0099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400" b="1" dirty="0">
                    <a:solidFill>
                      <a:srgbClr val="009900"/>
                    </a:solidFill>
                    <a:latin typeface="Arial" pitchFamily="34" charset="0"/>
                    <a:cs typeface="Arial" pitchFamily="34" charset="0"/>
                  </a:rPr>
                  <a:t>ENC</a:t>
                </a:r>
              </a:p>
            </p:txBody>
          </p:sp>
          <p:sp>
            <p:nvSpPr>
              <p:cNvPr id="69" name="Rectangle 146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buClr>
                    <a:srgbClr val="FF0000"/>
                  </a:buClr>
                  <a:buFont typeface="Wingdings" pitchFamily="2" charset="2"/>
                  <a:buNone/>
                </a:pPr>
                <a:endParaRPr lang="en-US" sz="24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1" name="Rectangle 150"/>
            <p:cNvSpPr>
              <a:spLocks noChangeArrowheads="1"/>
            </p:cNvSpPr>
            <p:nvPr/>
          </p:nvSpPr>
          <p:spPr bwMode="auto">
            <a:xfrm>
              <a:off x="-48" y="336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24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PK</a:t>
              </a:r>
            </a:p>
          </p:txBody>
        </p:sp>
        <p:sp>
          <p:nvSpPr>
            <p:cNvPr id="62" name="Line 151"/>
            <p:cNvSpPr>
              <a:spLocks noChangeShapeType="1"/>
            </p:cNvSpPr>
            <p:nvPr/>
          </p:nvSpPr>
          <p:spPr bwMode="auto">
            <a:xfrm>
              <a:off x="288" y="355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0" name="Line 153"/>
          <p:cNvSpPr>
            <a:spLocks noChangeShapeType="1"/>
          </p:cNvSpPr>
          <p:nvPr/>
        </p:nvSpPr>
        <p:spPr bwMode="auto">
          <a:xfrm flipH="1">
            <a:off x="4267200" y="6248400"/>
            <a:ext cx="12954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154"/>
          <p:cNvSpPr>
            <a:spLocks noChangeArrowheads="1"/>
          </p:cNvSpPr>
          <p:nvPr/>
        </p:nvSpPr>
        <p:spPr bwMode="auto">
          <a:xfrm>
            <a:off x="5638800" y="3124200"/>
            <a:ext cx="2590800" cy="3200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155"/>
          <p:cNvSpPr>
            <a:spLocks noChangeArrowheads="1"/>
          </p:cNvSpPr>
          <p:nvPr/>
        </p:nvSpPr>
        <p:spPr bwMode="auto">
          <a:xfrm>
            <a:off x="6400800" y="3200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>
                <a:latin typeface="Arial" pitchFamily="34" charset="0"/>
                <a:cs typeface="Arial" pitchFamily="34" charset="0"/>
              </a:rPr>
              <a:t>DEC</a:t>
            </a:r>
          </a:p>
        </p:txBody>
      </p:sp>
      <p:sp>
        <p:nvSpPr>
          <p:cNvPr id="73" name="Rectangle 156"/>
          <p:cNvSpPr>
            <a:spLocks noChangeArrowheads="1"/>
          </p:cNvSpPr>
          <p:nvPr/>
        </p:nvSpPr>
        <p:spPr bwMode="auto">
          <a:xfrm>
            <a:off x="5715000" y="3581400"/>
            <a:ext cx="2362200" cy="2209800"/>
          </a:xfrm>
          <a:prstGeom prst="rect">
            <a:avLst/>
          </a:prstGeom>
          <a:solidFill>
            <a:schemeClr val="bg1">
              <a:alpha val="49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157"/>
          <p:cNvSpPr>
            <a:spLocks noChangeArrowheads="1"/>
          </p:cNvSpPr>
          <p:nvPr/>
        </p:nvSpPr>
        <p:spPr bwMode="auto">
          <a:xfrm>
            <a:off x="70104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158"/>
          <p:cNvSpPr>
            <a:spLocks noChangeArrowheads="1"/>
          </p:cNvSpPr>
          <p:nvPr/>
        </p:nvSpPr>
        <p:spPr bwMode="auto">
          <a:xfrm>
            <a:off x="7239000" y="4648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val 159"/>
          <p:cNvSpPr>
            <a:spLocks noChangeArrowheads="1"/>
          </p:cNvSpPr>
          <p:nvPr/>
        </p:nvSpPr>
        <p:spPr bwMode="auto">
          <a:xfrm>
            <a:off x="6858000" y="5105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Line 126"/>
          <p:cNvSpPr>
            <a:spLocks noChangeShapeType="1"/>
          </p:cNvSpPr>
          <p:nvPr/>
        </p:nvSpPr>
        <p:spPr bwMode="auto">
          <a:xfrm>
            <a:off x="7162800" y="4191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Line 128"/>
          <p:cNvSpPr>
            <a:spLocks noChangeShapeType="1"/>
          </p:cNvSpPr>
          <p:nvPr/>
        </p:nvSpPr>
        <p:spPr bwMode="auto">
          <a:xfrm>
            <a:off x="7086600" y="5181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Line 130"/>
          <p:cNvSpPr>
            <a:spLocks noChangeShapeType="1"/>
          </p:cNvSpPr>
          <p:nvPr/>
        </p:nvSpPr>
        <p:spPr bwMode="auto">
          <a:xfrm>
            <a:off x="7391400" y="4724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Picture 7" descr="C:\Documents and Settings\daniel wichs\Local Settings\Temporary Internet Files\Content.IE5\ATUNA1IJ\MCj043593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5572117"/>
            <a:ext cx="1295400" cy="981083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2590800" y="5486400"/>
            <a:ext cx="322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810000" y="533400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PK = 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3" name="Rectangle 72"/>
          <p:cNvSpPr>
            <a:spLocks noChangeArrowheads="1"/>
          </p:cNvSpPr>
          <p:nvPr/>
        </p:nvSpPr>
        <p:spPr bwMode="auto">
          <a:xfrm>
            <a:off x="152400" y="3200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≈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131"/>
          <p:cNvSpPr>
            <a:spLocks noChangeArrowheads="1"/>
          </p:cNvSpPr>
          <p:nvPr/>
        </p:nvSpPr>
        <p:spPr bwMode="auto">
          <a:xfrm>
            <a:off x="86106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/>
      <p:bldP spid="47" grpId="0"/>
      <p:bldP spid="47" grpId="1"/>
      <p:bldP spid="47" grpId="2"/>
      <p:bldP spid="47" grpId="3"/>
      <p:bldP spid="48" grpId="0"/>
      <p:bldP spid="48" grpId="1"/>
      <p:bldP spid="48" grpId="2"/>
      <p:bldP spid="48" grpId="3"/>
      <p:bldP spid="49" grpId="0"/>
      <p:bldP spid="49" grpId="1"/>
      <p:bldP spid="49" grpId="2"/>
      <p:bldP spid="49" grpId="3"/>
      <p:bldP spid="55" grpId="0"/>
      <p:bldP spid="57" grpId="0"/>
      <p:bldP spid="58" grpId="0"/>
      <p:bldP spid="70" grpId="0" animBg="1"/>
      <p:bldP spid="71" grpId="0" animBg="1"/>
      <p:bldP spid="74" grpId="0" animBg="1"/>
      <p:bldP spid="76" grpId="0" animBg="1"/>
      <p:bldP spid="77" grpId="0" animBg="1"/>
      <p:bldP spid="77" grpId="1" animBg="1"/>
      <p:bldP spid="77" grpId="2" animBg="1"/>
      <p:bldP spid="77" grpId="3" animBg="1"/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81" grpId="0"/>
      <p:bldP spid="83" grpId="0"/>
      <p:bldP spid="8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91440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7200" dirty="0" smtClean="0"/>
              <a:t>Back to Bigger Picture…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Criticism/Extensions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9144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Q: What if leakage depends on complexity?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Bad:  </a:t>
            </a:r>
            <a:r>
              <a:rPr lang="en-US" dirty="0" smtClean="0"/>
              <a:t>more resilience  </a:t>
            </a:r>
            <a:r>
              <a:rPr lang="en-US" dirty="0" smtClean="0">
                <a:latin typeface="cmsy10"/>
              </a:rPr>
              <a:t>)</a:t>
            </a:r>
            <a:r>
              <a:rPr lang="en-US" dirty="0" smtClean="0"/>
              <a:t> more complexity </a:t>
            </a:r>
            <a:r>
              <a:rPr lang="en-US" dirty="0" smtClean="0">
                <a:latin typeface="cmsy10"/>
              </a:rPr>
              <a:t>)</a:t>
            </a:r>
            <a:r>
              <a:rPr lang="en-US" dirty="0" smtClean="0"/>
              <a:t> more leakage.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Fix: </a:t>
            </a:r>
            <a:r>
              <a:rPr lang="en-US" dirty="0" smtClean="0"/>
              <a:t>Bounded Retrieval Model </a:t>
            </a:r>
            <a:r>
              <a:rPr lang="en-US" sz="2400" dirty="0" smtClean="0">
                <a:solidFill>
                  <a:srgbClr val="C00000"/>
                </a:solidFill>
              </a:rPr>
              <a:t>[Dzi06,…,AD</a:t>
            </a:r>
            <a:r>
              <a:rPr lang="en-US" sz="2400" dirty="0" smtClean="0">
                <a:solidFill>
                  <a:srgbClr val="002060"/>
                </a:solidFill>
              </a:rPr>
              <a:t>W</a:t>
            </a:r>
            <a:r>
              <a:rPr lang="en-US" sz="2400" dirty="0" smtClean="0">
                <a:solidFill>
                  <a:srgbClr val="C00000"/>
                </a:solidFill>
              </a:rPr>
              <a:t>09, ADNSW</a:t>
            </a:r>
            <a:r>
              <a:rPr lang="en-US" sz="2400" dirty="0" smtClean="0">
                <a:solidFill>
                  <a:srgbClr val="002060"/>
                </a:solidFill>
              </a:rPr>
              <a:t>W</a:t>
            </a:r>
            <a:r>
              <a:rPr lang="en-US" sz="2400" dirty="0" smtClean="0">
                <a:solidFill>
                  <a:srgbClr val="C00000"/>
                </a:solidFill>
              </a:rPr>
              <a:t>10]</a:t>
            </a:r>
          </a:p>
          <a:p>
            <a:pPr lvl="1">
              <a:buNone/>
            </a:pPr>
            <a:r>
              <a:rPr lang="en-US" sz="2400" dirty="0" smtClean="0"/>
              <a:t>[Complexity does not grow with resilience!]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Q:  Why is leakage bounded </a:t>
            </a:r>
            <a:r>
              <a:rPr lang="en-US" i="1" dirty="0" smtClean="0"/>
              <a:t>overall</a:t>
            </a:r>
            <a:r>
              <a:rPr lang="en-US" dirty="0" smtClean="0"/>
              <a:t>? Should “leak-per-use”!</a:t>
            </a:r>
          </a:p>
          <a:p>
            <a:pPr lvl="1"/>
            <a:r>
              <a:rPr lang="en-US" dirty="0" smtClean="0"/>
              <a:t> Continuous Leakage with “Key Updates” </a:t>
            </a:r>
            <a:r>
              <a:rPr lang="en-US" sz="2400" dirty="0" smtClean="0">
                <a:solidFill>
                  <a:srgbClr val="C00000"/>
                </a:solidFill>
              </a:rPr>
              <a:t>[DHL</a:t>
            </a:r>
            <a:r>
              <a:rPr lang="en-US" sz="2400" dirty="0" smtClean="0">
                <a:solidFill>
                  <a:srgbClr val="002060"/>
                </a:solidFill>
              </a:rPr>
              <a:t>W</a:t>
            </a:r>
            <a:r>
              <a:rPr lang="en-US" sz="2400" dirty="0" smtClean="0">
                <a:solidFill>
                  <a:srgbClr val="C00000"/>
                </a:solidFill>
              </a:rPr>
              <a:t>10, BKKV10]</a:t>
            </a:r>
            <a:endParaRPr lang="en-US" sz="2400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Q: Why measure leakage in output “bits”?</a:t>
            </a:r>
          </a:p>
          <a:p>
            <a:pPr lvl="1"/>
            <a:r>
              <a:rPr lang="en-US" dirty="0" smtClean="0"/>
              <a:t>Noisy Leakage: use “entropy loss” </a:t>
            </a:r>
            <a:r>
              <a:rPr lang="en-US" sz="2200" dirty="0" smtClean="0">
                <a:solidFill>
                  <a:srgbClr val="C00000"/>
                </a:solidFill>
              </a:rPr>
              <a:t>[NS09, DHL</a:t>
            </a:r>
            <a:r>
              <a:rPr lang="en-US" sz="2200" dirty="0" smtClean="0">
                <a:solidFill>
                  <a:srgbClr val="002060"/>
                </a:solidFill>
              </a:rPr>
              <a:t>W</a:t>
            </a:r>
            <a:r>
              <a:rPr lang="en-US" sz="2200" dirty="0" smtClean="0">
                <a:solidFill>
                  <a:srgbClr val="C00000"/>
                </a:solidFill>
              </a:rPr>
              <a:t>10]</a:t>
            </a:r>
            <a:endParaRPr lang="en-US" dirty="0" smtClean="0"/>
          </a:p>
          <a:p>
            <a:pPr lvl="1"/>
            <a:r>
              <a:rPr lang="en-US" dirty="0" smtClean="0"/>
              <a:t>Auxiliary Input: use “hardness of inverting” </a:t>
            </a:r>
            <a:r>
              <a:rPr lang="en-US" sz="2200" dirty="0" smtClean="0">
                <a:solidFill>
                  <a:srgbClr val="C00000"/>
                </a:solidFill>
              </a:rPr>
              <a:t>[DKL09,DGK+10]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Riv97, Boy99, CDH+00, DSS01, KZ03, ISW03, MR04, 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DP08, GKR08, Pie09, AGV09, AD</a:t>
            </a:r>
            <a:r>
              <a:rPr lang="en-US" sz="2800" dirty="0" smtClean="0">
                <a:solidFill>
                  <a:srgbClr val="002060"/>
                </a:solidFill>
              </a:rPr>
              <a:t>W</a:t>
            </a:r>
            <a:r>
              <a:rPr lang="en-US" sz="2800" dirty="0" smtClean="0">
                <a:solidFill>
                  <a:srgbClr val="C00000"/>
                </a:solidFill>
              </a:rPr>
              <a:t>09, DKL09,  ADN</a:t>
            </a:r>
            <a:r>
              <a:rPr lang="en-US" sz="2800" dirty="0" smtClean="0">
                <a:solidFill>
                  <a:srgbClr val="002060"/>
                </a:solidFill>
              </a:rPr>
              <a:t>+</a:t>
            </a:r>
            <a:r>
              <a:rPr lang="en-US" sz="2800" dirty="0" smtClean="0">
                <a:solidFill>
                  <a:srgbClr val="C00000"/>
                </a:solidFill>
              </a:rPr>
              <a:t>10, DGK+10, GKPV10, FKPR10, DHL</a:t>
            </a:r>
            <a:r>
              <a:rPr lang="en-US" sz="2800" dirty="0" smtClean="0">
                <a:solidFill>
                  <a:srgbClr val="002060"/>
                </a:solidFill>
              </a:rPr>
              <a:t>W</a:t>
            </a:r>
            <a:r>
              <a:rPr lang="en-US" sz="2800" dirty="0" smtClean="0">
                <a:solidFill>
                  <a:srgbClr val="C00000"/>
                </a:solidFill>
              </a:rPr>
              <a:t>10a, FRRTV10, JRV10, GR10, DHL</a:t>
            </a:r>
            <a:r>
              <a:rPr lang="en-US" sz="2800" dirty="0" smtClean="0">
                <a:solidFill>
                  <a:srgbClr val="002060"/>
                </a:solidFill>
              </a:rPr>
              <a:t>W</a:t>
            </a:r>
            <a:r>
              <a:rPr lang="en-US" sz="2800" dirty="0" smtClean="0">
                <a:solidFill>
                  <a:srgbClr val="C00000"/>
                </a:solidFill>
              </a:rPr>
              <a:t>10b, BKKV10, WL10, BS</a:t>
            </a:r>
            <a:r>
              <a:rPr lang="en-US" sz="2800" dirty="0" smtClean="0">
                <a:solidFill>
                  <a:srgbClr val="002060"/>
                </a:solidFill>
              </a:rPr>
              <a:t>W</a:t>
            </a:r>
            <a:r>
              <a:rPr lang="en-US" sz="2800" dirty="0" smtClean="0">
                <a:solidFill>
                  <a:srgbClr val="C00000"/>
                </a:solidFill>
              </a:rPr>
              <a:t>10,…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Many more models/results (esp. in last 2 years)...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358825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Many open questions, much still left to do!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 Resilient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78486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buNone/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Password Login and One-Way Functions.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Identification Schemes and Signatures.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Public-Key Encryption.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533400" y="2743200"/>
            <a:ext cx="5334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Login Scheme</a:t>
            </a:r>
          </a:p>
        </p:txBody>
      </p:sp>
      <p:pic>
        <p:nvPicPr>
          <p:cNvPr id="50" name="Picture 7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2675" y="2362200"/>
            <a:ext cx="10223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9" descr="C:\Users\danwichs\AppData\Local\Microsoft\Windows\Temporary Internet Files\Content.IE5\76Q0LQXC\MCj029200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362200"/>
            <a:ext cx="8350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752600" y="1905000"/>
            <a:ext cx="198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w Cen MT" pitchFamily="34" charset="0"/>
              </a:rPr>
              <a:t>(</a:t>
            </a:r>
            <a:r>
              <a:rPr lang="en-US" sz="2400" dirty="0" err="1">
                <a:latin typeface="Tw Cen MT" pitchFamily="34" charset="0"/>
              </a:rPr>
              <a:t>pk</a:t>
            </a:r>
            <a:r>
              <a:rPr lang="en-US" sz="2400" baseline="-25000" dirty="0" err="1"/>
              <a:t>Bob</a:t>
            </a:r>
            <a:r>
              <a:rPr lang="en-US" sz="2400" dirty="0"/>
              <a:t>, </a:t>
            </a:r>
            <a:r>
              <a:rPr lang="en-US" sz="2400" dirty="0" err="1">
                <a:latin typeface="Tw Cen MT" pitchFamily="34" charset="0"/>
              </a:rPr>
              <a:t>sk</a:t>
            </a:r>
            <a:r>
              <a:rPr lang="en-US" sz="2400" baseline="-25000" dirty="0" err="1"/>
              <a:t>Bob</a:t>
            </a:r>
            <a:r>
              <a:rPr lang="en-US" sz="2400" dirty="0">
                <a:solidFill>
                  <a:srgbClr val="00B0F0"/>
                </a:solidFill>
                <a:latin typeface="Tw Cen MT" pitchFamily="34" charset="0"/>
              </a:rPr>
              <a:t> </a:t>
            </a:r>
            <a:r>
              <a:rPr lang="en-US" sz="2400" dirty="0">
                <a:latin typeface="Tw Cen MT" pitchFamily="34" charset="0"/>
              </a:rPr>
              <a:t>)</a:t>
            </a:r>
            <a:endParaRPr lang="en-US" sz="2400" baseline="-250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886200" y="27432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838825" y="1828800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w Cen MT" pitchFamily="34" charset="0"/>
              </a:rPr>
              <a:t>pk</a:t>
            </a:r>
            <a:r>
              <a:rPr lang="en-US" sz="2400" baseline="-25000"/>
              <a:t>Bob</a:t>
            </a:r>
            <a:endParaRPr lang="en-US" sz="2400" baseline="-25000">
              <a:latin typeface="Tw Cen MT" pitchFamily="34" charset="0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593725" y="262731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Prover</a:t>
            </a:r>
            <a:r>
              <a:rPr lang="en-US" dirty="0" smtClean="0">
                <a:solidFill>
                  <a:srgbClr val="0000FF"/>
                </a:solidFill>
              </a:rPr>
              <a:t> Bob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858000" y="262731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Verifier Alice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097" name="AutoShape 17"/>
          <p:cNvSpPr>
            <a:spLocks noChangeArrowheads="1"/>
          </p:cNvSpPr>
          <p:nvPr/>
        </p:nvSpPr>
        <p:spPr bwMode="auto">
          <a:xfrm>
            <a:off x="6646863" y="1676400"/>
            <a:ext cx="1143000" cy="457200"/>
          </a:xfrm>
          <a:prstGeom prst="wedgeRoundRectCallout">
            <a:avLst>
              <a:gd name="adj1" fmla="val -76250"/>
              <a:gd name="adj2" fmla="val 1263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6723063" y="1676400"/>
            <a:ext cx="1354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accept</a:t>
            </a: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228600" y="3581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" name="Picture 7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24400"/>
            <a:ext cx="10223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C:\Users\danwichs\AppData\Local\Microsoft\Windows\Temporary Internet Files\Content.IE5\76Q0LQXC\MCj029200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8375" y="4724400"/>
            <a:ext cx="8350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1"/>
          <p:cNvSpPr txBox="1">
            <a:spLocks noChangeArrowheads="1"/>
          </p:cNvSpPr>
          <p:nvPr/>
        </p:nvSpPr>
        <p:spPr bwMode="auto">
          <a:xfrm>
            <a:off x="222250" y="4191000"/>
            <a:ext cx="198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w Cen MT" pitchFamily="34" charset="0"/>
              </a:rPr>
              <a:t>(pk</a:t>
            </a:r>
            <a:r>
              <a:rPr lang="en-US" sz="2400" baseline="-25000"/>
              <a:t>Bob</a:t>
            </a:r>
            <a:r>
              <a:rPr lang="en-US" sz="2400"/>
              <a:t>, </a:t>
            </a:r>
            <a:r>
              <a:rPr lang="en-US" sz="2400">
                <a:latin typeface="Tw Cen MT" pitchFamily="34" charset="0"/>
              </a:rPr>
              <a:t>sk</a:t>
            </a:r>
            <a:r>
              <a:rPr lang="en-US" sz="2400" baseline="-25000"/>
              <a:t>Bob</a:t>
            </a:r>
            <a:r>
              <a:rPr lang="en-US" sz="2400">
                <a:solidFill>
                  <a:srgbClr val="00B0F0"/>
                </a:solidFill>
                <a:latin typeface="Tw Cen MT" pitchFamily="34" charset="0"/>
              </a:rPr>
              <a:t> </a:t>
            </a:r>
            <a:r>
              <a:rPr lang="en-US" sz="2400">
                <a:latin typeface="Tw Cen MT" pitchFamily="34" charset="0"/>
              </a:rPr>
              <a:t>)</a:t>
            </a:r>
            <a:endParaRPr lang="en-US" sz="2400" baseline="-25000"/>
          </a:p>
        </p:txBody>
      </p:sp>
      <p:sp>
        <p:nvSpPr>
          <p:cNvPr id="8" name="TextBox 59"/>
          <p:cNvSpPr txBox="1">
            <a:spLocks noChangeArrowheads="1"/>
          </p:cNvSpPr>
          <p:nvPr/>
        </p:nvSpPr>
        <p:spPr bwMode="auto">
          <a:xfrm>
            <a:off x="7010400" y="4114800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w Cen MT" pitchFamily="34" charset="0"/>
              </a:rPr>
              <a:t>pk</a:t>
            </a:r>
            <a:r>
              <a:rPr lang="en-US" sz="2400" baseline="-25000"/>
              <a:t>Bob</a:t>
            </a:r>
            <a:endParaRPr lang="en-US" sz="2400" baseline="-25000">
              <a:latin typeface="Tw Cen MT" pitchFamily="34" charset="0"/>
            </a:endParaRPr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>
            <a:off x="4343400" y="3581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10" name="Line 30"/>
          <p:cNvSpPr>
            <a:spLocks noChangeShapeType="1"/>
          </p:cNvSpPr>
          <p:nvPr/>
        </p:nvSpPr>
        <p:spPr bwMode="auto">
          <a:xfrm>
            <a:off x="4343400" y="5791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59"/>
          <p:cNvSpPr txBox="1">
            <a:spLocks noChangeArrowheads="1"/>
          </p:cNvSpPr>
          <p:nvPr/>
        </p:nvSpPr>
        <p:spPr bwMode="auto">
          <a:xfrm>
            <a:off x="3476625" y="4114800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Tw Cen MT" pitchFamily="34" charset="0"/>
              </a:rPr>
              <a:t>pk</a:t>
            </a:r>
            <a:r>
              <a:rPr lang="en-US" sz="2400" baseline="-25000" dirty="0" err="1"/>
              <a:t>Bob</a:t>
            </a:r>
            <a:endParaRPr lang="en-US" sz="2400" baseline="-25000" dirty="0">
              <a:latin typeface="Tw Cen MT" pitchFamily="34" charset="0"/>
            </a:endParaRP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5078413" y="3657600"/>
            <a:ext cx="299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Impersonation Stage</a:t>
            </a:r>
          </a:p>
        </p:txBody>
      </p:sp>
      <p:cxnSp>
        <p:nvCxnSpPr>
          <p:cNvPr id="10" name="Straight Arrow Connector 55"/>
          <p:cNvCxnSpPr/>
          <p:nvPr/>
        </p:nvCxnSpPr>
        <p:spPr>
          <a:xfrm>
            <a:off x="5638800" y="4953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23" name="AutoShape 43"/>
          <p:cNvSpPr>
            <a:spLocks noChangeArrowheads="1"/>
          </p:cNvSpPr>
          <p:nvPr/>
        </p:nvSpPr>
        <p:spPr bwMode="auto">
          <a:xfrm>
            <a:off x="7924800" y="4038600"/>
            <a:ext cx="1143000" cy="457200"/>
          </a:xfrm>
          <a:prstGeom prst="wedgeRoundRectCallout">
            <a:avLst>
              <a:gd name="adj1" fmla="val -49861"/>
              <a:gd name="adj2" fmla="val 14548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6124" name="Text Box 44"/>
          <p:cNvSpPr txBox="1">
            <a:spLocks noChangeArrowheads="1"/>
          </p:cNvSpPr>
          <p:nvPr/>
        </p:nvSpPr>
        <p:spPr bwMode="auto">
          <a:xfrm>
            <a:off x="8018463" y="4038600"/>
            <a:ext cx="1354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reject!</a:t>
            </a:r>
          </a:p>
        </p:txBody>
      </p:sp>
      <p:grpSp>
        <p:nvGrpSpPr>
          <p:cNvPr id="32" name="Group 48"/>
          <p:cNvGrpSpPr/>
          <p:nvPr/>
        </p:nvGrpSpPr>
        <p:grpSpPr>
          <a:xfrm>
            <a:off x="1055687" y="4191000"/>
            <a:ext cx="849313" cy="457200"/>
            <a:chOff x="381000" y="6096000"/>
            <a:chExt cx="849313" cy="457200"/>
          </a:xfrm>
        </p:grpSpPr>
        <p:sp>
          <p:nvSpPr>
            <p:cNvPr id="33" name="TextBox 51"/>
            <p:cNvSpPr txBox="1">
              <a:spLocks noChangeArrowheads="1"/>
            </p:cNvSpPr>
            <p:nvPr/>
          </p:nvSpPr>
          <p:spPr bwMode="auto">
            <a:xfrm>
              <a:off x="381000" y="6096000"/>
              <a:ext cx="8493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0000FF"/>
                  </a:solidFill>
                  <a:latin typeface="Tw Cen MT" pitchFamily="34" charset="0"/>
                </a:rPr>
                <a:t>sk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Bob</a:t>
              </a:r>
              <a:endParaRPr lang="en-US" sz="2400" baseline="-250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57199" y="6334125"/>
              <a:ext cx="609601" cy="1588"/>
            </a:xfrm>
            <a:prstGeom prst="line">
              <a:avLst/>
            </a:prstGeom>
            <a:ln w="381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57200" y="6410325"/>
              <a:ext cx="609601" cy="1588"/>
            </a:xfrm>
            <a:prstGeom prst="line">
              <a:avLst/>
            </a:prstGeom>
            <a:ln w="381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184650" y="2205335"/>
            <a:ext cx="825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w Cen MT" pitchFamily="34" charset="0"/>
              </a:rPr>
              <a:t>sk</a:t>
            </a:r>
            <a:r>
              <a:rPr lang="en-US" sz="2400" baseline="-25000" dirty="0" err="1" smtClean="0"/>
              <a:t>Bob</a:t>
            </a:r>
            <a:r>
              <a:rPr lang="en-US" sz="2400" dirty="0" smtClean="0">
                <a:solidFill>
                  <a:srgbClr val="00B0F0"/>
                </a:solidFill>
                <a:latin typeface="Tw Cen MT" pitchFamily="34" charset="0"/>
              </a:rPr>
              <a:t> </a:t>
            </a:r>
            <a:endParaRPr lang="en-US" sz="2400" baseline="-25000" dirty="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955933" y="4491335"/>
            <a:ext cx="5741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w Cen MT" pitchFamily="34" charset="0"/>
              </a:rPr>
              <a:t>sk</a:t>
            </a:r>
            <a:r>
              <a:rPr lang="en-US" sz="2400" dirty="0" smtClean="0">
                <a:latin typeface="Tw Cen MT" pitchFamily="34" charset="0"/>
              </a:rPr>
              <a:t>’</a:t>
            </a:r>
            <a:r>
              <a:rPr lang="en-US" sz="2400" dirty="0" smtClean="0">
                <a:solidFill>
                  <a:srgbClr val="00B0F0"/>
                </a:solidFill>
                <a:latin typeface="Tw Cen MT" pitchFamily="34" charset="0"/>
              </a:rPr>
              <a:t> </a:t>
            </a:r>
            <a:endParaRPr lang="en-US" sz="2400" baseline="-25000" dirty="0"/>
          </a:p>
        </p:txBody>
      </p:sp>
      <p:pic>
        <p:nvPicPr>
          <p:cNvPr id="31" name="Picture 7" descr="C:\Documents and Settings\daniel wichs\Local Settings\Temporary Internet Files\Content.IE5\ATUNA1IJ\MCj0435931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572000"/>
            <a:ext cx="1295400" cy="981083"/>
          </a:xfrm>
          <a:prstGeom prst="rect">
            <a:avLst/>
          </a:prstGeom>
          <a:noFill/>
        </p:spPr>
      </p:pic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811213" y="3581400"/>
            <a:ext cx="2059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Leakage Stage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7" name="Picture 36" descr="C:\Documents and Settings\daniel wichs\Local Settings\Temporary Internet Files\Content.IE5\7N1KLAAN\MCj0441419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5769718"/>
            <a:ext cx="849517" cy="1088282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200400" y="6248400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w Cen MT" pitchFamily="34" charset="0"/>
              </a:rPr>
              <a:t>sk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Bob</a:t>
            </a:r>
            <a:endParaRPr lang="en-US" sz="2400" b="1" dirty="0" smtClean="0">
              <a:solidFill>
                <a:srgbClr val="0000FF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352800" y="5486400"/>
            <a:ext cx="666130" cy="445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895600" y="510540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Leak()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2800" y="579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Leak(</a:t>
            </a:r>
            <a:r>
              <a:rPr lang="en-US" dirty="0" err="1" smtClean="0">
                <a:solidFill>
                  <a:srgbClr val="0000FF"/>
                </a:solidFill>
              </a:rPr>
              <a:t>sk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124200" y="5334000"/>
            <a:ext cx="685800" cy="457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C 0.00191 -0.00254 0.00434 -0.00439 0.00625 -0.00694 C 0.01041 -0.01203 0.01076 -0.01435 0.01632 -0.01666 C 0.02882 -0.01504 0.02812 -0.01388 0.03819 -0.00972 C 0.03958 0.00278 0.04253 0.00649 0.03159 0.00417 C 0.02691 -0.00439 0.03333 -0.003 0.03923 -0.00416 C 0.0559 -0.00254 0.07291 -0.00925 0.07864 0.0125 C 0.07829 0.01389 0.07847 0.01575 0.0776 0.01667 C 0.07569 0.01829 0.071 0.01945 0.071 0.01968 C 0.06319 0.01737 0.06579 0.01598 0.05989 0.01112 C 0.06145 0.00139 0.06059 -0.00463 0.06649 -0.00972 C 0.06944 -0.02083 0.09583 -0.01412 0.09947 -0.01388 C 0.1052 -0.00902 0.11007 -0.00347 0.11579 0.00139 C 0.11944 0.01551 0.11805 0.00672 0.11684 0.02778 C 0.10902 0.0213 0.11805 0.02987 0.11128 0.01945 C 0.10902 0.01598 0.1059 0.01343 0.10364 0.00973 C 0.10295 0.00834 0.10225 0.00695 0.10156 0.00556 C 0.1026 -0.00185 0.10364 -0.00925 0.10486 -0.01666 C 0.10538 -0.0199 0.11128 -0.02222 0.11128 -0.02199 C 0.12899 -0.02175 0.14722 -0.02592 0.16388 -0.01944 C 0.16649 -0.01851 0.16875 -0.01435 0.17048 -0.0125 C 0.17777 -0.00463 0.18472 0.0007 0.19027 0.01112 C 0.18871 0.01968 0.18784 0.02153 0.18159 0.01945 C 0.17066 0.01042 0.18715 0.02454 0.17361 0.0125 C 0.17152 0.01065 0.16718 0.00695 0.16718 0.00718 C 0.16354 -0.01134 0.18246 -0.01342 0.19236 -0.01666 C 0.1993 -0.0162 0.20625 -0.01643 0.21319 -0.01527 C 0.21684 -0.01458 0.21961 -0.01111 0.22291 -0.00972 C 0.23142 -0.00648 0.23975 -0.00347 0.24809 -4.44444E-6 C 0.2526 0.00834 0.25086 0.0088 0.24375 0.00695 C 0.24305 0.00556 0.24253 0.00394 0.24149 0.00278 C 0.24062 0.00162 0.23854 0.00162 0.23836 -4.44444E-6 C 0.23645 -0.01273 0.2375 -0.01157 0.2427 -0.01388 C 0.25468 -0.01342 0.26684 -0.01412 0.27864 -0.0125 C 0.28038 -0.01226 0.2809 -0.00949 0.28211 -0.00833 C 0.28576 -0.00486 0.28836 -0.00509 0.29288 -0.00416 C 0.28333 0.00394 0.28663 0.0169 0.28107 0.02778 C 0.27239 0.02408 0.27187 0.02292 0.26441 0.01528 C 0.26197 0.0088 0.25989 0.00139 0.25798 -0.00555 C 0.26111 -0.02152 0.25659 -0.00185 0.26128 -0.01527 C 0.26319 -0.02152 0.26232 -0.02407 0.26788 -0.02638 C 0.28836 -0.02592 0.30868 -0.02615 0.32916 -0.025 C 0.33142 -0.02476 0.33576 -0.02222 0.33576 -0.02199 C 0.33836 -0.0081 0.33836 -0.00069 0.35 0.00417 C 0.35295 -0.00162 0.35659 -0.00046 0.36076 -0.00416 C 0.36197 -0.00879 0.36076 -0.00833 0.36319 -0.00833 " pathEditMode="relative" rAng="0" ptsTypes="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 animBg="1"/>
      <p:bldP spid="46098" grpId="0"/>
      <p:bldP spid="46124" grpId="0"/>
      <p:bldP spid="29" grpId="0"/>
      <p:bldP spid="30" grpId="0"/>
      <p:bldP spid="38" grpId="0"/>
      <p:bldP spid="38" grpId="1"/>
      <p:bldP spid="40" grpId="0"/>
      <p:bldP spid="40" grpId="1"/>
      <p:bldP spid="41" grpId="0"/>
      <p:bldP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One-Way Functions</a:t>
            </a:r>
          </a:p>
        </p:txBody>
      </p:sp>
      <p:pic>
        <p:nvPicPr>
          <p:cNvPr id="50" name="Picture 7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2675" y="2362200"/>
            <a:ext cx="10223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9" descr="C:\Users\danwichs\AppData\Local\Microsoft\Windows\Temporary Internet Files\Content.IE5\76Q0LQXC\MCj029200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362200"/>
            <a:ext cx="8350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349606" y="1905000"/>
            <a:ext cx="30668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w Cen MT" pitchFamily="34" charset="0"/>
              </a:rPr>
              <a:t>(</a:t>
            </a:r>
            <a:r>
              <a:rPr lang="en-US" sz="2400" dirty="0" err="1" smtClean="0">
                <a:latin typeface="Tw Cen MT" pitchFamily="34" charset="0"/>
              </a:rPr>
              <a:t>pk</a:t>
            </a:r>
            <a:r>
              <a:rPr lang="en-US" sz="2400" baseline="-25000" dirty="0" err="1" smtClean="0"/>
              <a:t>Bob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f(x), </a:t>
            </a:r>
            <a:r>
              <a:rPr lang="en-US" sz="2400" dirty="0" err="1">
                <a:latin typeface="Tw Cen MT" pitchFamily="34" charset="0"/>
              </a:rPr>
              <a:t>sk</a:t>
            </a:r>
            <a:r>
              <a:rPr lang="en-US" sz="2400" baseline="-25000" dirty="0" err="1"/>
              <a:t>Bob</a:t>
            </a:r>
            <a:r>
              <a:rPr lang="en-US" sz="2400" dirty="0">
                <a:solidFill>
                  <a:srgbClr val="00B0F0"/>
                </a:solidFill>
                <a:latin typeface="Tw Cen MT" pitchFamily="34" charset="0"/>
              </a:rPr>
              <a:t> </a:t>
            </a:r>
            <a:r>
              <a:rPr lang="en-US" sz="2400" dirty="0" smtClean="0">
                <a:latin typeface="Tw Cen MT" pitchFamily="34" charset="0"/>
              </a:rPr>
              <a:t>= x</a:t>
            </a:r>
            <a:r>
              <a:rPr lang="en-US" sz="2400" dirty="0" smtClean="0">
                <a:solidFill>
                  <a:srgbClr val="00B0F0"/>
                </a:solidFill>
                <a:latin typeface="Tw Cen MT" pitchFamily="34" charset="0"/>
              </a:rPr>
              <a:t> </a:t>
            </a:r>
            <a:r>
              <a:rPr lang="en-US" sz="2400" dirty="0" smtClean="0">
                <a:latin typeface="Tw Cen MT" pitchFamily="34" charset="0"/>
              </a:rPr>
              <a:t>)</a:t>
            </a:r>
            <a:endParaRPr lang="en-US" sz="2400" baseline="-250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886200" y="27432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410200" y="1828800"/>
            <a:ext cx="12522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w Cen MT" pitchFamily="34" charset="0"/>
              </a:rPr>
              <a:t>pk</a:t>
            </a:r>
            <a:r>
              <a:rPr lang="en-US" sz="2400" baseline="-25000" dirty="0" err="1" smtClean="0"/>
              <a:t>Bob</a:t>
            </a:r>
            <a:r>
              <a:rPr lang="en-US" sz="2400" dirty="0" smtClean="0"/>
              <a:t>= y</a:t>
            </a:r>
            <a:endParaRPr lang="en-US" sz="2400" baseline="-25000" dirty="0">
              <a:latin typeface="Tw Cen MT" pitchFamily="34" charset="0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593725" y="262731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Prover</a:t>
            </a:r>
            <a:r>
              <a:rPr lang="en-US" dirty="0" smtClean="0">
                <a:solidFill>
                  <a:srgbClr val="0000FF"/>
                </a:solidFill>
              </a:rPr>
              <a:t> Bob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858000" y="262731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Verifier Alice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097" name="AutoShape 17"/>
          <p:cNvSpPr>
            <a:spLocks noChangeArrowheads="1"/>
          </p:cNvSpPr>
          <p:nvPr/>
        </p:nvSpPr>
        <p:spPr bwMode="auto">
          <a:xfrm>
            <a:off x="6646862" y="1676400"/>
            <a:ext cx="2116138" cy="457200"/>
          </a:xfrm>
          <a:prstGeom prst="wedgeRoundRectCallout">
            <a:avLst>
              <a:gd name="adj1" fmla="val -64097"/>
              <a:gd name="adj2" fmla="val 13889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6723063" y="1676400"/>
            <a:ext cx="2116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Accept </a:t>
            </a:r>
            <a:r>
              <a:rPr lang="en-US" sz="2000" dirty="0" err="1" smtClean="0"/>
              <a:t>iff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y = f(x)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228600" y="3581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385846" y="2357735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x</a:t>
            </a:r>
            <a:endParaRPr lang="en-US" sz="2400" baseline="-25000" dirty="0"/>
          </a:p>
        </p:txBody>
      </p:sp>
      <p:sp>
        <p:nvSpPr>
          <p:cNvPr id="34" name="Content Placeholder 2"/>
          <p:cNvSpPr>
            <a:spLocks/>
          </p:cNvSpPr>
          <p:nvPr/>
        </p:nvSpPr>
        <p:spPr bwMode="auto">
          <a:xfrm>
            <a:off x="0" y="3581400"/>
            <a:ext cx="9088438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800" dirty="0" smtClean="0">
                <a:solidFill>
                  <a:srgbClr val="FF0000"/>
                </a:solidFill>
                <a:latin typeface="Tw Cen MT" pitchFamily="34" charset="0"/>
              </a:rPr>
              <a:t>Standard OWF</a:t>
            </a:r>
            <a:r>
              <a:rPr lang="en-US" sz="2800" dirty="0" smtClean="0">
                <a:latin typeface="Tw Cen MT" pitchFamily="34" charset="0"/>
              </a:rPr>
              <a:t>: get </a:t>
            </a:r>
            <a:r>
              <a:rPr lang="en-US" sz="2800" dirty="0" smtClean="0">
                <a:solidFill>
                  <a:srgbClr val="0000FF"/>
                </a:solidFill>
                <a:latin typeface="Tw Cen MT" pitchFamily="34" charset="0"/>
              </a:rPr>
              <a:t>y = f(x)</a:t>
            </a:r>
            <a:r>
              <a:rPr lang="en-US" sz="2800" dirty="0" smtClean="0">
                <a:latin typeface="Tw Cen MT" pitchFamily="34" charset="0"/>
              </a:rPr>
              <a:t>, hard to find any </a:t>
            </a:r>
            <a:r>
              <a:rPr lang="en-US" sz="2800" dirty="0" smtClean="0">
                <a:solidFill>
                  <a:srgbClr val="0000FF"/>
                </a:solidFill>
                <a:latin typeface="Tw Cen MT" pitchFamily="34" charset="0"/>
              </a:rPr>
              <a:t>x’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w Cen MT"/>
              </a:rPr>
              <a:t>f</a:t>
            </a:r>
            <a:r>
              <a:rPr lang="en-US" sz="2800" baseline="30000" dirty="0" smtClean="0">
                <a:solidFill>
                  <a:srgbClr val="0000FF"/>
                </a:solidFill>
                <a:latin typeface="Tw Cen MT"/>
              </a:rPr>
              <a:t>-1</a:t>
            </a:r>
            <a:r>
              <a:rPr lang="en-US" sz="2800" dirty="0" smtClean="0">
                <a:solidFill>
                  <a:srgbClr val="0000FF"/>
                </a:solidFill>
                <a:latin typeface="Tw Cen MT"/>
              </a:rPr>
              <a:t>(y</a:t>
            </a:r>
            <a:r>
              <a:rPr lang="en-US" sz="2800" dirty="0" smtClean="0">
                <a:solidFill>
                  <a:srgbClr val="0000FF"/>
                </a:solidFill>
                <a:latin typeface="Tw Cen MT" pitchFamily="34" charset="0"/>
              </a:rPr>
              <a:t>)</a:t>
            </a:r>
            <a:r>
              <a:rPr lang="en-US" sz="2800" dirty="0" smtClean="0">
                <a:solidFill>
                  <a:srgbClr val="002060"/>
                </a:solidFill>
                <a:latin typeface="Tw Cen MT" pitchFamily="34" charset="0"/>
              </a:rPr>
              <a:t>.</a:t>
            </a:r>
          </a:p>
          <a:p>
            <a:pPr marL="776288" lvl="1" indent="-319088" eaLnBrk="0" hangingPunct="0">
              <a:spcBef>
                <a:spcPts val="700"/>
              </a:spcBef>
              <a:buClr>
                <a:srgbClr val="0070C0"/>
              </a:buClr>
              <a:buSzPct val="60000"/>
              <a:buFont typeface="Wingdings" pitchFamily="2" charset="2"/>
              <a:buChar char=""/>
            </a:pPr>
            <a:r>
              <a:rPr lang="en-US" sz="2400" dirty="0" smtClean="0">
                <a:latin typeface="Tw Cen MT" pitchFamily="34" charset="0"/>
              </a:rPr>
              <a:t>Suffices for regular “password login” security</a:t>
            </a:r>
          </a:p>
          <a:p>
            <a:pPr marL="319088" lvl="1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800" dirty="0" smtClean="0">
                <a:solidFill>
                  <a:srgbClr val="0000FF"/>
                </a:solidFill>
                <a:latin typeface="Tw Cen MT" pitchFamily="34" charset="0"/>
              </a:rPr>
              <a:t>L</a:t>
            </a:r>
            <a:r>
              <a:rPr lang="en-US" sz="2800" dirty="0" smtClean="0">
                <a:solidFill>
                  <a:srgbClr val="FF0000"/>
                </a:solidFill>
                <a:latin typeface="Tw Cen MT" pitchFamily="34" charset="0"/>
              </a:rPr>
              <a:t>-LR OWF</a:t>
            </a:r>
            <a:r>
              <a:rPr lang="en-US" sz="2800" dirty="0" smtClean="0">
                <a:latin typeface="Tw Cen MT" pitchFamily="34" charset="0"/>
              </a:rPr>
              <a:t>: get </a:t>
            </a:r>
            <a:r>
              <a:rPr lang="en-US" sz="2800" dirty="0" smtClean="0">
                <a:solidFill>
                  <a:srgbClr val="0000FF"/>
                </a:solidFill>
                <a:latin typeface="Tw Cen MT" pitchFamily="34" charset="0"/>
              </a:rPr>
              <a:t>y = f(x) </a:t>
            </a:r>
            <a:r>
              <a:rPr lang="en-US" sz="2800" dirty="0" smtClean="0">
                <a:solidFill>
                  <a:srgbClr val="FF0000"/>
                </a:solidFill>
                <a:latin typeface="Tw Cen MT" pitchFamily="34" charset="0"/>
              </a:rPr>
              <a:t>&amp; </a:t>
            </a:r>
            <a:r>
              <a:rPr lang="en-US" sz="2800" dirty="0" smtClean="0">
                <a:solidFill>
                  <a:srgbClr val="0000FF"/>
                </a:solidFill>
                <a:latin typeface="Tw Cen MT" pitchFamily="34" charset="0"/>
              </a:rPr>
              <a:t>Leak(x),</a:t>
            </a:r>
            <a:r>
              <a:rPr lang="en-US" sz="2800" dirty="0" smtClean="0">
                <a:solidFill>
                  <a:srgbClr val="FF0000"/>
                </a:solidFill>
                <a:latin typeface="Tw Cen MT" pitchFamily="34" charset="0"/>
              </a:rPr>
              <a:t> </a:t>
            </a:r>
            <a:r>
              <a:rPr lang="en-US" sz="2800" dirty="0" smtClean="0">
                <a:latin typeface="Tw Cen MT" pitchFamily="34" charset="0"/>
              </a:rPr>
              <a:t>hard to find </a:t>
            </a:r>
            <a:r>
              <a:rPr lang="en-US" sz="2800" dirty="0" smtClean="0">
                <a:solidFill>
                  <a:srgbClr val="0000FF"/>
                </a:solidFill>
                <a:latin typeface="Tw Cen MT" pitchFamily="34" charset="0"/>
              </a:rPr>
              <a:t>x’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f</a:t>
            </a:r>
            <a:r>
              <a:rPr lang="en-US" sz="2800" baseline="30000" dirty="0" smtClean="0">
                <a:solidFill>
                  <a:srgbClr val="0000FF"/>
                </a:solidFill>
              </a:rPr>
              <a:t>-1</a:t>
            </a:r>
            <a:r>
              <a:rPr lang="en-US" sz="2800" dirty="0" smtClean="0">
                <a:solidFill>
                  <a:srgbClr val="0000FF"/>
                </a:solidFill>
              </a:rPr>
              <a:t>(y</a:t>
            </a:r>
            <a:r>
              <a:rPr lang="en-US" sz="2800" dirty="0" smtClean="0">
                <a:solidFill>
                  <a:srgbClr val="0000FF"/>
                </a:solidFill>
                <a:latin typeface="Tw Cen MT" pitchFamily="34" charset="0"/>
              </a:rPr>
              <a:t>)</a:t>
            </a:r>
            <a:r>
              <a:rPr lang="en-US" sz="2800" dirty="0" smtClean="0">
                <a:latin typeface="Tw Cen MT" pitchFamily="34" charset="0"/>
              </a:rPr>
              <a:t>.</a:t>
            </a:r>
          </a:p>
          <a:p>
            <a:pPr marL="742950" lvl="1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en-US" sz="2400" dirty="0" smtClean="0">
                <a:latin typeface="Tw Cen MT" pitchFamily="34" charset="0"/>
              </a:rPr>
              <a:t>Not satisfied by general OWFs (easy counter-examples).</a:t>
            </a:r>
            <a:endParaRPr lang="en-US" sz="2400" dirty="0">
              <a:latin typeface="Tw Cen MT" pitchFamily="34" charset="0"/>
            </a:endParaRPr>
          </a:p>
          <a:p>
            <a:pPr marL="742950" lvl="1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en-US" sz="2400" dirty="0" smtClean="0">
                <a:latin typeface="Tw Cen MT" pitchFamily="34" charset="0"/>
              </a:rPr>
              <a:t>… but can be constructed from general OWFs.</a:t>
            </a:r>
            <a:endParaRPr lang="en-US" sz="2400" dirty="0">
              <a:latin typeface="Tw Cen MT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0" grpId="0"/>
      <p:bldP spid="46097" grpId="0" animBg="1"/>
      <p:bldP spid="46098" grpId="0"/>
      <p:bldP spid="32" grpId="0"/>
      <p:bldP spid="34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OWF </a:t>
            </a:r>
            <a:r>
              <a:rPr lang="en-US" dirty="0" smtClean="0">
                <a:latin typeface="cmsy10"/>
              </a:rPr>
              <a:t>)</a:t>
            </a:r>
            <a:r>
              <a:rPr lang="en-US" dirty="0" smtClean="0"/>
              <a:t> LR-OWF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Autofit/>
          </a:bodyPr>
          <a:lstStyle/>
          <a:p>
            <a:pPr marL="319088" indent="-319088" eaLnBrk="0" hangingPunct="0">
              <a:buFont typeface="Wingdings" pitchFamily="2" charset="2"/>
              <a:buChar char=""/>
            </a:pPr>
            <a:r>
              <a:rPr lang="en-US" sz="3200" dirty="0" smtClean="0">
                <a:solidFill>
                  <a:srgbClr val="FF0000"/>
                </a:solidFill>
                <a:latin typeface="Tw Cen MT" pitchFamily="34" charset="0"/>
              </a:rPr>
              <a:t>OWF</a:t>
            </a:r>
            <a:r>
              <a:rPr lang="en-US" sz="3200" dirty="0" smtClean="0">
                <a:latin typeface="Tw Cen MT" pitchFamily="34" charset="0"/>
              </a:rPr>
              <a:t>: get 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y = f(x)</a:t>
            </a:r>
            <a:r>
              <a:rPr lang="en-US" sz="3200" dirty="0" smtClean="0">
                <a:latin typeface="Tw Cen MT" pitchFamily="34" charset="0"/>
              </a:rPr>
              <a:t>, hard to find any 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x’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smtClean="0">
                <a:latin typeface="cmsy10"/>
              </a:rPr>
              <a:t>2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f</a:t>
            </a:r>
            <a:r>
              <a:rPr lang="en-US" sz="3200" baseline="30000" dirty="0" smtClean="0">
                <a:solidFill>
                  <a:srgbClr val="0000FF"/>
                </a:solidFill>
              </a:rPr>
              <a:t>-1</a:t>
            </a:r>
            <a:r>
              <a:rPr lang="en-US" sz="3200" dirty="0" smtClean="0">
                <a:solidFill>
                  <a:srgbClr val="0000FF"/>
                </a:solidFill>
              </a:rPr>
              <a:t>(y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)</a:t>
            </a:r>
            <a:r>
              <a:rPr lang="en-US" sz="3200" dirty="0" smtClean="0">
                <a:solidFill>
                  <a:srgbClr val="002060"/>
                </a:solidFill>
                <a:latin typeface="Tw Cen MT" pitchFamily="34" charset="0"/>
              </a:rPr>
              <a:t>.</a:t>
            </a:r>
            <a:endParaRPr lang="en-US" sz="3200" dirty="0" smtClean="0">
              <a:solidFill>
                <a:srgbClr val="0000FF"/>
              </a:solidFill>
              <a:latin typeface="Tw Cen MT" pitchFamily="34" charset="0"/>
            </a:endParaRPr>
          </a:p>
        </p:txBody>
      </p:sp>
      <p:sp>
        <p:nvSpPr>
          <p:cNvPr id="6" name="Oval 22"/>
          <p:cNvSpPr>
            <a:spLocks noChangeArrowheads="1"/>
          </p:cNvSpPr>
          <p:nvPr/>
        </p:nvSpPr>
        <p:spPr bwMode="auto">
          <a:xfrm>
            <a:off x="1981200" y="4724400"/>
            <a:ext cx="1143000" cy="1981200"/>
          </a:xfrm>
          <a:prstGeom prst="ellipse">
            <a:avLst/>
          </a:prstGeom>
          <a:solidFill>
            <a:srgbClr val="0000CC">
              <a:alpha val="4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5562600" y="5334000"/>
            <a:ext cx="8306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y=f(x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33600" y="5257800"/>
            <a:ext cx="3962400" cy="1002267"/>
            <a:chOff x="2286000" y="4331733"/>
            <a:chExt cx="3962400" cy="1002267"/>
          </a:xfrm>
        </p:grpSpPr>
        <p:sp>
          <p:nvSpPr>
            <p:cNvPr id="10" name="Oval 42"/>
            <p:cNvSpPr>
              <a:spLocks noChangeArrowheads="1"/>
            </p:cNvSpPr>
            <p:nvPr/>
          </p:nvSpPr>
          <p:spPr bwMode="auto">
            <a:xfrm>
              <a:off x="2286000" y="4331734"/>
              <a:ext cx="609600" cy="1002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43"/>
            <p:cNvSpPr>
              <a:spLocks noChangeShapeType="1"/>
            </p:cNvSpPr>
            <p:nvPr/>
          </p:nvSpPr>
          <p:spPr bwMode="auto">
            <a:xfrm>
              <a:off x="2667000" y="4331733"/>
              <a:ext cx="3581400" cy="556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44"/>
            <p:cNvSpPr>
              <a:spLocks noChangeShapeType="1"/>
            </p:cNvSpPr>
            <p:nvPr/>
          </p:nvSpPr>
          <p:spPr bwMode="auto">
            <a:xfrm flipV="1">
              <a:off x="2667000" y="5014912"/>
              <a:ext cx="3581400" cy="319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5410200" y="4800600"/>
            <a:ext cx="1143000" cy="1981200"/>
          </a:xfrm>
          <a:prstGeom prst="ellipse">
            <a:avLst/>
          </a:prstGeom>
          <a:solidFill>
            <a:srgbClr val="0000CC">
              <a:alpha val="4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29"/>
          <p:cNvSpPr>
            <a:spLocks noChangeArrowheads="1"/>
          </p:cNvSpPr>
          <p:nvPr/>
        </p:nvSpPr>
        <p:spPr bwMode="auto">
          <a:xfrm>
            <a:off x="6051332" y="5838498"/>
            <a:ext cx="76200" cy="66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000" y="4191000"/>
            <a:ext cx="135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Domain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28661" y="4277380"/>
            <a:ext cx="1124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Range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2"/>
          <p:cNvSpPr>
            <a:spLocks noChangeArrowheads="1"/>
          </p:cNvSpPr>
          <p:nvPr/>
        </p:nvSpPr>
        <p:spPr bwMode="auto">
          <a:xfrm>
            <a:off x="1981200" y="4724400"/>
            <a:ext cx="1143000" cy="1981200"/>
          </a:xfrm>
          <a:prstGeom prst="ellipse">
            <a:avLst/>
          </a:prstGeom>
          <a:solidFill>
            <a:srgbClr val="0000CC">
              <a:alpha val="4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2133600" y="5257800"/>
            <a:ext cx="3962400" cy="1002267"/>
            <a:chOff x="2286000" y="4331733"/>
            <a:chExt cx="3962400" cy="1002267"/>
          </a:xfrm>
        </p:grpSpPr>
        <p:sp>
          <p:nvSpPr>
            <p:cNvPr id="10" name="Oval 42"/>
            <p:cNvSpPr>
              <a:spLocks noChangeArrowheads="1"/>
            </p:cNvSpPr>
            <p:nvPr/>
          </p:nvSpPr>
          <p:spPr bwMode="auto">
            <a:xfrm>
              <a:off x="2286000" y="4331734"/>
              <a:ext cx="609600" cy="1002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43"/>
            <p:cNvSpPr>
              <a:spLocks noChangeShapeType="1"/>
            </p:cNvSpPr>
            <p:nvPr/>
          </p:nvSpPr>
          <p:spPr bwMode="auto">
            <a:xfrm>
              <a:off x="2667000" y="4331733"/>
              <a:ext cx="3581400" cy="556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44"/>
            <p:cNvSpPr>
              <a:spLocks noChangeShapeType="1"/>
            </p:cNvSpPr>
            <p:nvPr/>
          </p:nvSpPr>
          <p:spPr bwMode="auto">
            <a:xfrm flipV="1">
              <a:off x="2667000" y="5014912"/>
              <a:ext cx="3581400" cy="319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OWF </a:t>
            </a:r>
            <a:r>
              <a:rPr lang="en-US" dirty="0" smtClean="0">
                <a:latin typeface="cmsy10"/>
              </a:rPr>
              <a:t>)</a:t>
            </a:r>
            <a:r>
              <a:rPr lang="en-US" dirty="0" smtClean="0"/>
              <a:t> LR-OWF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Autofit/>
          </a:bodyPr>
          <a:lstStyle/>
          <a:p>
            <a:pPr marL="319088" indent="-319088" eaLnBrk="0" hangingPunct="0">
              <a:buFont typeface="Wingdings" pitchFamily="2" charset="2"/>
              <a:buChar char=""/>
            </a:pPr>
            <a:r>
              <a:rPr lang="en-US" sz="3200" dirty="0" smtClean="0">
                <a:solidFill>
                  <a:srgbClr val="FF0000"/>
                </a:solidFill>
                <a:latin typeface="Tw Cen MT" pitchFamily="34" charset="0"/>
              </a:rPr>
              <a:t>OWF</a:t>
            </a:r>
            <a:r>
              <a:rPr lang="en-US" sz="3200" dirty="0" smtClean="0">
                <a:latin typeface="Tw Cen MT" pitchFamily="34" charset="0"/>
              </a:rPr>
              <a:t>: get 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y = f(x)</a:t>
            </a:r>
            <a:r>
              <a:rPr lang="en-US" sz="3200" dirty="0" smtClean="0">
                <a:latin typeface="Tw Cen MT" pitchFamily="34" charset="0"/>
              </a:rPr>
              <a:t>, hard to find any 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x’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smtClean="0">
                <a:latin typeface="cmsy10"/>
              </a:rPr>
              <a:t>2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f</a:t>
            </a:r>
            <a:r>
              <a:rPr lang="en-US" sz="3200" baseline="30000" dirty="0" smtClean="0">
                <a:solidFill>
                  <a:srgbClr val="0000FF"/>
                </a:solidFill>
              </a:rPr>
              <a:t>-1</a:t>
            </a:r>
            <a:r>
              <a:rPr lang="en-US" sz="3200" dirty="0" smtClean="0">
                <a:solidFill>
                  <a:srgbClr val="0000FF"/>
                </a:solidFill>
              </a:rPr>
              <a:t>(y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)</a:t>
            </a:r>
            <a:r>
              <a:rPr lang="en-US" sz="3200" dirty="0" smtClean="0">
                <a:solidFill>
                  <a:srgbClr val="002060"/>
                </a:solidFill>
                <a:latin typeface="Tw Cen MT" pitchFamily="34" charset="0"/>
              </a:rPr>
              <a:t>.</a:t>
            </a:r>
            <a:endParaRPr lang="en-US" sz="3200" dirty="0" smtClean="0">
              <a:solidFill>
                <a:srgbClr val="0000FF"/>
              </a:solidFill>
              <a:latin typeface="Tw Cen MT" pitchFamily="34" charset="0"/>
            </a:endParaRPr>
          </a:p>
          <a:p>
            <a:pPr marL="319088" indent="-319088" eaLnBrk="0" hangingPunct="0">
              <a:buFont typeface="Wingdings" pitchFamily="2" charset="2"/>
              <a:buChar char=""/>
            </a:pP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L</a:t>
            </a:r>
            <a:r>
              <a:rPr lang="en-US" sz="3200" dirty="0" smtClean="0">
                <a:solidFill>
                  <a:srgbClr val="FF0000"/>
                </a:solidFill>
                <a:latin typeface="Tw Cen MT" pitchFamily="34" charset="0"/>
              </a:rPr>
              <a:t>-LR OWF</a:t>
            </a:r>
            <a:r>
              <a:rPr lang="en-US" sz="3200" dirty="0" smtClean="0">
                <a:latin typeface="Tw Cen MT" pitchFamily="34" charset="0"/>
              </a:rPr>
              <a:t>:  also get 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L</a:t>
            </a:r>
            <a:r>
              <a:rPr lang="en-US" sz="3200" dirty="0" smtClean="0">
                <a:solidFill>
                  <a:srgbClr val="FF0000"/>
                </a:solidFill>
                <a:latin typeface="Tw Cen MT" pitchFamily="34" charset="0"/>
              </a:rPr>
              <a:t> bits of leakage about 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x</a:t>
            </a:r>
            <a:r>
              <a:rPr lang="en-US" sz="3200" dirty="0" smtClean="0">
                <a:latin typeface="Tw Cen MT" pitchFamily="34" charset="0"/>
              </a:rPr>
              <a:t>. </a:t>
            </a:r>
            <a:endParaRPr lang="en-US" sz="3200" dirty="0" smtClean="0">
              <a:solidFill>
                <a:srgbClr val="0000FF"/>
              </a:solidFill>
              <a:latin typeface="Tw Cen MT" pitchFamily="34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5562600" y="5334000"/>
            <a:ext cx="8306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y=f(x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3" name="Oval 29"/>
          <p:cNvSpPr>
            <a:spLocks noChangeArrowheads="1"/>
          </p:cNvSpPr>
          <p:nvPr/>
        </p:nvSpPr>
        <p:spPr bwMode="auto">
          <a:xfrm>
            <a:off x="2438400" y="5801313"/>
            <a:ext cx="76200" cy="66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2362200" y="5394325"/>
            <a:ext cx="312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5410200" y="4800600"/>
            <a:ext cx="1143000" cy="1981200"/>
          </a:xfrm>
          <a:prstGeom prst="ellipse">
            <a:avLst/>
          </a:prstGeom>
          <a:solidFill>
            <a:srgbClr val="0000CC">
              <a:alpha val="4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05000" y="4191000"/>
            <a:ext cx="135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Domain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28661" y="4277380"/>
            <a:ext cx="1124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Range</a:t>
            </a:r>
            <a:endParaRPr lang="en-US" sz="2800" b="1" dirty="0"/>
          </a:p>
        </p:txBody>
      </p:sp>
      <p:cxnSp>
        <p:nvCxnSpPr>
          <p:cNvPr id="24" name="Straight Connector 23"/>
          <p:cNvCxnSpPr/>
          <p:nvPr/>
        </p:nvCxnSpPr>
        <p:spPr>
          <a:xfrm rot="10800000" flipH="1">
            <a:off x="2362199" y="5638800"/>
            <a:ext cx="312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H="1">
            <a:off x="2362201" y="5562600"/>
            <a:ext cx="312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H="1">
            <a:off x="2362201" y="5602012"/>
            <a:ext cx="312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H="1">
            <a:off x="2406868" y="5686098"/>
            <a:ext cx="312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H="1">
            <a:off x="2286000" y="5825358"/>
            <a:ext cx="312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H="1">
            <a:off x="2335924" y="5856890"/>
            <a:ext cx="312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051332" y="5838498"/>
            <a:ext cx="76200" cy="66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OWF </a:t>
            </a:r>
            <a:r>
              <a:rPr lang="en-US" dirty="0" smtClean="0">
                <a:latin typeface="cmsy10"/>
              </a:rPr>
              <a:t>)</a:t>
            </a:r>
            <a:r>
              <a:rPr lang="en-US" dirty="0" smtClean="0"/>
              <a:t> LR-OWF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Autofit/>
          </a:bodyPr>
          <a:lstStyle/>
          <a:p>
            <a:pPr marL="319088" indent="-319088" eaLnBrk="0" hangingPunct="0">
              <a:buFont typeface="Wingdings" pitchFamily="2" charset="2"/>
              <a:buChar char=""/>
            </a:pPr>
            <a:r>
              <a:rPr lang="en-US" sz="3200" dirty="0" smtClean="0">
                <a:solidFill>
                  <a:srgbClr val="FF0000"/>
                </a:solidFill>
                <a:latin typeface="Tw Cen MT" pitchFamily="34" charset="0"/>
              </a:rPr>
              <a:t>OWF</a:t>
            </a:r>
            <a:r>
              <a:rPr lang="en-US" sz="3200" dirty="0" smtClean="0">
                <a:latin typeface="Tw Cen MT" pitchFamily="34" charset="0"/>
              </a:rPr>
              <a:t>: get 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y = f(x)</a:t>
            </a:r>
            <a:r>
              <a:rPr lang="en-US" sz="3200" dirty="0" smtClean="0">
                <a:latin typeface="Tw Cen MT" pitchFamily="34" charset="0"/>
              </a:rPr>
              <a:t>, hard to find any 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x’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smtClean="0">
                <a:latin typeface="cmsy10"/>
              </a:rPr>
              <a:t>2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f</a:t>
            </a:r>
            <a:r>
              <a:rPr lang="en-US" sz="3200" baseline="30000" dirty="0" smtClean="0">
                <a:solidFill>
                  <a:srgbClr val="0000FF"/>
                </a:solidFill>
              </a:rPr>
              <a:t>-1</a:t>
            </a:r>
            <a:r>
              <a:rPr lang="en-US" sz="3200" dirty="0" smtClean="0">
                <a:solidFill>
                  <a:srgbClr val="0000FF"/>
                </a:solidFill>
              </a:rPr>
              <a:t>(y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)</a:t>
            </a:r>
            <a:r>
              <a:rPr lang="en-US" sz="3200" dirty="0" smtClean="0">
                <a:solidFill>
                  <a:srgbClr val="002060"/>
                </a:solidFill>
                <a:latin typeface="Tw Cen MT" pitchFamily="34" charset="0"/>
              </a:rPr>
              <a:t>.</a:t>
            </a:r>
            <a:endParaRPr lang="en-US" sz="3200" dirty="0" smtClean="0">
              <a:solidFill>
                <a:srgbClr val="0000FF"/>
              </a:solidFill>
              <a:latin typeface="Tw Cen MT" pitchFamily="34" charset="0"/>
            </a:endParaRPr>
          </a:p>
          <a:p>
            <a:pPr marL="319088" indent="-319088" eaLnBrk="0" hangingPunct="0">
              <a:buFont typeface="Wingdings" pitchFamily="2" charset="2"/>
              <a:buChar char=""/>
            </a:pP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L</a:t>
            </a:r>
            <a:r>
              <a:rPr lang="en-US" sz="3200" dirty="0" smtClean="0">
                <a:solidFill>
                  <a:srgbClr val="FF0000"/>
                </a:solidFill>
                <a:latin typeface="Tw Cen MT" pitchFamily="34" charset="0"/>
              </a:rPr>
              <a:t>-LR OWF</a:t>
            </a:r>
            <a:r>
              <a:rPr lang="en-US" sz="3200" dirty="0" smtClean="0">
                <a:latin typeface="Tw Cen MT" pitchFamily="34" charset="0"/>
              </a:rPr>
              <a:t>:  also get 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L</a:t>
            </a:r>
            <a:r>
              <a:rPr lang="en-US" sz="3200" dirty="0" smtClean="0">
                <a:solidFill>
                  <a:srgbClr val="FF0000"/>
                </a:solidFill>
                <a:latin typeface="Tw Cen MT" pitchFamily="34" charset="0"/>
              </a:rPr>
              <a:t> bits of leakage about 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x</a:t>
            </a:r>
            <a:r>
              <a:rPr lang="en-US" sz="3200" dirty="0" smtClean="0">
                <a:latin typeface="Tw Cen MT" pitchFamily="34" charset="0"/>
              </a:rPr>
              <a:t>. </a:t>
            </a:r>
            <a:endParaRPr lang="en-US" sz="3200" dirty="0" smtClean="0">
              <a:solidFill>
                <a:srgbClr val="0000FF"/>
              </a:solidFill>
              <a:latin typeface="Tw Cen MT" pitchFamily="34" charset="0"/>
            </a:endParaRPr>
          </a:p>
          <a:p>
            <a:pPr marL="319088" indent="-319088" eaLnBrk="0" hangingPunct="0">
              <a:buFont typeface="Wingdings" pitchFamily="2" charset="2"/>
              <a:buChar char=""/>
            </a:pPr>
            <a:r>
              <a:rPr lang="en-US" sz="3200" dirty="0" smtClean="0">
                <a:solidFill>
                  <a:srgbClr val="FF0000"/>
                </a:solidFill>
                <a:latin typeface="Tw Cen MT" pitchFamily="34" charset="0"/>
              </a:rPr>
              <a:t>SPRF</a:t>
            </a:r>
            <a:r>
              <a:rPr lang="en-US" sz="3200" dirty="0" smtClean="0">
                <a:latin typeface="Tw Cen MT" pitchFamily="34" charset="0"/>
              </a:rPr>
              <a:t>: get 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x</a:t>
            </a:r>
            <a:r>
              <a:rPr lang="en-US" sz="3200" dirty="0" smtClean="0">
                <a:latin typeface="Tw Cen MT" pitchFamily="34" charset="0"/>
              </a:rPr>
              <a:t>, hard to find any 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x’ ≠ x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s.t</a:t>
            </a:r>
            <a:r>
              <a:rPr lang="en-US" sz="3200" dirty="0" smtClean="0">
                <a:latin typeface="Tw Cen MT" pitchFamily="34" charset="0"/>
              </a:rPr>
              <a:t>. </a:t>
            </a:r>
            <a:r>
              <a:rPr lang="en-US" sz="3200" dirty="0" smtClean="0">
                <a:solidFill>
                  <a:srgbClr val="0000FF"/>
                </a:solidFill>
                <a:latin typeface="Tw Cen MT" pitchFamily="34" charset="0"/>
              </a:rPr>
              <a:t>f(x’)=f(x)</a:t>
            </a:r>
          </a:p>
          <a:p>
            <a:pPr marL="639128" lvl="1" indent="-319088" eaLnBrk="0" hangingPunct="0">
              <a:buFont typeface="Wingdings" pitchFamily="2" charset="2"/>
              <a:buChar char=""/>
            </a:pPr>
            <a:r>
              <a:rPr lang="en-US" dirty="0" smtClean="0">
                <a:latin typeface="Tw Cen MT" pitchFamily="34" charset="0"/>
              </a:rPr>
              <a:t>Non-triviality: input length </a:t>
            </a:r>
            <a:r>
              <a:rPr lang="en-US" dirty="0" smtClean="0">
                <a:solidFill>
                  <a:srgbClr val="0000FF"/>
                </a:solidFill>
                <a:latin typeface="Tw Cen MT" pitchFamily="34" charset="0"/>
              </a:rPr>
              <a:t>n</a:t>
            </a:r>
            <a:r>
              <a:rPr lang="en-US" dirty="0" smtClean="0">
                <a:latin typeface="Tw Cen MT" pitchFamily="34" charset="0"/>
              </a:rPr>
              <a:t> &gt; output length </a:t>
            </a:r>
            <a:r>
              <a:rPr lang="en-US" dirty="0" smtClean="0">
                <a:solidFill>
                  <a:srgbClr val="0000FF"/>
                </a:solidFill>
                <a:latin typeface="Tw Cen MT" pitchFamily="34" charset="0"/>
              </a:rPr>
              <a:t>k</a:t>
            </a:r>
          </a:p>
          <a:p>
            <a:pPr marL="639128" lvl="1" indent="-319088" eaLnBrk="0" hangingPunct="0">
              <a:buFont typeface="Wingdings" pitchFamily="2" charset="2"/>
              <a:buChar char=""/>
            </a:pPr>
            <a:r>
              <a:rPr lang="en-US" dirty="0" smtClean="0">
                <a:latin typeface="Tw Cen MT" pitchFamily="34" charset="0"/>
              </a:rPr>
              <a:t>Can build from any OWF for any </a:t>
            </a:r>
            <a:r>
              <a:rPr lang="en-US" dirty="0" smtClean="0">
                <a:solidFill>
                  <a:srgbClr val="0000FF"/>
                </a:solidFill>
                <a:latin typeface="Tw Cen MT" pitchFamily="34" charset="0"/>
              </a:rPr>
              <a:t>n = poly(k)</a:t>
            </a:r>
            <a:r>
              <a:rPr lang="en-US" dirty="0" smtClean="0">
                <a:latin typeface="Tw Cen MT" pitchFamily="34" charset="0"/>
              </a:rPr>
              <a:t> [Rom90]</a:t>
            </a:r>
          </a:p>
        </p:txBody>
      </p:sp>
      <p:sp>
        <p:nvSpPr>
          <p:cNvPr id="6" name="Oval 22"/>
          <p:cNvSpPr>
            <a:spLocks noChangeArrowheads="1"/>
          </p:cNvSpPr>
          <p:nvPr/>
        </p:nvSpPr>
        <p:spPr bwMode="auto">
          <a:xfrm>
            <a:off x="1981200" y="4724400"/>
            <a:ext cx="1143000" cy="1981200"/>
          </a:xfrm>
          <a:prstGeom prst="ellipse">
            <a:avLst/>
          </a:prstGeom>
          <a:solidFill>
            <a:srgbClr val="0000CC">
              <a:alpha val="4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5562600" y="5334000"/>
            <a:ext cx="8306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y=f(x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2133600" y="5257800"/>
            <a:ext cx="3962400" cy="1002267"/>
            <a:chOff x="2286000" y="4331733"/>
            <a:chExt cx="3962400" cy="1002267"/>
          </a:xfrm>
        </p:grpSpPr>
        <p:sp>
          <p:nvSpPr>
            <p:cNvPr id="10" name="Oval 42"/>
            <p:cNvSpPr>
              <a:spLocks noChangeArrowheads="1"/>
            </p:cNvSpPr>
            <p:nvPr/>
          </p:nvSpPr>
          <p:spPr bwMode="auto">
            <a:xfrm>
              <a:off x="2286000" y="4331734"/>
              <a:ext cx="609600" cy="1002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43"/>
            <p:cNvSpPr>
              <a:spLocks noChangeShapeType="1"/>
            </p:cNvSpPr>
            <p:nvPr/>
          </p:nvSpPr>
          <p:spPr bwMode="auto">
            <a:xfrm>
              <a:off x="2667000" y="4331733"/>
              <a:ext cx="3581400" cy="556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44"/>
            <p:cNvSpPr>
              <a:spLocks noChangeShapeType="1"/>
            </p:cNvSpPr>
            <p:nvPr/>
          </p:nvSpPr>
          <p:spPr bwMode="auto">
            <a:xfrm flipV="1">
              <a:off x="2667000" y="5014912"/>
              <a:ext cx="3581400" cy="319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Oval 29"/>
          <p:cNvSpPr>
            <a:spLocks noChangeArrowheads="1"/>
          </p:cNvSpPr>
          <p:nvPr/>
        </p:nvSpPr>
        <p:spPr bwMode="auto">
          <a:xfrm>
            <a:off x="2438400" y="5801313"/>
            <a:ext cx="76200" cy="66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2362200" y="5394325"/>
            <a:ext cx="312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5410200" y="4800600"/>
            <a:ext cx="1143000" cy="1981200"/>
          </a:xfrm>
          <a:prstGeom prst="ellipse">
            <a:avLst/>
          </a:prstGeom>
          <a:solidFill>
            <a:srgbClr val="0000CC">
              <a:alpha val="4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9"/>
          <p:cNvSpPr>
            <a:spLocks noChangeArrowheads="1"/>
          </p:cNvSpPr>
          <p:nvPr/>
        </p:nvSpPr>
        <p:spPr bwMode="auto">
          <a:xfrm>
            <a:off x="2286000" y="5572713"/>
            <a:ext cx="76200" cy="66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204420" y="5254456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x’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0" y="4191000"/>
            <a:ext cx="135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Domain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428661" y="4277380"/>
            <a:ext cx="1124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Range</a:t>
            </a:r>
            <a:endParaRPr lang="en-US" sz="2800" b="1" dirty="0"/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6051332" y="5838498"/>
            <a:ext cx="76200" cy="66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  <p:bldP spid="16" grpId="0" animBg="1"/>
      <p:bldP spid="23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WICHS@FUDLMENFUVWXY5ML" val="3355"/>
  <p:tag name="FIRSTDANWICHS@YHPDNE0OB6HCFLTV" val="3594"/>
  <p:tag name="FIRSTDANIEL20WICHS@FEBQNENFUVWYY577" val="33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3|0.3|0.3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2.5|12.1|7.8|3.6|19.1|2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23.7|2.5|4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10.3|6.5|5.5|5.3|9.9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|7.5|12.3|9.5|19.6|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10.2|1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32.6|31.9|5.5|6.7|10.2|8.8|13.8|2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|15.5|5.3|2.3|9.2|5.9|4.2|3.2|2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11238</TotalTime>
  <Words>1712</Words>
  <Application>Microsoft Office PowerPoint</Application>
  <PresentationFormat>On-screen Show (4:3)</PresentationFormat>
  <Paragraphs>363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Tw Cen MT</vt:lpstr>
      <vt:lpstr>Wingdings</vt:lpstr>
      <vt:lpstr>Wingdings 2</vt:lpstr>
      <vt:lpstr>cmsy10</vt:lpstr>
      <vt:lpstr>cmmi10</vt:lpstr>
      <vt:lpstr>Symbol</vt:lpstr>
      <vt:lpstr>Times New Roman</vt:lpstr>
      <vt:lpstr>Helvetica</vt:lpstr>
      <vt:lpstr>Calibri</vt:lpstr>
      <vt:lpstr>Median</vt:lpstr>
      <vt:lpstr>Bitmap</vt:lpstr>
      <vt:lpstr>Clip</vt:lpstr>
      <vt:lpstr>Recent Progress  in leakage-Resilient  cryptography</vt:lpstr>
      <vt:lpstr>Leakage Attacks</vt:lpstr>
      <vt:lpstr>Cryptography With Leakage</vt:lpstr>
      <vt:lpstr>Leakage Resilient Cryptography</vt:lpstr>
      <vt:lpstr>Password Login Scheme</vt:lpstr>
      <vt:lpstr>Using One-Way Functions</vt:lpstr>
      <vt:lpstr>OWF ) LR-OWF</vt:lpstr>
      <vt:lpstr>OWF ) LR-OWF</vt:lpstr>
      <vt:lpstr>OWF ) LR-OWF</vt:lpstr>
      <vt:lpstr>OWF ) SPRF ) LR-OWF</vt:lpstr>
      <vt:lpstr>Proof:  Any SPRF is LR-OWF</vt:lpstr>
      <vt:lpstr>Proof:  Any SPRF is LR-OWF</vt:lpstr>
      <vt:lpstr>Leakage Resilient Cryptography</vt:lpstr>
      <vt:lpstr>Identification Schemes</vt:lpstr>
      <vt:lpstr>Leakage-Resilient Identification [ADW09]</vt:lpstr>
      <vt:lpstr>Tool: Zero-Knowledge Proof of Knowledge</vt:lpstr>
      <vt:lpstr>ID Schemes from ZK-PoK</vt:lpstr>
      <vt:lpstr>ID Schemes from ZK-PoK</vt:lpstr>
      <vt:lpstr>ID Schemes from ZK-PoK</vt:lpstr>
      <vt:lpstr>ID Schemes from ZK-PoK</vt:lpstr>
      <vt:lpstr>ID Schemes from ZK-PoK</vt:lpstr>
      <vt:lpstr>LR Signatures    [ADW09,KV09,DHLW09,BSW10]</vt:lpstr>
      <vt:lpstr>Leakage Resilient Cryptography</vt:lpstr>
      <vt:lpstr>LR Public-Key Encryption [AGV09, NS09]</vt:lpstr>
      <vt:lpstr>Hash Proof Enc Scheme [AGV09, NS09]</vt:lpstr>
      <vt:lpstr>Hash Proof Enc Scheme [AGV09, NS09]</vt:lpstr>
      <vt:lpstr>Hash Proof Enc Scheme [AGV09, NS09]</vt:lpstr>
      <vt:lpstr>Hash Proof Enc Scheme [AGV09, NS09]</vt:lpstr>
      <vt:lpstr>Hash Proof Enc Scheme [AGV09, NS09]</vt:lpstr>
      <vt:lpstr>Proof: Hash Proof Enc is LR [AGV09, NS09]</vt:lpstr>
      <vt:lpstr>Slide 31</vt:lpstr>
      <vt:lpstr>Criticism/Extensions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Key Crypto In the  Bounded Retrieval Model  and  Security Against Side-Channel Attacks</dc:title>
  <dc:creator>danwichs</dc:creator>
  <cp:lastModifiedBy>danwichs</cp:lastModifiedBy>
  <cp:revision>209</cp:revision>
  <dcterms:created xsi:type="dcterms:W3CDTF">2009-03-17T00:39:51Z</dcterms:created>
  <dcterms:modified xsi:type="dcterms:W3CDTF">2010-09-14T00:03:11Z</dcterms:modified>
</cp:coreProperties>
</file>