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6" r:id="rId2"/>
    <p:sldId id="419" r:id="rId3"/>
    <p:sldId id="358" r:id="rId4"/>
    <p:sldId id="359" r:id="rId5"/>
    <p:sldId id="360" r:id="rId6"/>
    <p:sldId id="323" r:id="rId7"/>
    <p:sldId id="441" r:id="rId8"/>
    <p:sldId id="324" r:id="rId9"/>
    <p:sldId id="364" r:id="rId10"/>
    <p:sldId id="365" r:id="rId11"/>
    <p:sldId id="327" r:id="rId12"/>
    <p:sldId id="328" r:id="rId13"/>
    <p:sldId id="329" r:id="rId14"/>
    <p:sldId id="341" r:id="rId15"/>
    <p:sldId id="438" r:id="rId16"/>
    <p:sldId id="377" r:id="rId17"/>
    <p:sldId id="381" r:id="rId18"/>
    <p:sldId id="424" r:id="rId19"/>
    <p:sldId id="421" r:id="rId20"/>
    <p:sldId id="423" r:id="rId21"/>
    <p:sldId id="383" r:id="rId22"/>
    <p:sldId id="264" r:id="rId23"/>
    <p:sldId id="259" r:id="rId24"/>
    <p:sldId id="396" r:id="rId25"/>
    <p:sldId id="262" r:id="rId26"/>
    <p:sldId id="397" r:id="rId27"/>
    <p:sldId id="398" r:id="rId28"/>
    <p:sldId id="399" r:id="rId29"/>
    <p:sldId id="439" r:id="rId30"/>
    <p:sldId id="401" r:id="rId31"/>
    <p:sldId id="402" r:id="rId32"/>
    <p:sldId id="427" r:id="rId33"/>
    <p:sldId id="428" r:id="rId34"/>
    <p:sldId id="403" r:id="rId35"/>
    <p:sldId id="404" r:id="rId36"/>
    <p:sldId id="405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8" r:id="rId48"/>
    <p:sldId id="437" r:id="rId49"/>
    <p:sldId id="440" r:id="rId50"/>
    <p:sldId id="386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2B2B2"/>
    <a:srgbClr val="C00000"/>
    <a:srgbClr val="FFCC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9" autoAdjust="0"/>
  </p:normalViewPr>
  <p:slideViewPr>
    <p:cSldViewPr>
      <p:cViewPr>
        <p:scale>
          <a:sx n="75" d="100"/>
          <a:sy n="75" d="100"/>
        </p:scale>
        <p:origin x="-7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42F4-B2DA-48BF-BBEB-6B0F7684AE8B}" type="datetimeFigureOut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516E9-BEFA-4844-909D-66852557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B37EB-1644-413F-81F5-212E3489EEA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1DF48-3163-426A-B9D6-82D09DC8BF1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748C9-0C54-40F9-A978-E96C1A08787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F8DC-4705-444E-A74E-E4955CA55D9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F8DC-4705-444E-A74E-E4955CA55D9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DF601-C1D2-48C4-8038-C06A5B30B262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79FFD6-E57E-484C-BB8B-0A6001850B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1DF48-3163-426A-B9D6-82D09DC8BF14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DB3B3-A050-4F37-9F60-185916E3287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F73161-892E-4767-839A-92DEAADC5908}" type="slidenum">
              <a:rPr lang="en-US" sz="1200">
                <a:latin typeface="Calibri" pitchFamily="34" charset="0"/>
              </a:rPr>
              <a:pPr algn="r"/>
              <a:t>32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D8DDE-1942-4B07-A118-B55BBA1C1CD6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35E59D-DDF7-4545-8281-855D8E1C5546}" type="slidenum">
              <a:rPr lang="en-US" sz="1200">
                <a:latin typeface="Calibri" pitchFamily="34" charset="0"/>
              </a:rPr>
              <a:pPr algn="r"/>
              <a:t>33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CAAE0-65A4-4329-AF61-B0462285FE43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48B54E-DBCD-4285-BC51-6EBC986B60F1}" type="slidenum">
              <a:rPr lang="en-US" sz="1200">
                <a:latin typeface="Calibri" pitchFamily="34" charset="0"/>
              </a:rPr>
              <a:pPr algn="r"/>
              <a:t>34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CAAE0-65A4-4329-AF61-B0462285FE43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48B54E-DBCD-4285-BC51-6EBC986B60F1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33C3-8B10-4351-853C-831BDDAADCE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33C3-8B10-4351-853C-831BDDAADCE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A8FF-BEEF-45A8-9759-BAC1FA87B6AA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64A401-6BF3-430B-A32F-19158F9AFC30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516E9-BEFA-4844-909D-6685255720C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B136-8589-4681-B0CC-8619CCF6F118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A719-A368-4F8E-82BD-B7BD0A394531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CB5-F545-4055-9BF6-0997B9F16A7F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2F91-8728-4151-9D10-B190CBD8B841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FCEE-A0A8-454D-B825-DD3EC8B7224F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6637-6052-4532-94DD-DAF24C3FB452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CCAE-D4C9-43D8-8CF7-8C0C58F4D616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846-7E32-405B-BCAC-013EB404AF6D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1FB8-7682-41FC-AFE4-DFDBB87C38BF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1E6A-5956-46BE-9682-424D39500BA5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8EF1-3B50-435D-98CD-5EA3C694DCAA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7065-19DE-4A9D-AED2-9835990FB8DF}" type="datetime1">
              <a:rPr lang="en-US" smtClean="0"/>
              <a:pPr/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New Balanced Search Trees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Siddhartha Sen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Princeton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Joint work with Bernhard Haeupler and Robert E. Tarjan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61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Ranked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Each node has integer rank</a:t>
            </a:r>
          </a:p>
          <a:p>
            <a:pPr marL="457200" lvl="1" indent="0">
              <a:buNone/>
            </a:pPr>
            <a:r>
              <a:rPr lang="en-US" dirty="0" smtClean="0"/>
              <a:t>Convention: leaves have rank 0, missing nodes have rank -1</a:t>
            </a:r>
          </a:p>
          <a:p>
            <a:pPr>
              <a:buNone/>
            </a:pPr>
            <a:endParaRPr lang="en-US" sz="1600" dirty="0" smtClean="0"/>
          </a:p>
          <a:p>
            <a:pPr marL="457200" indent="-457200">
              <a:buNone/>
            </a:pPr>
            <a:r>
              <a:rPr lang="en-US" i="1" dirty="0" smtClean="0"/>
              <a:t>rank difference</a:t>
            </a:r>
            <a:r>
              <a:rPr lang="en-US" dirty="0" smtClean="0"/>
              <a:t> of child =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 smtClean="0"/>
              <a:t>	rank of parent 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 rank of child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i="1" dirty="0" smtClean="0"/>
              <a:t>i</a:t>
            </a:r>
            <a:r>
              <a:rPr lang="en-US" dirty="0" smtClean="0"/>
              <a:t>-</a:t>
            </a:r>
            <a:r>
              <a:rPr lang="en-US" i="1" dirty="0" smtClean="0"/>
              <a:t>child</a:t>
            </a:r>
            <a:r>
              <a:rPr lang="en-US" dirty="0" smtClean="0"/>
              <a:t>: node of rank difference </a:t>
            </a:r>
            <a:r>
              <a:rPr lang="en-US" i="1" dirty="0" smtClean="0"/>
              <a:t>i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i</a:t>
            </a:r>
            <a:r>
              <a:rPr lang="en-US" dirty="0" smtClean="0"/>
              <a:t>,</a:t>
            </a:r>
            <a:r>
              <a:rPr lang="en-US" i="1" dirty="0" smtClean="0"/>
              <a:t>j</a:t>
            </a:r>
            <a:r>
              <a:rPr lang="en-US" dirty="0" smtClean="0"/>
              <a:t>-</a:t>
            </a:r>
            <a:r>
              <a:rPr lang="en-US" i="1" dirty="0" smtClean="0"/>
              <a:t>node</a:t>
            </a:r>
            <a:r>
              <a:rPr lang="en-US" dirty="0" smtClean="0"/>
              <a:t>: children have rank differences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197443"/>
            <a:ext cx="3886200" cy="106680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Estimate for height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Example of a ranked binary tree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62000" y="5257800"/>
            <a:ext cx="7315200" cy="48736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If all rank differences 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positive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, rank </a:t>
            </a:r>
            <a:r>
              <a:rPr lang="en-US" sz="2600" dirty="0">
                <a:solidFill>
                  <a:srgbClr val="C00000"/>
                </a:solidFill>
                <a:latin typeface="+mn-lt"/>
                <a:sym typeface="Symbol"/>
              </a:rPr>
              <a:t> height</a:t>
            </a:r>
            <a:endParaRPr lang="en-US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6654800" y="3795713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6199188" y="3732213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124200" y="30353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5803900" y="30337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5359400" y="29686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cxnSp>
        <p:nvCxnSpPr>
          <p:cNvPr id="40" name="AutoShape 37"/>
          <p:cNvCxnSpPr>
            <a:cxnSpLocks noChangeShapeType="1"/>
            <a:stCxn id="41" idx="5"/>
            <a:endCxn id="39" idx="1"/>
          </p:cNvCxnSpPr>
          <p:nvPr/>
        </p:nvCxnSpPr>
        <p:spPr bwMode="auto">
          <a:xfrm rot="16200000" flipH="1">
            <a:off x="4708525" y="2317750"/>
            <a:ext cx="438150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4038600" y="22066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42" name="AutoShape 37"/>
          <p:cNvCxnSpPr>
            <a:cxnSpLocks noChangeShapeType="1"/>
            <a:stCxn id="39" idx="5"/>
            <a:endCxn id="36" idx="1"/>
          </p:cNvCxnSpPr>
          <p:nvPr/>
        </p:nvCxnSpPr>
        <p:spPr bwMode="auto">
          <a:xfrm rot="16200000" flipH="1">
            <a:off x="5787232" y="3320256"/>
            <a:ext cx="439738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37"/>
          <p:cNvCxnSpPr>
            <a:cxnSpLocks noChangeShapeType="1"/>
            <a:stCxn id="41" idx="3"/>
            <a:endCxn id="44" idx="7"/>
          </p:cNvCxnSpPr>
          <p:nvPr/>
        </p:nvCxnSpPr>
        <p:spPr bwMode="auto">
          <a:xfrm rot="5400000">
            <a:off x="3362325" y="2292350"/>
            <a:ext cx="43815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2667000" y="29686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733800" y="22717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6" name="AutoShape 37"/>
          <p:cNvCxnSpPr>
            <a:cxnSpLocks noChangeShapeType="1"/>
            <a:stCxn id="44" idx="3"/>
            <a:endCxn id="47" idx="7"/>
          </p:cNvCxnSpPr>
          <p:nvPr/>
        </p:nvCxnSpPr>
        <p:spPr bwMode="auto">
          <a:xfrm flipH="1">
            <a:off x="2219325" y="3359150"/>
            <a:ext cx="5143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1828800" y="37306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3498850" y="3733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cxnSp>
        <p:nvCxnSpPr>
          <p:cNvPr id="49" name="AutoShape 37"/>
          <p:cNvCxnSpPr>
            <a:cxnSpLocks noChangeShapeType="1"/>
            <a:stCxn id="44" idx="5"/>
            <a:endCxn id="48" idx="1"/>
          </p:cNvCxnSpPr>
          <p:nvPr/>
        </p:nvCxnSpPr>
        <p:spPr bwMode="auto">
          <a:xfrm>
            <a:off x="3057525" y="3359150"/>
            <a:ext cx="508000" cy="441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3962400" y="3795713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2286000" y="3784600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2362200" y="30305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1524000" y="37877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3200400" y="37925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5895975" y="38020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5067300" y="30400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ransition advTm="453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Rank-Balanced Trees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AVL trees: every node is a 1,1- or 1,2-node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Rank-balanced trees</a:t>
            </a:r>
            <a:r>
              <a:rPr lang="en-US" sz="2800" dirty="0" smtClean="0">
                <a:solidFill>
                  <a:srgbClr val="000000"/>
                </a:solidFill>
              </a:rPr>
              <a:t>: every node is a 1,1-, 1,2-, or 2,2-node (rank differences are 1 or 2)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Red-black trees: all rank differences are 0 or 1, no 0-child is the parent of another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All need one balance bit per node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11163" y="2549525"/>
            <a:ext cx="82296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height bounds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i="1" dirty="0" smtClean="0"/>
              <a:t>n</a:t>
            </a:r>
            <a:r>
              <a:rPr lang="en-US" i="1" baseline="-25000" dirty="0" smtClean="0"/>
              <a:t>k</a:t>
            </a:r>
            <a:r>
              <a:rPr lang="en-US" dirty="0" smtClean="0"/>
              <a:t> = minimum </a:t>
            </a:r>
            <a:r>
              <a:rPr lang="en-US" i="1" dirty="0" smtClean="0"/>
              <a:t>n</a:t>
            </a:r>
            <a:r>
              <a:rPr lang="en-US" dirty="0" smtClean="0"/>
              <a:t> for rank </a:t>
            </a:r>
            <a:r>
              <a:rPr lang="en-US" i="1" dirty="0" smtClean="0"/>
              <a:t>k</a:t>
            </a:r>
          </a:p>
          <a:p>
            <a:pPr marL="457200" indent="-457200" eaLnBrk="1" hangingPunct="1">
              <a:buFontTx/>
              <a:buNone/>
              <a:tabLst>
                <a:tab pos="2743200" algn="l"/>
              </a:tabLst>
            </a:pPr>
            <a:r>
              <a:rPr lang="en-US" sz="1800" i="1" dirty="0" smtClean="0">
                <a:sym typeface="Symbol" pitchFamily="18" charset="2"/>
              </a:rPr>
              <a:t> </a:t>
            </a:r>
          </a:p>
          <a:p>
            <a:pPr marL="457200" indent="-457200" eaLnBrk="1" hangingPunct="1">
              <a:buFontTx/>
              <a:buNone/>
              <a:tabLst>
                <a:tab pos="2743200" algn="l"/>
              </a:tabLst>
            </a:pPr>
            <a:r>
              <a:rPr lang="en-US" dirty="0" smtClean="0">
                <a:sym typeface="Symbol" pitchFamily="18" charset="2"/>
              </a:rPr>
              <a:t>Rank-balanced trees:</a:t>
            </a:r>
          </a:p>
          <a:p>
            <a:pPr marL="457200" indent="-457200" eaLnBrk="1" hangingPunct="1">
              <a:buFontTx/>
              <a:buNone/>
              <a:tabLst>
                <a:tab pos="2743200" algn="l"/>
              </a:tabLst>
            </a:pPr>
            <a:r>
              <a:rPr lang="en-US" i="1" dirty="0" smtClean="0"/>
              <a:t>	n</a:t>
            </a:r>
            <a:r>
              <a:rPr lang="en-US" baseline="-25000" dirty="0" smtClean="0"/>
              <a:t>0</a:t>
            </a:r>
            <a:r>
              <a:rPr lang="en-US" dirty="0" smtClean="0"/>
              <a:t> = 1, 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= 2, </a:t>
            </a:r>
            <a:r>
              <a:rPr lang="en-US" i="1" dirty="0" smtClean="0"/>
              <a:t>n</a:t>
            </a:r>
            <a:r>
              <a:rPr lang="en-US" i="1" baseline="-25000" dirty="0" smtClean="0"/>
              <a:t>k</a:t>
            </a:r>
            <a:r>
              <a:rPr lang="en-US" dirty="0" smtClean="0"/>
              <a:t> = </a:t>
            </a:r>
            <a:r>
              <a:rPr lang="en-US" dirty="0" smtClean="0"/>
              <a:t>2</a:t>
            </a:r>
            <a:r>
              <a:rPr lang="en-US" i="1" dirty="0" smtClean="0"/>
              <a:t>n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-2</a:t>
            </a:r>
            <a:r>
              <a:rPr lang="en-US" dirty="0" smtClean="0"/>
              <a:t> + 1,</a:t>
            </a:r>
            <a:r>
              <a:rPr lang="en-US" dirty="0" smtClean="0"/>
              <a:t> </a:t>
            </a:r>
            <a:endParaRPr lang="en-US" dirty="0" smtClean="0"/>
          </a:p>
          <a:p>
            <a:pPr marL="457200" indent="-457200" eaLnBrk="1" hangingPunct="1">
              <a:buFontTx/>
              <a:buNone/>
              <a:tabLst>
                <a:tab pos="2743200" algn="l"/>
              </a:tabLst>
            </a:pPr>
            <a:r>
              <a:rPr lang="en-US" i="1" dirty="0" smtClean="0"/>
              <a:t>	n</a:t>
            </a:r>
            <a:r>
              <a:rPr lang="en-US" i="1" baseline="-25000" dirty="0" smtClean="0"/>
              <a:t>k</a:t>
            </a:r>
            <a:r>
              <a:rPr lang="en-US" dirty="0" smtClean="0"/>
              <a:t> = 2</a:t>
            </a:r>
            <a:r>
              <a:rPr lang="en-US" baseline="30000" dirty="0" smtClean="0">
                <a:sym typeface="Symbol" pitchFamily="18" charset="2"/>
              </a:rPr>
              <a:t></a:t>
            </a:r>
            <a:r>
              <a:rPr lang="en-US" i="1" baseline="30000" dirty="0" smtClean="0"/>
              <a:t>k</a:t>
            </a:r>
            <a:r>
              <a:rPr lang="en-US" baseline="30000" dirty="0" smtClean="0"/>
              <a:t>/2</a:t>
            </a:r>
            <a:r>
              <a:rPr lang="en-US" baseline="30000" dirty="0" smtClean="0">
                <a:sym typeface="Symbol" pitchFamily="18" charset="2"/>
              </a:rPr>
              <a:t></a:t>
            </a:r>
            <a:r>
              <a:rPr lang="en-US" dirty="0" smtClean="0">
                <a:sym typeface="Symbol" pitchFamily="18" charset="2"/>
              </a:rPr>
              <a:t>  </a:t>
            </a:r>
            <a:r>
              <a:rPr lang="en-US" i="1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 2lg </a:t>
            </a:r>
            <a:r>
              <a:rPr lang="en-US" i="1" dirty="0" smtClean="0">
                <a:solidFill>
                  <a:srgbClr val="C00000"/>
                </a:solidFill>
                <a:sym typeface="Symbol" pitchFamily="18" charset="2"/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endParaRPr lang="en-US" sz="1800" dirty="0" smtClean="0">
              <a:sym typeface="Symbol" pitchFamily="18" charset="2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</a:pPr>
            <a:r>
              <a:rPr lang="en-US" dirty="0" smtClean="0">
                <a:sym typeface="Symbol" pitchFamily="18" charset="2"/>
              </a:rPr>
              <a:t>Red-black trees: same</a:t>
            </a:r>
          </a:p>
          <a:p>
            <a:pPr marL="457200" indent="-457200">
              <a:lnSpc>
                <a:spcPct val="80000"/>
              </a:lnSpc>
              <a:buNone/>
              <a:tabLst>
                <a:tab pos="2743200" algn="l"/>
              </a:tabLst>
            </a:pPr>
            <a:endParaRPr lang="en-US" sz="1800" dirty="0" smtClean="0"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None/>
              <a:tabLst>
                <a:tab pos="2743200" algn="l"/>
              </a:tabLst>
            </a:pPr>
            <a:r>
              <a:rPr lang="en-US" dirty="0" smtClean="0">
                <a:sym typeface="Symbol" pitchFamily="18" charset="2"/>
              </a:rPr>
              <a:t>AVL trees: </a:t>
            </a:r>
            <a:r>
              <a:rPr lang="en-US" i="1" dirty="0" smtClean="0">
                <a:sym typeface="Symbol" pitchFamily="18" charset="2"/>
              </a:rPr>
              <a:t>k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sym typeface="Symbol" pitchFamily="18" charset="2"/>
              </a:rPr>
              <a:t></a:t>
            </a:r>
            <a:r>
              <a:rPr lang="en-US" dirty="0" smtClean="0">
                <a:solidFill>
                  <a:sysClr val="windowText" lastClr="000000"/>
                </a:solidFill>
              </a:rPr>
              <a:t>log</a:t>
            </a:r>
            <a:r>
              <a:rPr lang="en-US" i="1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</a:t>
            </a:r>
            <a:r>
              <a:rPr lang="en-US" i="1" dirty="0" smtClean="0">
                <a:solidFill>
                  <a:sysClr val="windowText" lastClr="000000"/>
                </a:solidFill>
              </a:rPr>
              <a:t> 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sym typeface="Symbol" pitchFamily="18" charset="2"/>
              </a:rPr>
              <a:t> 1.44lg </a:t>
            </a:r>
            <a:r>
              <a:rPr lang="en-US" i="1" dirty="0" smtClean="0">
                <a:solidFill>
                  <a:sysClr val="windowText" lastClr="000000"/>
                </a:solidFill>
                <a:sym typeface="Symbol" pitchFamily="18" charset="2"/>
              </a:rPr>
              <a:t>n</a:t>
            </a:r>
            <a:endParaRPr lang="en-US" dirty="0" smtClean="0">
              <a:solidFill>
                <a:sysClr val="windowText" lastClr="000000"/>
              </a:solidFill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61969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401638" algn="l"/>
              </a:tabLst>
            </a:pPr>
            <a:r>
              <a:rPr lang="en-US" sz="2400" i="1" dirty="0" smtClean="0">
                <a:sym typeface="Symbol"/>
              </a:rPr>
              <a:t></a:t>
            </a:r>
            <a:r>
              <a:rPr lang="en-US" sz="2400" dirty="0" smtClean="0">
                <a:sym typeface="Symbol"/>
              </a:rPr>
              <a:t>  =  (1 + 5)/2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038600" cy="4525963"/>
          </a:xfrm>
        </p:spPr>
        <p:txBody>
          <a:bodyPr/>
          <a:lstStyle/>
          <a:p>
            <a:pPr marL="234950" indent="-234950" eaLnBrk="1" hangingPunct="1">
              <a:buFontTx/>
              <a:buNone/>
              <a:defRPr/>
            </a:pPr>
            <a:r>
              <a:rPr lang="en-US" sz="3200" dirty="0" smtClean="0"/>
              <a:t>Rank-Balanced Trees</a:t>
            </a:r>
          </a:p>
          <a:p>
            <a:pPr marL="234950" indent="-234950" eaLnBrk="1" hangingPunct="1">
              <a:buFontTx/>
              <a:buNone/>
              <a:defRPr/>
            </a:pPr>
            <a:endParaRPr lang="en-US" sz="1600" dirty="0" smtClean="0"/>
          </a:p>
          <a:p>
            <a:pPr marL="234950" indent="-234950" eaLnBrk="1" hangingPunct="1">
              <a:buFontTx/>
              <a:buNone/>
              <a:defRPr/>
            </a:pPr>
            <a:r>
              <a:rPr lang="en-US" sz="2400" dirty="0" smtClean="0"/>
              <a:t>height </a:t>
            </a:r>
            <a:r>
              <a:rPr lang="en-US" sz="2400" dirty="0" smtClean="0">
                <a:sym typeface="Symbol" pitchFamily="18" charset="2"/>
              </a:rPr>
              <a:t> 2lg </a:t>
            </a:r>
            <a:r>
              <a:rPr lang="en-US" sz="2400" i="1" dirty="0" smtClean="0">
                <a:sym typeface="Symbol" pitchFamily="18" charset="2"/>
              </a:rPr>
              <a:t>n</a:t>
            </a:r>
          </a:p>
          <a:p>
            <a:pPr marL="234950" indent="-234950" eaLnBrk="1" hangingPunct="1">
              <a:buFontTx/>
              <a:buNone/>
              <a:defRPr/>
            </a:pPr>
            <a:endParaRPr lang="en-US" sz="1200" dirty="0" smtClean="0">
              <a:sym typeface="Symbol" pitchFamily="18" charset="2"/>
            </a:endParaRP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r>
              <a:rPr lang="en-US" sz="2400" dirty="0" smtClean="0">
                <a:sym typeface="Symbol" pitchFamily="18" charset="2"/>
              </a:rPr>
              <a:t>2 rotations per rebalancing</a:t>
            </a: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ym typeface="Symbol" pitchFamily="18" charset="2"/>
              </a:rPr>
              <a:t>O(1) amortized rebalancing time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4038600" cy="4525963"/>
          </a:xfrm>
        </p:spPr>
        <p:txBody>
          <a:bodyPr/>
          <a:lstStyle/>
          <a:p>
            <a:pPr marL="234950" indent="-234950" eaLnBrk="1" hangingPunct="1">
              <a:buFontTx/>
              <a:buNone/>
              <a:defRPr/>
            </a:pPr>
            <a:r>
              <a:rPr lang="en-US" sz="3200" dirty="0" smtClean="0"/>
              <a:t>Red-Black Trees</a:t>
            </a:r>
          </a:p>
          <a:p>
            <a:pPr marL="234950" indent="-234950" eaLnBrk="1" hangingPunct="1">
              <a:defRPr/>
            </a:pPr>
            <a:endParaRPr lang="en-US" sz="1600" dirty="0" smtClean="0"/>
          </a:p>
          <a:p>
            <a:pPr marL="234950" indent="-234950" eaLnBrk="1" hangingPunct="1">
              <a:buFontTx/>
              <a:buNone/>
              <a:defRPr/>
            </a:pPr>
            <a:r>
              <a:rPr lang="en-US" sz="2400" dirty="0" smtClean="0"/>
              <a:t>height </a:t>
            </a:r>
            <a:r>
              <a:rPr lang="en-US" sz="2400" dirty="0" smtClean="0">
                <a:sym typeface="Symbol" pitchFamily="18" charset="2"/>
              </a:rPr>
              <a:t> 2lg </a:t>
            </a:r>
            <a:r>
              <a:rPr lang="en-US" sz="2400" i="1" dirty="0" smtClean="0">
                <a:sym typeface="Symbol" pitchFamily="18" charset="2"/>
              </a:rPr>
              <a:t>n</a:t>
            </a:r>
          </a:p>
          <a:p>
            <a:pPr marL="234950" indent="-234950" eaLnBrk="1" hangingPunct="1">
              <a:buFontTx/>
              <a:buNone/>
              <a:defRPr/>
            </a:pPr>
            <a:endParaRPr lang="en-US" sz="1200" dirty="0" smtClean="0">
              <a:sym typeface="Symbol" pitchFamily="18" charset="2"/>
            </a:endParaRP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r>
              <a:rPr lang="en-US" sz="2400" dirty="0" smtClean="0">
                <a:sym typeface="Symbol" pitchFamily="18" charset="2"/>
              </a:rPr>
              <a:t>3 rotations per rebalancing</a:t>
            </a: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ym typeface="Symbol" pitchFamily="18" charset="2"/>
              </a:rPr>
              <a:t>O(1) amortized rebalancing time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419600" y="609600"/>
            <a:ext cx="0" cy="310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4114800"/>
            <a:ext cx="3352800" cy="2209800"/>
            <a:chOff x="457200" y="4419600"/>
            <a:chExt cx="3352800" cy="2210441"/>
          </a:xfrm>
        </p:grpSpPr>
        <p:pic>
          <p:nvPicPr>
            <p:cNvPr id="28688" name="Picture 9" descr="C:\Documents and Settings\Faye McNeill\Local Settings\Temporary Internet Files\Content.IE5\YYBKSHZ8\MCj0295867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540" y="4941570"/>
              <a:ext cx="2144162" cy="168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12" descr="C:\Documents and Settings\Faye McNeill\Local Settings\Temporary Internet Files\Content.IE5\SM21X95N\MCj0423990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419600"/>
              <a:ext cx="1793876" cy="205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81200" y="5562932"/>
              <a:ext cx="533400" cy="106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5639154"/>
              <a:ext cx="381000" cy="228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600" y="5944042"/>
              <a:ext cx="1295400" cy="68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5334000" y="4114800"/>
            <a:ext cx="3352800" cy="2209800"/>
            <a:chOff x="457200" y="4419600"/>
            <a:chExt cx="3352800" cy="2210441"/>
          </a:xfrm>
        </p:grpSpPr>
        <p:pic>
          <p:nvPicPr>
            <p:cNvPr id="28683" name="Picture 18" descr="C:\Documents and Settings\Faye McNeill\Local Settings\Temporary Internet Files\Content.IE5\YYBKSHZ8\MCj0295867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540" y="4941570"/>
              <a:ext cx="2144162" cy="168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2" descr="C:\Documents and Settings\Faye McNeill\Local Settings\Temporary Internet Files\Content.IE5\SM21X95N\MCj0423990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419600"/>
              <a:ext cx="1793876" cy="205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981200" y="5562932"/>
              <a:ext cx="533400" cy="106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5639154"/>
              <a:ext cx="381000" cy="228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4600" y="5944042"/>
              <a:ext cx="1295400" cy="68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038600" cy="4525963"/>
          </a:xfrm>
        </p:spPr>
        <p:txBody>
          <a:bodyPr/>
          <a:lstStyle/>
          <a:p>
            <a:pPr marL="234950" indent="-234950" eaLnBrk="1" hangingPunct="1">
              <a:buFontTx/>
              <a:buNone/>
              <a:defRPr/>
            </a:pPr>
            <a:r>
              <a:rPr lang="en-US" sz="3200" dirty="0" smtClean="0"/>
              <a:t>Rank-Balanced Trees</a:t>
            </a:r>
          </a:p>
          <a:p>
            <a:pPr marL="234950" indent="-234950" eaLnBrk="1" hangingPunct="1">
              <a:buFontTx/>
              <a:buNone/>
              <a:defRPr/>
            </a:pPr>
            <a:endParaRPr lang="en-US" sz="1600" dirty="0" smtClean="0"/>
          </a:p>
          <a:p>
            <a:pPr marL="234950" indent="-234950">
              <a:buNone/>
              <a:defRPr/>
            </a:pPr>
            <a:r>
              <a:rPr lang="en-US" sz="2400" dirty="0" smtClean="0"/>
              <a:t>height </a:t>
            </a:r>
            <a:r>
              <a:rPr lang="en-US" sz="2400" dirty="0" smtClean="0">
                <a:sym typeface="Symbol" pitchFamily="18" charset="2"/>
              </a:rPr>
              <a:t> </a:t>
            </a:r>
            <a:r>
              <a:rPr lang="en-US" sz="2400" dirty="0" smtClean="0"/>
              <a:t>min{2lg </a:t>
            </a:r>
            <a:r>
              <a:rPr lang="en-US" sz="2400" i="1" dirty="0" smtClean="0"/>
              <a:t>n</a:t>
            </a:r>
            <a:r>
              <a:rPr lang="en-US" sz="2400" dirty="0" smtClean="0"/>
              <a:t>, log</a:t>
            </a:r>
            <a:r>
              <a:rPr lang="en-US" sz="2400" i="1" baseline="-25000" dirty="0" smtClean="0">
                <a:sym typeface="Symbol"/>
              </a:rPr>
              <a:t>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dirty="0" smtClean="0"/>
              <a:t>}</a:t>
            </a:r>
            <a:endParaRPr lang="en-US" sz="2400" i="1" dirty="0" smtClean="0">
              <a:sym typeface="Symbol" pitchFamily="18" charset="2"/>
            </a:endParaRPr>
          </a:p>
          <a:p>
            <a:pPr marL="234950" indent="-234950" eaLnBrk="1" hangingPunct="1">
              <a:buFontTx/>
              <a:buNone/>
              <a:defRPr/>
            </a:pPr>
            <a:endParaRPr lang="en-US" sz="1200" dirty="0" smtClean="0">
              <a:sym typeface="Symbol" pitchFamily="18" charset="2"/>
            </a:endParaRP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r>
              <a:rPr lang="en-US" sz="2400" dirty="0" smtClean="0">
                <a:sym typeface="Symbol" pitchFamily="18" charset="2"/>
              </a:rPr>
              <a:t>2 rotations per rebalancing</a:t>
            </a: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ym typeface="Symbol" pitchFamily="18" charset="2"/>
              </a:rPr>
              <a:t>O(1) amortized rebalancing time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4038600" cy="4525963"/>
          </a:xfrm>
        </p:spPr>
        <p:txBody>
          <a:bodyPr/>
          <a:lstStyle/>
          <a:p>
            <a:pPr marL="234950" indent="-234950" eaLnBrk="1" hangingPunct="1">
              <a:buFontTx/>
              <a:buNone/>
              <a:defRPr/>
            </a:pPr>
            <a:r>
              <a:rPr lang="en-US" sz="3200" dirty="0" smtClean="0"/>
              <a:t>Red-Black Trees</a:t>
            </a:r>
          </a:p>
          <a:p>
            <a:pPr marL="234950" indent="-234950" eaLnBrk="1" hangingPunct="1">
              <a:defRPr/>
            </a:pPr>
            <a:endParaRPr lang="en-US" sz="1600" dirty="0" smtClean="0"/>
          </a:p>
          <a:p>
            <a:pPr marL="234950" indent="-234950" eaLnBrk="1" hangingPunct="1">
              <a:buFontTx/>
              <a:buNone/>
              <a:defRPr/>
            </a:pPr>
            <a:r>
              <a:rPr lang="en-US" sz="2400" dirty="0" smtClean="0"/>
              <a:t>height </a:t>
            </a:r>
            <a:r>
              <a:rPr lang="en-US" sz="2400" dirty="0" smtClean="0">
                <a:sym typeface="Symbol" pitchFamily="18" charset="2"/>
              </a:rPr>
              <a:t> 2lg </a:t>
            </a:r>
            <a:r>
              <a:rPr lang="en-US" sz="2400" i="1" dirty="0" smtClean="0">
                <a:sym typeface="Symbol" pitchFamily="18" charset="2"/>
              </a:rPr>
              <a:t>n</a:t>
            </a:r>
          </a:p>
          <a:p>
            <a:pPr marL="234950" indent="-234950" eaLnBrk="1" hangingPunct="1">
              <a:buFontTx/>
              <a:buNone/>
              <a:defRPr/>
            </a:pPr>
            <a:endParaRPr lang="en-US" sz="1200" dirty="0" smtClean="0">
              <a:sym typeface="Symbol" pitchFamily="18" charset="2"/>
            </a:endParaRP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r>
              <a:rPr lang="en-US" sz="2400" dirty="0" smtClean="0">
                <a:sym typeface="Symbol" pitchFamily="18" charset="2"/>
              </a:rPr>
              <a:t>3 rotations per rebalancing</a:t>
            </a:r>
          </a:p>
          <a:p>
            <a:pPr marL="234950" indent="-234950" eaLnBrk="1" hangingPunct="1">
              <a:buFont typeface="Symbol" pitchFamily="18" charset="2"/>
              <a:buChar char="£"/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ym typeface="Symbol" pitchFamily="18" charset="2"/>
              </a:rPr>
              <a:t>O(1) amortized rebalancing time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419600" y="609600"/>
            <a:ext cx="0" cy="310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4114800"/>
            <a:ext cx="3352800" cy="2209800"/>
            <a:chOff x="457200" y="4419600"/>
            <a:chExt cx="3352800" cy="2210441"/>
          </a:xfrm>
        </p:grpSpPr>
        <p:pic>
          <p:nvPicPr>
            <p:cNvPr id="28688" name="Picture 9" descr="C:\Documents and Settings\Faye McNeill\Local Settings\Temporary Internet Files\Content.IE5\YYBKSHZ8\MCj0295867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540" y="4941570"/>
              <a:ext cx="2144162" cy="168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12" descr="C:\Documents and Settings\Faye McNeill\Local Settings\Temporary Internet Files\Content.IE5\SM21X95N\MCj0423990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419600"/>
              <a:ext cx="1793876" cy="205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81200" y="5562932"/>
              <a:ext cx="533400" cy="106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5639154"/>
              <a:ext cx="381000" cy="228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600" y="5944042"/>
              <a:ext cx="1295400" cy="68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5334000" y="4114800"/>
            <a:ext cx="3352800" cy="2209800"/>
            <a:chOff x="457200" y="4419600"/>
            <a:chExt cx="3352800" cy="2210441"/>
          </a:xfrm>
        </p:grpSpPr>
        <p:pic>
          <p:nvPicPr>
            <p:cNvPr id="28683" name="Picture 18" descr="C:\Documents and Settings\Faye McNeill\Local Settings\Temporary Internet Files\Content.IE5\YYBKSHZ8\MCj0295867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540" y="4941570"/>
              <a:ext cx="2144162" cy="168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2" descr="C:\Documents and Settings\Faye McNeill\Local Settings\Temporary Internet Files\Content.IE5\SM21X95N\MCj0423990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419600"/>
              <a:ext cx="1793876" cy="205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981200" y="5562932"/>
              <a:ext cx="533400" cy="106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5639154"/>
              <a:ext cx="381000" cy="228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4600" y="5944042"/>
              <a:ext cx="1295400" cy="68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2209800" y="3810000"/>
            <a:ext cx="1295400" cy="609600"/>
          </a:xfrm>
          <a:prstGeom prst="wedgeEllipseCallout">
            <a:avLst>
              <a:gd name="adj1" fmla="val -40448"/>
              <a:gd name="adj2" fmla="val 66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win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.  </a:t>
            </a:r>
            <a:r>
              <a:rPr lang="en-US" i="1" dirty="0" smtClean="0"/>
              <a:t>A rank-balanced tree built by m insertions intermixed with arbitrary deletions has height at most </a:t>
            </a:r>
            <a:r>
              <a:rPr lang="en-US" dirty="0" smtClean="0"/>
              <a:t>log</a:t>
            </a:r>
            <a:r>
              <a:rPr lang="en-US" i="1" baseline="-25000" dirty="0" smtClean="0">
                <a:sym typeface="Symbol"/>
              </a:rPr>
              <a:t></a:t>
            </a:r>
            <a:r>
              <a:rPr lang="en-US" i="1" dirty="0" smtClean="0"/>
              <a:t> m.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, same height as AVL trees</a:t>
            </a:r>
          </a:p>
          <a:p>
            <a:pPr>
              <a:buNone/>
            </a:pPr>
            <a:r>
              <a:rPr lang="en-US" dirty="0" smtClean="0"/>
              <a:t>Overall height is min{2lg </a:t>
            </a:r>
            <a:r>
              <a:rPr lang="en-US" i="1" dirty="0" smtClean="0"/>
              <a:t>n</a:t>
            </a:r>
            <a:r>
              <a:rPr lang="en-US" dirty="0" smtClean="0"/>
              <a:t>, log</a:t>
            </a:r>
            <a:r>
              <a:rPr lang="en-US" i="1" baseline="-25000" dirty="0" smtClean="0">
                <a:sym typeface="Symbol"/>
              </a:rPr>
              <a:t>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.  </a:t>
            </a:r>
            <a:r>
              <a:rPr lang="en-US" i="1" dirty="0" smtClean="0"/>
              <a:t>In a rank-balanced tree built by m insertions and d deletions, the number of rebalancing steps of rank k is at most            </a:t>
            </a:r>
            <a:r>
              <a:rPr lang="en-US" dirty="0" smtClean="0"/>
              <a:t>O((</a:t>
            </a:r>
            <a:r>
              <a:rPr lang="en-US" i="1" dirty="0" smtClean="0"/>
              <a:t>m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  <a:r>
              <a:rPr lang="en-US" dirty="0" smtClean="0"/>
              <a:t>)/2</a:t>
            </a:r>
            <a:r>
              <a:rPr lang="en-US" i="1" baseline="30000" dirty="0" smtClean="0"/>
              <a:t>k</a:t>
            </a:r>
            <a:r>
              <a:rPr lang="en-US" baseline="30000" dirty="0" smtClean="0"/>
              <a:t>/3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dirty="0" smtClean="0"/>
              <a:t>Exponentially better than O</a:t>
            </a:r>
            <a:r>
              <a:rPr lang="en-US" dirty="0" smtClean="0"/>
              <a:t>((</a:t>
            </a:r>
            <a:r>
              <a:rPr lang="en-US" i="1" dirty="0" smtClean="0"/>
              <a:t>m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  <a:r>
              <a:rPr lang="en-US" dirty="0" smtClean="0"/>
              <a:t>)/</a:t>
            </a:r>
            <a:r>
              <a:rPr lang="en-US" i="1" dirty="0" smtClean="0"/>
              <a:t>k</a:t>
            </a:r>
            <a:r>
              <a:rPr lang="en-US" dirty="0" smtClean="0"/>
              <a:t>)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Good </a:t>
            </a:r>
            <a:r>
              <a:rPr lang="en-US" dirty="0" smtClean="0"/>
              <a:t>for concurrent workloads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Similar </a:t>
            </a:r>
            <a:r>
              <a:rPr lang="en-US" dirty="0" smtClean="0"/>
              <a:t>result for red-black trees (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1/2</a:t>
            </a:r>
            <a:r>
              <a:rPr lang="en-US" dirty="0" smtClean="0"/>
              <a:t>)</a:t>
            </a:r>
            <a:endParaRPr lang="en-US" i="1" baseline="30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Exploit exponential structure of tree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use an exponential potential function!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Proof idea</a:t>
            </a:r>
            <a:r>
              <a:rPr lang="en-US" dirty="0" smtClean="0"/>
              <a:t>: Define potential of node of rank </a:t>
            </a:r>
            <a:r>
              <a:rPr lang="en-US" i="1" dirty="0" smtClean="0"/>
              <a:t>k</a:t>
            </a:r>
            <a:endParaRPr lang="en-US" dirty="0" smtClean="0"/>
          </a:p>
          <a:p>
            <a:pPr marL="0" indent="0">
              <a:buNone/>
              <a:tabLst>
                <a:tab pos="457200" algn="l"/>
                <a:tab pos="1371600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457200" algn="l"/>
                <a:tab pos="1371600" algn="l"/>
              </a:tabLst>
            </a:pPr>
            <a:r>
              <a:rPr lang="en-US" dirty="0" smtClean="0"/>
              <a:t>	</a:t>
            </a:r>
            <a:r>
              <a:rPr lang="en-US" i="1" dirty="0" smtClean="0"/>
              <a:t>b</a:t>
            </a:r>
            <a:r>
              <a:rPr lang="en-US" i="1" baseline="30000" dirty="0" smtClean="0"/>
              <a:t>k </a:t>
            </a:r>
            <a:r>
              <a:rPr lang="en-US" baseline="30000" dirty="0" smtClean="0"/>
              <a:t>±</a:t>
            </a:r>
            <a:r>
              <a:rPr lang="en-US" i="1" baseline="30000" dirty="0" smtClean="0"/>
              <a:t> 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where 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= fixed constant, 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depends on node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Insertion/deletion increases potential by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O(1), so total potential </a:t>
            </a:r>
            <a:r>
              <a:rPr lang="en-US" dirty="0" smtClean="0">
                <a:sym typeface="Symbol"/>
              </a:rPr>
              <a:t> O(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ym typeface="Symbol"/>
            </a:endParaRPr>
          </a:p>
          <a:p>
            <a:pPr marL="0" indent="0">
              <a:buNone/>
            </a:pPr>
            <a:r>
              <a:rPr lang="en-US" dirty="0" smtClean="0"/>
              <a:t>Choose </a:t>
            </a:r>
            <a:r>
              <a:rPr lang="en-US" i="1" dirty="0" smtClean="0"/>
              <a:t>c</a:t>
            </a:r>
            <a:r>
              <a:rPr lang="en-US" dirty="0" smtClean="0"/>
              <a:t> so that potential change </a:t>
            </a:r>
            <a:r>
              <a:rPr lang="en-US" dirty="0" smtClean="0"/>
              <a:t>during rebalancing </a:t>
            </a:r>
            <a:r>
              <a:rPr lang="en-US" dirty="0" smtClean="0"/>
              <a:t>telescopes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no net</a:t>
            </a:r>
            <a:r>
              <a:rPr lang="en-US" dirty="0" smtClean="0"/>
              <a:t> increase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Elegant solutions to fundamental problems</a:t>
            </a:r>
          </a:p>
          <a:p>
            <a:pPr lvl="1"/>
            <a:r>
              <a:rPr lang="en-US" dirty="0" smtClean="0"/>
              <a:t>Systematically explore the design space</a:t>
            </a:r>
          </a:p>
          <a:p>
            <a:pPr lvl="1"/>
            <a:r>
              <a:rPr lang="en-US" dirty="0" smtClean="0"/>
              <a:t>Keep design simple, allow complexity in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Theoretical justification for elegant solutions</a:t>
            </a:r>
          </a:p>
          <a:p>
            <a:pPr lvl="1"/>
            <a:r>
              <a:rPr lang="en-US" dirty="0" smtClean="0"/>
              <a:t>Look at what people do in practice</a:t>
            </a:r>
            <a:endParaRPr lang="en-US" dirty="0"/>
          </a:p>
        </p:txBody>
      </p:sp>
    </p:spTree>
  </p:cSld>
  <p:clrMapOvr>
    <a:masterClrMapping/>
  </p:clrMapOvr>
  <p:transition advTm="429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305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Show that rebalancing step of rank </a:t>
            </a:r>
            <a:r>
              <a:rPr lang="en-US" i="1" dirty="0" smtClean="0"/>
              <a:t>k</a:t>
            </a:r>
            <a:r>
              <a:rPr lang="en-US" dirty="0" smtClean="0"/>
              <a:t> reduces potential by </a:t>
            </a:r>
            <a:r>
              <a:rPr lang="en-US" i="1" dirty="0" smtClean="0"/>
              <a:t>b</a:t>
            </a:r>
            <a:r>
              <a:rPr lang="en-US" i="1" baseline="30000" dirty="0" smtClean="0"/>
              <a:t>k </a:t>
            </a:r>
            <a:r>
              <a:rPr lang="en-US" baseline="30000" dirty="0" smtClean="0"/>
              <a:t>±</a:t>
            </a:r>
            <a:r>
              <a:rPr lang="en-US" i="1" baseline="30000" dirty="0" smtClean="0"/>
              <a:t> c</a:t>
            </a:r>
            <a:endParaRPr lang="en-US" dirty="0" smtClean="0"/>
          </a:p>
          <a:p>
            <a:pPr lvl="1"/>
            <a:r>
              <a:rPr lang="en-US" dirty="0" smtClean="0"/>
              <a:t>At root, happens automatically</a:t>
            </a:r>
          </a:p>
          <a:p>
            <a:pPr lvl="1"/>
            <a:r>
              <a:rPr lang="en-US" dirty="0" smtClean="0"/>
              <a:t>At non-root, need to truncate potential function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Tree height:</a:t>
            </a:r>
          </a:p>
          <a:p>
            <a:pPr marL="0" indent="0">
              <a:buNone/>
              <a:tabLst>
                <a:tab pos="457200" algn="l"/>
                <a:tab pos="13716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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i="1" baseline="30000" dirty="0" smtClean="0"/>
              <a:t>k </a:t>
            </a:r>
            <a:r>
              <a:rPr lang="en-US" baseline="30000" dirty="0" smtClean="0"/>
              <a:t>±</a:t>
            </a:r>
            <a:r>
              <a:rPr lang="en-US" i="1" baseline="30000" dirty="0" smtClean="0"/>
              <a:t> 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O(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)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k </a:t>
            </a:r>
            <a:r>
              <a:rPr lang="en-US" dirty="0" smtClean="0">
                <a:sym typeface="Symbol"/>
              </a:rPr>
              <a:t> log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i="1" baseline="-25000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± </a:t>
            </a:r>
            <a:r>
              <a:rPr lang="en-US" i="1" dirty="0" smtClean="0">
                <a:sym typeface="Symbol"/>
              </a:rPr>
              <a:t>c</a:t>
            </a: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Rebalancing frequency: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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i="1" baseline="30000" dirty="0" smtClean="0"/>
              <a:t>k </a:t>
            </a:r>
            <a:r>
              <a:rPr lang="en-US" baseline="30000" dirty="0" smtClean="0"/>
              <a:t>±</a:t>
            </a:r>
            <a:r>
              <a:rPr lang="en-US" i="1" baseline="30000" dirty="0" smtClean="0"/>
              <a:t> 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O(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)   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/(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i="1" baseline="30000" dirty="0" smtClean="0"/>
              <a:t>k </a:t>
            </a:r>
            <a:r>
              <a:rPr lang="en-US" baseline="30000" dirty="0" smtClean="0"/>
              <a:t>±</a:t>
            </a:r>
            <a:r>
              <a:rPr lang="en-US" i="1" baseline="30000" dirty="0" smtClean="0"/>
              <a:t> c</a:t>
            </a:r>
            <a:r>
              <a:rPr lang="en-US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Rank-balanced trees </a:t>
            </a:r>
            <a:r>
              <a:rPr lang="en-US" dirty="0" smtClean="0"/>
              <a:t>achieve AVL-type height bound, exponentially infrequent rebalancing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Exponential </a:t>
            </a:r>
            <a:r>
              <a:rPr lang="en-US" dirty="0" smtClean="0"/>
              <a:t>analysis yields </a:t>
            </a:r>
            <a:r>
              <a:rPr lang="en-US" dirty="0" smtClean="0"/>
              <a:t>new insights into efficiency of rebalancing</a:t>
            </a:r>
          </a:p>
          <a:p>
            <a:pPr lvl="1">
              <a:buNone/>
            </a:pPr>
            <a:r>
              <a:rPr lang="en-US" dirty="0" smtClean="0"/>
              <a:t>Bounds in terms of </a:t>
            </a:r>
            <a:r>
              <a:rPr lang="en-US" i="1" dirty="0" smtClean="0"/>
              <a:t>m</a:t>
            </a:r>
            <a:r>
              <a:rPr lang="en-US" dirty="0" smtClean="0"/>
              <a:t> only, not </a:t>
            </a:r>
            <a:r>
              <a:rPr lang="en-US" i="1" dirty="0" smtClean="0"/>
              <a:t>n…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Can </a:t>
            </a:r>
            <a:r>
              <a:rPr lang="en-US" dirty="0" smtClean="0">
                <a:solidFill>
                  <a:srgbClr val="C00000"/>
                </a:solidFill>
              </a:rPr>
              <a:t>we exploit this flexibility?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AVL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rank-balanced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red-black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weight balanced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LLRB trees, AA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2,3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B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etc.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Common problem: Deletion is a pain!</a:t>
            </a: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110740" y="395020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39340" y="4122738"/>
            <a:ext cx="1046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multiway</a:t>
            </a:r>
            <a:endParaRPr lang="en-US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4343400" y="1700784"/>
            <a:ext cx="152400" cy="20574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0" y="2526268"/>
            <a:ext cx="777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binary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Deletion is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More complicated than insertion</a:t>
            </a:r>
          </a:p>
          <a:p>
            <a:endParaRPr lang="en-US" sz="1600" dirty="0" smtClean="0"/>
          </a:p>
          <a:p>
            <a:r>
              <a:rPr lang="en-US" dirty="0" smtClean="0"/>
              <a:t>May need to swap item with successor/ </a:t>
            </a:r>
            <a:r>
              <a:rPr lang="en-US" dirty="0" smtClean="0"/>
              <a:t>predecessor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Synchronization reduces available parallelism  [Gray and Reuter]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79500"/>
            <a:ext cx="749141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913" y="3692525"/>
            <a:ext cx="7323137" cy="2416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Rank-balanced trees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90888" y="990600"/>
            <a:ext cx="4954587" cy="2616200"/>
          </a:xfrm>
          <a:prstGeom prst="roundRect">
            <a:avLst>
              <a:gd name="adj" fmla="val 11096"/>
            </a:avLst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71600" y="2514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Non-terminal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1313" y="28194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Synchronization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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88" y="5137150"/>
            <a:ext cx="4960937" cy="163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027238" y="4740275"/>
            <a:ext cx="574675" cy="576263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98600" y="4262438"/>
            <a:ext cx="574675" cy="57626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309813" y="3798888"/>
            <a:ext cx="574675" cy="57626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116263" y="4262438"/>
            <a:ext cx="574675" cy="57626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4400" y="4733925"/>
            <a:ext cx="574675" cy="574675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7126"/>
                                        </p:tgtEl>
                                      </p:cBhvr>
                                      <p:by x="149000" y="149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1129E-6 L -0.13907 -0.1514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4" grpId="0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Don’t discuss it!</a:t>
            </a:r>
          </a:p>
          <a:p>
            <a:pPr lvl="1"/>
            <a:r>
              <a:rPr lang="en-US" dirty="0" smtClean="0"/>
              <a:t>Textbooks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Don’t do it!</a:t>
            </a:r>
          </a:p>
          <a:p>
            <a:pPr lvl="1"/>
            <a:r>
              <a:rPr lang="en-US" dirty="0" smtClean="0"/>
              <a:t>Berkeley DB and other database systems</a:t>
            </a:r>
          </a:p>
          <a:p>
            <a:pPr lvl="1"/>
            <a:r>
              <a:rPr lang="en-US" dirty="0" smtClean="0"/>
              <a:t>Unnamed database provider…</a:t>
            </a:r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Deletion Without Rebalancing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Good idea?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Yes for B+ trees (database systems), based on empirical and average-case analysis </a:t>
            </a:r>
            <a:endParaRPr lang="en-US" baseline="300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How about binary trees?</a:t>
            </a:r>
          </a:p>
          <a:p>
            <a:pPr marL="457200" lvl="1" indent="0">
              <a:buNone/>
            </a:pPr>
            <a:r>
              <a:rPr lang="en-US" dirty="0" smtClean="0"/>
              <a:t>Failed miserably in real app with red-black trees</a:t>
            </a:r>
          </a:p>
          <a:p>
            <a:pPr>
              <a:buNone/>
            </a:pP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Yes! Can apply exponential analysis:</a:t>
            </a:r>
          </a:p>
          <a:p>
            <a:pPr lvl="1"/>
            <a:r>
              <a:rPr lang="en-US" dirty="0" smtClean="0"/>
              <a:t>Height logarithmic in </a:t>
            </a:r>
            <a:r>
              <a:rPr lang="en-US" i="1" dirty="0" smtClean="0"/>
              <a:t>m</a:t>
            </a:r>
            <a:r>
              <a:rPr lang="en-US" dirty="0" smtClean="0"/>
              <a:t>, number of insertions</a:t>
            </a:r>
          </a:p>
          <a:p>
            <a:pPr lvl="1"/>
            <a:r>
              <a:rPr lang="en-US" dirty="0" smtClean="0"/>
              <a:t>Rebalancing exponentially infrequent in height</a:t>
            </a:r>
          </a:p>
          <a:p>
            <a:pPr lvl="1"/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Binary trees: use </a:t>
            </a:r>
            <a:r>
              <a:rPr lang="en-US" dirty="0" smtClean="0">
                <a:sym typeface="Symbol"/>
              </a:rPr>
              <a:t>(loglog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) bits of balance information per node</a:t>
            </a:r>
          </a:p>
          <a:p>
            <a:pPr marL="457200" lvl="1" indent="0">
              <a:buNone/>
            </a:pPr>
            <a:r>
              <a:rPr lang="en-US" dirty="0" smtClean="0"/>
              <a:t>Red-black, AVL, rank-balanced trees use only one bit</a:t>
            </a:r>
          </a:p>
          <a:p>
            <a:pPr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Similar results hold for B</a:t>
            </a:r>
            <a:r>
              <a:rPr lang="en-US" baseline="30000" dirty="0" smtClean="0"/>
              <a:t>+</a:t>
            </a:r>
            <a:r>
              <a:rPr lang="en-US" dirty="0" smtClean="0"/>
              <a:t> trees, easier [ISAAC 2009]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Deletion Without Rebalancing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Ravl Trees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AVL trees: every node is a 1,1- or 1,2-node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Rank-balanced trees: every </a:t>
            </a:r>
            <a:r>
              <a:rPr lang="en-US" sz="2800" dirty="0" smtClean="0">
                <a:solidFill>
                  <a:srgbClr val="000000"/>
                </a:solidFill>
              </a:rPr>
              <a:t>node is a 1,1-, 1,2-, or 2,2-node (rank differences are 1 or 2)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Red-black trees: all rank differences are 0 or 1, no 0-child is the parent of another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Ravl trees</a:t>
            </a:r>
            <a:r>
              <a:rPr lang="en-US" sz="2800" dirty="0" smtClean="0"/>
              <a:t>: every rank difference is positive</a:t>
            </a:r>
          </a:p>
          <a:p>
            <a:pPr marL="463550" lvl="1" indent="-6350">
              <a:lnSpc>
                <a:spcPct val="90000"/>
              </a:lnSpc>
              <a:buNone/>
              <a:defRPr/>
            </a:pPr>
            <a:r>
              <a:rPr lang="en-US" sz="2400" dirty="0" smtClean="0"/>
              <a:t>Any tree is a ravl tree; efficiency comes from design of operations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816" y="4687824"/>
            <a:ext cx="7924800" cy="12466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Ravl trees: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new leaf </a:t>
            </a:r>
            <a:r>
              <a:rPr lang="en-US" i="1" dirty="0" smtClean="0"/>
              <a:t>q</a:t>
            </a:r>
            <a:r>
              <a:rPr lang="en-US" dirty="0" smtClean="0"/>
              <a:t> has a rank of zero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parent </a:t>
            </a:r>
            <a:r>
              <a:rPr lang="en-US" i="1" dirty="0" smtClean="0"/>
              <a:t>p</a:t>
            </a:r>
            <a:r>
              <a:rPr lang="en-US" dirty="0" smtClean="0"/>
              <a:t> of </a:t>
            </a:r>
            <a:r>
              <a:rPr lang="en-US" i="1" dirty="0" smtClean="0"/>
              <a:t>q</a:t>
            </a:r>
            <a:r>
              <a:rPr lang="en-US" dirty="0" smtClean="0"/>
              <a:t> was a leaf before, </a:t>
            </a:r>
            <a:r>
              <a:rPr lang="en-US" i="1" dirty="0" smtClean="0"/>
              <a:t>q</a:t>
            </a:r>
            <a:r>
              <a:rPr lang="en-US" dirty="0" smtClean="0"/>
              <a:t> is a 0-child and violates the rank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Searching: Dictionary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Maintain a set of items, so that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  <a:tabLst>
                <a:tab pos="1714500" algn="l"/>
              </a:tabLst>
            </a:pPr>
            <a:r>
              <a:rPr lang="en-US" b="1" dirty="0" smtClean="0"/>
              <a:t>Access</a:t>
            </a:r>
            <a:r>
              <a:rPr lang="en-US" dirty="0" smtClean="0"/>
              <a:t>: 	find a given item</a:t>
            </a:r>
            <a:endParaRPr lang="en-US" b="1" dirty="0" smtClean="0"/>
          </a:p>
          <a:p>
            <a:pPr lvl="1">
              <a:buNone/>
              <a:tabLst>
                <a:tab pos="1714500" algn="l"/>
              </a:tabLst>
            </a:pPr>
            <a:r>
              <a:rPr lang="en-US" b="1" dirty="0" smtClean="0"/>
              <a:t>Insert</a:t>
            </a:r>
            <a:r>
              <a:rPr lang="en-US" dirty="0" smtClean="0"/>
              <a:t>: 	add a new item</a:t>
            </a:r>
          </a:p>
          <a:p>
            <a:pPr lvl="1">
              <a:buNone/>
              <a:tabLst>
                <a:tab pos="1714500" algn="l"/>
              </a:tabLst>
            </a:pPr>
            <a:r>
              <a:rPr lang="en-US" b="1" dirty="0" smtClean="0"/>
              <a:t>Delete</a:t>
            </a:r>
            <a:r>
              <a:rPr lang="en-US" dirty="0" smtClean="0"/>
              <a:t>:  	remove an item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are efficient</a:t>
            </a:r>
          </a:p>
          <a:p>
            <a:pPr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Assumption: items are totally ordered, binary comparison is possible</a:t>
            </a:r>
          </a:p>
        </p:txBody>
      </p:sp>
    </p:spTree>
  </p:cSld>
  <p:clrMapOvr>
    <a:masterClrMapping/>
  </p:clrMapOvr>
  <p:transition advTm="1609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Rebalancing</a:t>
            </a:r>
            <a:endParaRPr lang="en-US" dirty="0"/>
          </a:p>
        </p:txBody>
      </p:sp>
      <p:pic>
        <p:nvPicPr>
          <p:cNvPr id="5121" name="Picture 1" descr="C:\Documents and Settings\Faye McNeill\Desktop\ins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" y="1472536"/>
            <a:ext cx="7980363" cy="5285451"/>
          </a:xfrm>
          <a:prstGeom prst="rect">
            <a:avLst/>
          </a:prstGeom>
          <a:noFill/>
        </p:spPr>
      </p:pic>
      <p:sp>
        <p:nvSpPr>
          <p:cNvPr id="65" name="Rounded Rectangle 64"/>
          <p:cNvSpPr/>
          <p:nvPr/>
        </p:nvSpPr>
        <p:spPr bwMode="auto">
          <a:xfrm>
            <a:off x="3124200" y="1394460"/>
            <a:ext cx="5562600" cy="1383030"/>
          </a:xfrm>
          <a:prstGeom prst="round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1295401" y="290703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Non-terminal</a:t>
            </a:r>
          </a:p>
        </p:txBody>
      </p:sp>
      <p:sp>
        <p:nvSpPr>
          <p:cNvPr id="69" name="Oval 68"/>
          <p:cNvSpPr/>
          <p:nvPr/>
        </p:nvSpPr>
        <p:spPr>
          <a:xfrm>
            <a:off x="5041900" y="3482089"/>
            <a:ext cx="327083" cy="327911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029200" y="5361111"/>
            <a:ext cx="327660" cy="328489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8280401" y="3847265"/>
            <a:ext cx="330200" cy="331035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8280400" y="5726832"/>
            <a:ext cx="329184" cy="329184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2971800"/>
            <a:ext cx="4800600" cy="106680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Same as </a:t>
            </a:r>
            <a:r>
              <a:rPr lang="en-US" sz="3600" dirty="0" smtClean="0"/>
              <a:t>rank-balanced trees, AVL trees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Ravl trees: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If node has two children, swap with symmetric-order successor or predecessor</a:t>
            </a:r>
            <a:endParaRPr lang="en-US" sz="1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E988F-B2CA-4070-8C16-3C7AE7390966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116787" name="Text Box 42"/>
          <p:cNvSpPr txBox="1">
            <a:spLocks noChangeArrowheads="1"/>
          </p:cNvSpPr>
          <p:nvPr/>
        </p:nvSpPr>
        <p:spPr bwMode="auto">
          <a:xfrm>
            <a:off x="6654800" y="326072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124" name="Text Box 42"/>
          <p:cNvSpPr txBox="1">
            <a:spLocks noChangeArrowheads="1"/>
          </p:cNvSpPr>
          <p:nvPr/>
        </p:nvSpPr>
        <p:spPr bwMode="auto">
          <a:xfrm>
            <a:off x="4956175" y="325755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0485" name="Oval 2"/>
          <p:cNvSpPr>
            <a:spLocks noChangeArrowheads="1"/>
          </p:cNvSpPr>
          <p:nvPr/>
        </p:nvSpPr>
        <p:spPr bwMode="auto">
          <a:xfrm>
            <a:off x="6199188" y="3201988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20486" name="Text Box 42"/>
          <p:cNvSpPr txBox="1">
            <a:spLocks noChangeArrowheads="1"/>
          </p:cNvSpPr>
          <p:nvPr/>
        </p:nvSpPr>
        <p:spPr bwMode="auto">
          <a:xfrm>
            <a:off x="3124200" y="250507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2</a:t>
            </a:r>
          </a:p>
        </p:txBody>
      </p:sp>
      <p:sp>
        <p:nvSpPr>
          <p:cNvPr id="116741" name="Text Box 42"/>
          <p:cNvSpPr txBox="1">
            <a:spLocks noChangeArrowheads="1"/>
          </p:cNvSpPr>
          <p:nvPr/>
        </p:nvSpPr>
        <p:spPr bwMode="auto">
          <a:xfrm>
            <a:off x="66548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16742" name="Text Box 42"/>
          <p:cNvSpPr txBox="1">
            <a:spLocks noChangeArrowheads="1"/>
          </p:cNvSpPr>
          <p:nvPr/>
        </p:nvSpPr>
        <p:spPr bwMode="auto">
          <a:xfrm>
            <a:off x="5803900" y="250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0489" name="Oval 3"/>
          <p:cNvSpPr>
            <a:spLocks noChangeArrowheads="1"/>
          </p:cNvSpPr>
          <p:nvPr/>
        </p:nvSpPr>
        <p:spPr bwMode="auto">
          <a:xfrm>
            <a:off x="53594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20490" name="AutoShape 37"/>
          <p:cNvCxnSpPr>
            <a:cxnSpLocks noChangeShapeType="1"/>
            <a:stCxn id="20491" idx="5"/>
            <a:endCxn id="20489" idx="1"/>
          </p:cNvCxnSpPr>
          <p:nvPr/>
        </p:nvCxnSpPr>
        <p:spPr bwMode="auto">
          <a:xfrm rot="16200000" flipH="1">
            <a:off x="4708525" y="1787525"/>
            <a:ext cx="438150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1" name="Oval 2"/>
          <p:cNvSpPr>
            <a:spLocks noChangeArrowheads="1"/>
          </p:cNvSpPr>
          <p:nvPr/>
        </p:nvSpPr>
        <p:spPr bwMode="auto">
          <a:xfrm>
            <a:off x="4038600" y="1676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cxnSp>
        <p:nvCxnSpPr>
          <p:cNvPr id="20492" name="AutoShape 37"/>
          <p:cNvCxnSpPr>
            <a:cxnSpLocks noChangeShapeType="1"/>
            <a:stCxn id="20489" idx="5"/>
            <a:endCxn id="20485" idx="1"/>
          </p:cNvCxnSpPr>
          <p:nvPr/>
        </p:nvCxnSpPr>
        <p:spPr bwMode="auto">
          <a:xfrm rot="16200000" flipH="1">
            <a:off x="5787232" y="2790031"/>
            <a:ext cx="439738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3" name="AutoShape 37"/>
          <p:cNvCxnSpPr>
            <a:cxnSpLocks noChangeShapeType="1"/>
            <a:stCxn id="20491" idx="3"/>
            <a:endCxn id="20495" idx="7"/>
          </p:cNvCxnSpPr>
          <p:nvPr/>
        </p:nvCxnSpPr>
        <p:spPr bwMode="auto">
          <a:xfrm rot="5400000">
            <a:off x="3362325" y="1762125"/>
            <a:ext cx="43815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4" name="AutoShape 37"/>
          <p:cNvCxnSpPr>
            <a:cxnSpLocks noChangeShapeType="1"/>
            <a:stCxn id="20489" idx="3"/>
            <a:endCxn id="20496" idx="7"/>
          </p:cNvCxnSpPr>
          <p:nvPr/>
        </p:nvCxnSpPr>
        <p:spPr bwMode="auto">
          <a:xfrm rot="5400000">
            <a:off x="4945857" y="2786856"/>
            <a:ext cx="43815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5" name="Oval 3"/>
          <p:cNvSpPr>
            <a:spLocks noChangeArrowheads="1"/>
          </p:cNvSpPr>
          <p:nvPr/>
        </p:nvSpPr>
        <p:spPr bwMode="auto">
          <a:xfrm>
            <a:off x="26670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20496" name="Oval 2"/>
          <p:cNvSpPr>
            <a:spLocks noChangeArrowheads="1"/>
          </p:cNvSpPr>
          <p:nvPr/>
        </p:nvSpPr>
        <p:spPr bwMode="auto">
          <a:xfrm>
            <a:off x="4513263" y="3200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20497" name="Text Box 42"/>
          <p:cNvSpPr txBox="1">
            <a:spLocks noChangeArrowheads="1"/>
          </p:cNvSpPr>
          <p:nvPr/>
        </p:nvSpPr>
        <p:spPr bwMode="auto">
          <a:xfrm>
            <a:off x="3733800" y="1741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498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109538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alibri" pitchFamily="34" charset="0"/>
              </a:rPr>
              <a:t>Insert </a:t>
            </a:r>
            <a:r>
              <a:rPr lang="en-US" sz="3000" i="1" dirty="0">
                <a:solidFill>
                  <a:srgbClr val="C00000"/>
                </a:solidFill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7" name="TextBox 66"/>
          <p:cNvSpPr txBox="1">
            <a:spLocks noChangeArrowheads="1"/>
          </p:cNvSpPr>
          <p:nvPr/>
        </p:nvSpPr>
        <p:spPr bwMode="auto">
          <a:xfrm>
            <a:off x="5943600" y="26781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&gt;</a:t>
            </a:r>
            <a:endParaRPr lang="en-US" sz="1800" dirty="0"/>
          </a:p>
        </p:txBody>
      </p:sp>
      <p:sp>
        <p:nvSpPr>
          <p:cNvPr id="6" name="TextBox 66"/>
          <p:cNvSpPr txBox="1">
            <a:spLocks noChangeArrowheads="1"/>
          </p:cNvSpPr>
          <p:nvPr/>
        </p:nvSpPr>
        <p:spPr bwMode="auto">
          <a:xfrm>
            <a:off x="4822825" y="187166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&gt;</a:t>
            </a:r>
            <a:endParaRPr lang="en-US" sz="1800" dirty="0"/>
          </a:p>
        </p:txBody>
      </p:sp>
      <p:sp>
        <p:nvSpPr>
          <p:cNvPr id="103" name="TextBox 66"/>
          <p:cNvSpPr txBox="1">
            <a:spLocks noChangeArrowheads="1"/>
          </p:cNvSpPr>
          <p:nvPr/>
        </p:nvSpPr>
        <p:spPr bwMode="auto">
          <a:xfrm>
            <a:off x="6792913" y="347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&gt;</a:t>
            </a:r>
            <a:endParaRPr lang="en-US" sz="1800" dirty="0"/>
          </a:p>
        </p:txBody>
      </p:sp>
      <p:sp>
        <p:nvSpPr>
          <p:cNvPr id="105" name="Oval 2"/>
          <p:cNvSpPr>
            <a:spLocks noChangeArrowheads="1"/>
          </p:cNvSpPr>
          <p:nvPr/>
        </p:nvSpPr>
        <p:spPr bwMode="auto">
          <a:xfrm>
            <a:off x="6948488" y="3962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94" name="Text Box 42"/>
          <p:cNvSpPr txBox="1">
            <a:spLocks noChangeArrowheads="1"/>
          </p:cNvSpPr>
          <p:nvPr/>
        </p:nvSpPr>
        <p:spPr bwMode="auto">
          <a:xfrm>
            <a:off x="7391400" y="40259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0</a:t>
            </a:r>
          </a:p>
        </p:txBody>
      </p:sp>
      <p:cxnSp>
        <p:nvCxnSpPr>
          <p:cNvPr id="113" name="AutoShape 37"/>
          <p:cNvCxnSpPr>
            <a:cxnSpLocks noChangeShapeType="1"/>
            <a:stCxn id="20485" idx="5"/>
            <a:endCxn id="105" idx="1"/>
          </p:cNvCxnSpPr>
          <p:nvPr/>
        </p:nvCxnSpPr>
        <p:spPr bwMode="auto">
          <a:xfrm>
            <a:off x="6589713" y="3592513"/>
            <a:ext cx="425450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6785" name="Text Box 42"/>
          <p:cNvSpPr txBox="1">
            <a:spLocks noChangeArrowheads="1"/>
          </p:cNvSpPr>
          <p:nvPr/>
        </p:nvSpPr>
        <p:spPr bwMode="auto">
          <a:xfrm>
            <a:off x="4964113" y="32543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2</a:t>
            </a: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7391400" y="40211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16789" name="Text Box 42"/>
          <p:cNvSpPr txBox="1">
            <a:spLocks noChangeArrowheads="1"/>
          </p:cNvSpPr>
          <p:nvPr/>
        </p:nvSpPr>
        <p:spPr bwMode="auto">
          <a:xfrm>
            <a:off x="5802313" y="25050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118" name="Content Placeholder 2"/>
          <p:cNvSpPr>
            <a:spLocks/>
          </p:cNvSpPr>
          <p:nvPr/>
        </p:nvSpPr>
        <p:spPr bwMode="auto">
          <a:xfrm>
            <a:off x="6324600" y="24511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Rotate left at 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endParaRPr lang="en-US" sz="1400" dirty="0"/>
          </a:p>
        </p:txBody>
      </p:sp>
      <p:sp>
        <p:nvSpPr>
          <p:cNvPr id="116792" name="Content Placeholder 2"/>
          <p:cNvSpPr>
            <a:spLocks/>
          </p:cNvSpPr>
          <p:nvPr/>
        </p:nvSpPr>
        <p:spPr bwMode="auto">
          <a:xfrm>
            <a:off x="1600200" y="1690688"/>
            <a:ext cx="2286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Demote 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en-US" sz="1400" dirty="0"/>
          </a:p>
        </p:txBody>
      </p:sp>
      <p:sp>
        <p:nvSpPr>
          <p:cNvPr id="116793" name="Text Box 42"/>
          <p:cNvSpPr txBox="1">
            <a:spLocks noChangeArrowheads="1"/>
          </p:cNvSpPr>
          <p:nvPr/>
        </p:nvSpPr>
        <p:spPr bwMode="auto">
          <a:xfrm>
            <a:off x="5057775" y="2500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4210050" y="3267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6795" name="Text Box 42"/>
          <p:cNvSpPr txBox="1">
            <a:spLocks noChangeArrowheads="1"/>
          </p:cNvSpPr>
          <p:nvPr/>
        </p:nvSpPr>
        <p:spPr bwMode="auto">
          <a:xfrm>
            <a:off x="5895975" y="3271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515" name="Text Box 42"/>
          <p:cNvSpPr txBox="1">
            <a:spLocks noChangeArrowheads="1"/>
          </p:cNvSpPr>
          <p:nvPr/>
        </p:nvSpPr>
        <p:spPr bwMode="auto">
          <a:xfrm>
            <a:off x="2362200" y="2509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6797" name="Text Box 42"/>
          <p:cNvSpPr txBox="1">
            <a:spLocks noChangeArrowheads="1"/>
          </p:cNvSpPr>
          <p:nvPr/>
        </p:nvSpPr>
        <p:spPr bwMode="auto">
          <a:xfrm>
            <a:off x="6648450" y="40195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6798" name="Text Box 42"/>
          <p:cNvSpPr txBox="1">
            <a:spLocks noChangeArrowheads="1"/>
          </p:cNvSpPr>
          <p:nvPr/>
        </p:nvSpPr>
        <p:spPr bwMode="auto">
          <a:xfrm>
            <a:off x="5895975" y="3267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6799" name="Text Box 42"/>
          <p:cNvSpPr txBox="1">
            <a:spLocks noChangeArrowheads="1"/>
          </p:cNvSpPr>
          <p:nvPr/>
        </p:nvSpPr>
        <p:spPr bwMode="auto">
          <a:xfrm>
            <a:off x="5067300" y="2509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1" name="Content Placeholder 2"/>
          <p:cNvSpPr>
            <a:spLocks/>
          </p:cNvSpPr>
          <p:nvPr/>
        </p:nvSpPr>
        <p:spPr bwMode="auto">
          <a:xfrm>
            <a:off x="6858000" y="3209925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Promote 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endParaRPr lang="en-US" sz="1400" i="1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048375" y="2455863"/>
            <a:ext cx="2286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Promote 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endParaRPr lang="en-US" sz="140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6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87" grpId="0"/>
      <p:bldP spid="116787" grpId="1"/>
      <p:bldP spid="124" grpId="0"/>
      <p:bldP spid="116741" grpId="0"/>
      <p:bldP spid="116741" grpId="1"/>
      <p:bldP spid="116742" grpId="0"/>
      <p:bldP spid="2" grpId="0"/>
      <p:bldP spid="7" grpId="0"/>
      <p:bldP spid="7" grpId="1"/>
      <p:bldP spid="6" grpId="0"/>
      <p:bldP spid="6" grpId="1"/>
      <p:bldP spid="103" grpId="0"/>
      <p:bldP spid="103" grpId="1"/>
      <p:bldP spid="94" grpId="0"/>
      <p:bldP spid="94" grpId="1"/>
      <p:bldP spid="116785" grpId="0"/>
      <p:bldP spid="3" grpId="0"/>
      <p:bldP spid="116789" grpId="0"/>
      <p:bldP spid="118" grpId="0"/>
      <p:bldP spid="116792" grpId="0"/>
      <p:bldP spid="116793" grpId="0"/>
      <p:bldP spid="116795" grpId="0"/>
      <p:bldP spid="116797" grpId="0"/>
      <p:bldP spid="116798" grpId="0"/>
      <p:bldP spid="116799" grpId="0"/>
      <p:bldP spid="71" grpId="0"/>
      <p:bldP spid="71" grpId="1"/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198543-F536-409A-94BA-7F82B674631A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21507" name="Text Box 42"/>
          <p:cNvSpPr txBox="1">
            <a:spLocks noChangeArrowheads="1"/>
          </p:cNvSpPr>
          <p:nvPr/>
        </p:nvSpPr>
        <p:spPr bwMode="auto">
          <a:xfrm>
            <a:off x="66548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508" name="Content Placeholder 2"/>
          <p:cNvSpPr>
            <a:spLocks/>
          </p:cNvSpPr>
          <p:nvPr/>
        </p:nvSpPr>
        <p:spPr bwMode="auto">
          <a:xfrm>
            <a:off x="109538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alibri" pitchFamily="34" charset="0"/>
              </a:rPr>
              <a:t>Insert </a:t>
            </a:r>
            <a:r>
              <a:rPr lang="en-US" sz="3000" i="1" dirty="0">
                <a:solidFill>
                  <a:srgbClr val="C00000"/>
                </a:solidFill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21509" name="Oval 2"/>
          <p:cNvSpPr>
            <a:spLocks noChangeArrowheads="1"/>
          </p:cNvSpPr>
          <p:nvPr/>
        </p:nvSpPr>
        <p:spPr bwMode="auto">
          <a:xfrm>
            <a:off x="6199188" y="3201988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21510" name="Text Box 42"/>
          <p:cNvSpPr txBox="1">
            <a:spLocks noChangeArrowheads="1"/>
          </p:cNvSpPr>
          <p:nvPr/>
        </p:nvSpPr>
        <p:spPr bwMode="auto">
          <a:xfrm>
            <a:off x="3124200" y="2505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511" name="Text Box 42"/>
          <p:cNvSpPr txBox="1">
            <a:spLocks noChangeArrowheads="1"/>
          </p:cNvSpPr>
          <p:nvPr/>
        </p:nvSpPr>
        <p:spPr bwMode="auto">
          <a:xfrm>
            <a:off x="5803900" y="250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512" name="Oval 3"/>
          <p:cNvSpPr>
            <a:spLocks noChangeArrowheads="1"/>
          </p:cNvSpPr>
          <p:nvPr/>
        </p:nvSpPr>
        <p:spPr bwMode="auto">
          <a:xfrm>
            <a:off x="53594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cxnSp>
        <p:nvCxnSpPr>
          <p:cNvPr id="21513" name="AutoShape 37"/>
          <p:cNvCxnSpPr>
            <a:cxnSpLocks noChangeShapeType="1"/>
            <a:stCxn id="21514" idx="5"/>
            <a:endCxn id="21512" idx="1"/>
          </p:cNvCxnSpPr>
          <p:nvPr/>
        </p:nvCxnSpPr>
        <p:spPr bwMode="auto">
          <a:xfrm rot="16200000" flipH="1">
            <a:off x="4708525" y="1787525"/>
            <a:ext cx="438150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4" name="Oval 2"/>
          <p:cNvSpPr>
            <a:spLocks noChangeArrowheads="1"/>
          </p:cNvSpPr>
          <p:nvPr/>
        </p:nvSpPr>
        <p:spPr bwMode="auto">
          <a:xfrm>
            <a:off x="4038600" y="1676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21515" name="AutoShape 37"/>
          <p:cNvCxnSpPr>
            <a:cxnSpLocks noChangeShapeType="1"/>
            <a:stCxn id="21512" idx="5"/>
            <a:endCxn id="21509" idx="1"/>
          </p:cNvCxnSpPr>
          <p:nvPr/>
        </p:nvCxnSpPr>
        <p:spPr bwMode="auto">
          <a:xfrm rot="16200000" flipH="1">
            <a:off x="5787232" y="2790031"/>
            <a:ext cx="439738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6" name="AutoShape 37"/>
          <p:cNvCxnSpPr>
            <a:cxnSpLocks noChangeShapeType="1"/>
            <a:stCxn id="21514" idx="3"/>
            <a:endCxn id="21517" idx="7"/>
          </p:cNvCxnSpPr>
          <p:nvPr/>
        </p:nvCxnSpPr>
        <p:spPr bwMode="auto">
          <a:xfrm rot="5400000">
            <a:off x="3362325" y="1762125"/>
            <a:ext cx="43815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7" name="Oval 3"/>
          <p:cNvSpPr>
            <a:spLocks noChangeArrowheads="1"/>
          </p:cNvSpPr>
          <p:nvPr/>
        </p:nvSpPr>
        <p:spPr bwMode="auto">
          <a:xfrm>
            <a:off x="26670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21518" name="Text Box 42"/>
          <p:cNvSpPr txBox="1">
            <a:spLocks noChangeArrowheads="1"/>
          </p:cNvSpPr>
          <p:nvPr/>
        </p:nvSpPr>
        <p:spPr bwMode="auto">
          <a:xfrm>
            <a:off x="3733800" y="1741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51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 smtClean="0"/>
          </a:p>
        </p:txBody>
      </p:sp>
      <p:cxnSp>
        <p:nvCxnSpPr>
          <p:cNvPr id="21520" name="AutoShape 37"/>
          <p:cNvCxnSpPr>
            <a:cxnSpLocks noChangeShapeType="1"/>
            <a:stCxn id="21517" idx="3"/>
            <a:endCxn id="21521" idx="7"/>
          </p:cNvCxnSpPr>
          <p:nvPr/>
        </p:nvCxnSpPr>
        <p:spPr bwMode="auto">
          <a:xfrm flipH="1">
            <a:off x="2219325" y="2828925"/>
            <a:ext cx="5143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1" name="Oval 2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21522" name="Oval 2"/>
          <p:cNvSpPr>
            <a:spLocks noChangeArrowheads="1"/>
          </p:cNvSpPr>
          <p:nvPr/>
        </p:nvSpPr>
        <p:spPr bwMode="auto">
          <a:xfrm>
            <a:off x="3498850" y="320357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cxnSp>
        <p:nvCxnSpPr>
          <p:cNvPr id="21523" name="AutoShape 37"/>
          <p:cNvCxnSpPr>
            <a:cxnSpLocks noChangeShapeType="1"/>
            <a:stCxn id="21517" idx="5"/>
            <a:endCxn id="21522" idx="1"/>
          </p:cNvCxnSpPr>
          <p:nvPr/>
        </p:nvCxnSpPr>
        <p:spPr bwMode="auto">
          <a:xfrm>
            <a:off x="3057525" y="2828925"/>
            <a:ext cx="508000" cy="441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4" name="Text Box 42"/>
          <p:cNvSpPr txBox="1">
            <a:spLocks noChangeArrowheads="1"/>
          </p:cNvSpPr>
          <p:nvPr/>
        </p:nvSpPr>
        <p:spPr bwMode="auto">
          <a:xfrm>
            <a:off x="39624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525" name="Text Box 42"/>
          <p:cNvSpPr txBox="1">
            <a:spLocks noChangeArrowheads="1"/>
          </p:cNvSpPr>
          <p:nvPr/>
        </p:nvSpPr>
        <p:spPr bwMode="auto">
          <a:xfrm>
            <a:off x="2286000" y="32543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526" name="Text Box 42"/>
          <p:cNvSpPr txBox="1">
            <a:spLocks noChangeArrowheads="1"/>
          </p:cNvSpPr>
          <p:nvPr/>
        </p:nvSpPr>
        <p:spPr bwMode="auto">
          <a:xfrm>
            <a:off x="2362200" y="2500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527" name="Text Box 42"/>
          <p:cNvSpPr txBox="1">
            <a:spLocks noChangeArrowheads="1"/>
          </p:cNvSpPr>
          <p:nvPr/>
        </p:nvSpPr>
        <p:spPr bwMode="auto">
          <a:xfrm>
            <a:off x="1524000" y="32575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528" name="Text Box 42"/>
          <p:cNvSpPr txBox="1">
            <a:spLocks noChangeArrowheads="1"/>
          </p:cNvSpPr>
          <p:nvPr/>
        </p:nvSpPr>
        <p:spPr bwMode="auto">
          <a:xfrm>
            <a:off x="3200400" y="3262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5895975" y="3271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530" name="Text Box 42"/>
          <p:cNvSpPr txBox="1">
            <a:spLocks noChangeArrowheads="1"/>
          </p:cNvSpPr>
          <p:nvPr/>
        </p:nvSpPr>
        <p:spPr bwMode="auto">
          <a:xfrm>
            <a:off x="5067300" y="2509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1" name="Text Box 42"/>
          <p:cNvSpPr txBox="1">
            <a:spLocks noChangeArrowheads="1"/>
          </p:cNvSpPr>
          <p:nvPr/>
        </p:nvSpPr>
        <p:spPr bwMode="auto">
          <a:xfrm>
            <a:off x="5811838" y="2505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2</a:t>
            </a:r>
          </a:p>
        </p:txBody>
      </p:sp>
      <p:sp>
        <p:nvSpPr>
          <p:cNvPr id="137222" name="Text Box 42"/>
          <p:cNvSpPr txBox="1">
            <a:spLocks noChangeArrowheads="1"/>
          </p:cNvSpPr>
          <p:nvPr/>
        </p:nvSpPr>
        <p:spPr bwMode="auto">
          <a:xfrm>
            <a:off x="5803900" y="250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37250" name="Text Box 42"/>
          <p:cNvSpPr txBox="1">
            <a:spLocks noChangeArrowheads="1"/>
          </p:cNvSpPr>
          <p:nvPr/>
        </p:nvSpPr>
        <p:spPr bwMode="auto">
          <a:xfrm>
            <a:off x="5076825" y="2505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7244" name="Oval 2"/>
          <p:cNvSpPr>
            <a:spLocks noChangeArrowheads="1"/>
          </p:cNvSpPr>
          <p:nvPr/>
        </p:nvSpPr>
        <p:spPr bwMode="auto">
          <a:xfrm>
            <a:off x="5356225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sp>
        <p:nvSpPr>
          <p:cNvPr id="137223" name="Oval 3"/>
          <p:cNvSpPr>
            <a:spLocks noChangeArrowheads="1"/>
          </p:cNvSpPr>
          <p:nvPr/>
        </p:nvSpPr>
        <p:spPr bwMode="auto">
          <a:xfrm>
            <a:off x="53594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137258" name="Oval 2"/>
          <p:cNvSpPr>
            <a:spLocks noChangeArrowheads="1"/>
          </p:cNvSpPr>
          <p:nvPr/>
        </p:nvSpPr>
        <p:spPr bwMode="auto">
          <a:xfrm>
            <a:off x="5356225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137257" name="Oval 3"/>
          <p:cNvSpPr>
            <a:spLocks noChangeArrowheads="1"/>
          </p:cNvSpPr>
          <p:nvPr/>
        </p:nvSpPr>
        <p:spPr bwMode="auto">
          <a:xfrm>
            <a:off x="4038600" y="1676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42" name="Content Placeholder 2"/>
          <p:cNvSpPr>
            <a:spLocks/>
          </p:cNvSpPr>
          <p:nvPr/>
        </p:nvSpPr>
        <p:spPr bwMode="auto">
          <a:xfrm>
            <a:off x="238125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alibri" pitchFamily="34" charset="0"/>
              </a:rPr>
              <a:t>Delete </a:t>
            </a:r>
            <a:r>
              <a:rPr lang="en-US" sz="3000" i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200025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alibri" pitchFamily="34" charset="0"/>
              </a:rPr>
              <a:t>Delete </a:t>
            </a:r>
            <a:r>
              <a:rPr lang="en-US" sz="3000" i="1" dirty="0">
                <a:solidFill>
                  <a:srgbClr val="C00000"/>
                </a:solidFill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alibri" pitchFamily="34" charset="0"/>
              </a:rPr>
              <a:t>Delete </a:t>
            </a:r>
            <a:r>
              <a:rPr lang="en-US" sz="3000" i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endParaRPr lang="en-US" sz="1800" dirty="0"/>
          </a:p>
        </p:txBody>
      </p:sp>
      <p:sp>
        <p:nvSpPr>
          <p:cNvPr id="137241" name="Text Box 42"/>
          <p:cNvSpPr txBox="1">
            <a:spLocks noChangeArrowheads="1"/>
          </p:cNvSpPr>
          <p:nvPr/>
        </p:nvSpPr>
        <p:spPr bwMode="auto">
          <a:xfrm>
            <a:off x="5067300" y="2509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Content Placeholder 2"/>
          <p:cNvSpPr>
            <a:spLocks/>
          </p:cNvSpPr>
          <p:nvPr/>
        </p:nvSpPr>
        <p:spPr bwMode="auto">
          <a:xfrm>
            <a:off x="4614863" y="1676400"/>
            <a:ext cx="35925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Swap with successor</a:t>
            </a:r>
            <a:endParaRPr lang="en-US" sz="1400" i="1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172200" y="2446338"/>
            <a:ext cx="152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Delete</a:t>
            </a:r>
            <a:endParaRPr lang="en-US" sz="1400" i="1" dirty="0"/>
          </a:p>
        </p:txBody>
      </p:sp>
      <p:sp>
        <p:nvSpPr>
          <p:cNvPr id="137218" name="Text Box 42"/>
          <p:cNvSpPr txBox="1">
            <a:spLocks noChangeArrowheads="1"/>
          </p:cNvSpPr>
          <p:nvPr/>
        </p:nvSpPr>
        <p:spPr bwMode="auto">
          <a:xfrm>
            <a:off x="66548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37220" name="Oval 2"/>
          <p:cNvSpPr>
            <a:spLocks noChangeArrowheads="1"/>
          </p:cNvSpPr>
          <p:nvPr/>
        </p:nvSpPr>
        <p:spPr bwMode="auto">
          <a:xfrm>
            <a:off x="6199188" y="3201988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sp>
        <p:nvSpPr>
          <p:cNvPr id="23570" name="Text Box 42"/>
          <p:cNvSpPr txBox="1">
            <a:spLocks noChangeArrowheads="1"/>
          </p:cNvSpPr>
          <p:nvPr/>
        </p:nvSpPr>
        <p:spPr bwMode="auto">
          <a:xfrm>
            <a:off x="3124200" y="2505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cxnSp>
        <p:nvCxnSpPr>
          <p:cNvPr id="137224" name="AutoShape 37"/>
          <p:cNvCxnSpPr>
            <a:cxnSpLocks noChangeShapeType="1"/>
            <a:stCxn id="137225" idx="5"/>
            <a:endCxn id="137223" idx="1"/>
          </p:cNvCxnSpPr>
          <p:nvPr/>
        </p:nvCxnSpPr>
        <p:spPr bwMode="auto">
          <a:xfrm rot="16200000" flipH="1">
            <a:off x="4708525" y="1787525"/>
            <a:ext cx="438150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7225" name="Oval 2"/>
          <p:cNvSpPr>
            <a:spLocks noChangeArrowheads="1"/>
          </p:cNvSpPr>
          <p:nvPr/>
        </p:nvSpPr>
        <p:spPr bwMode="auto">
          <a:xfrm>
            <a:off x="4038600" y="1676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137226" name="AutoShape 37"/>
          <p:cNvCxnSpPr>
            <a:cxnSpLocks noChangeShapeType="1"/>
            <a:stCxn id="137244" idx="5"/>
            <a:endCxn id="137220" idx="1"/>
          </p:cNvCxnSpPr>
          <p:nvPr/>
        </p:nvCxnSpPr>
        <p:spPr bwMode="auto">
          <a:xfrm>
            <a:off x="5746750" y="2828925"/>
            <a:ext cx="519113" cy="439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AutoShape 37"/>
          <p:cNvCxnSpPr>
            <a:cxnSpLocks noChangeShapeType="1"/>
            <a:stCxn id="137225" idx="3"/>
            <a:endCxn id="23575" idx="7"/>
          </p:cNvCxnSpPr>
          <p:nvPr/>
        </p:nvCxnSpPr>
        <p:spPr bwMode="auto">
          <a:xfrm rot="5400000">
            <a:off x="3362325" y="1762125"/>
            <a:ext cx="43815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5" name="Oval 3"/>
          <p:cNvSpPr>
            <a:spLocks noChangeArrowheads="1"/>
          </p:cNvSpPr>
          <p:nvPr/>
        </p:nvSpPr>
        <p:spPr bwMode="auto">
          <a:xfrm>
            <a:off x="26670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23576" name="Text Box 42"/>
          <p:cNvSpPr txBox="1">
            <a:spLocks noChangeArrowheads="1"/>
          </p:cNvSpPr>
          <p:nvPr/>
        </p:nvSpPr>
        <p:spPr bwMode="auto">
          <a:xfrm>
            <a:off x="3733800" y="1741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57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 smtClean="0"/>
          </a:p>
        </p:txBody>
      </p:sp>
      <p:cxnSp>
        <p:nvCxnSpPr>
          <p:cNvPr id="137231" name="AutoShape 37"/>
          <p:cNvCxnSpPr>
            <a:cxnSpLocks noChangeShapeType="1"/>
            <a:stCxn id="23575" idx="3"/>
            <a:endCxn id="137232" idx="7"/>
          </p:cNvCxnSpPr>
          <p:nvPr/>
        </p:nvCxnSpPr>
        <p:spPr bwMode="auto">
          <a:xfrm flipH="1">
            <a:off x="2219325" y="2828925"/>
            <a:ext cx="5143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7232" name="Oval 2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23580" name="Oval 2"/>
          <p:cNvSpPr>
            <a:spLocks noChangeArrowheads="1"/>
          </p:cNvSpPr>
          <p:nvPr/>
        </p:nvSpPr>
        <p:spPr bwMode="auto">
          <a:xfrm>
            <a:off x="3498850" y="320357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cxnSp>
        <p:nvCxnSpPr>
          <p:cNvPr id="23581" name="AutoShape 37"/>
          <p:cNvCxnSpPr>
            <a:cxnSpLocks noChangeShapeType="1"/>
            <a:stCxn id="23575" idx="5"/>
            <a:endCxn id="23580" idx="1"/>
          </p:cNvCxnSpPr>
          <p:nvPr/>
        </p:nvCxnSpPr>
        <p:spPr bwMode="auto">
          <a:xfrm>
            <a:off x="3057525" y="2828925"/>
            <a:ext cx="508000" cy="441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82" name="Text Box 42"/>
          <p:cNvSpPr txBox="1">
            <a:spLocks noChangeArrowheads="1"/>
          </p:cNvSpPr>
          <p:nvPr/>
        </p:nvSpPr>
        <p:spPr bwMode="auto">
          <a:xfrm>
            <a:off x="39624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37236" name="Text Box 42"/>
          <p:cNvSpPr txBox="1">
            <a:spLocks noChangeArrowheads="1"/>
          </p:cNvSpPr>
          <p:nvPr/>
        </p:nvSpPr>
        <p:spPr bwMode="auto">
          <a:xfrm>
            <a:off x="2286000" y="32543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3584" name="Text Box 42"/>
          <p:cNvSpPr txBox="1">
            <a:spLocks noChangeArrowheads="1"/>
          </p:cNvSpPr>
          <p:nvPr/>
        </p:nvSpPr>
        <p:spPr bwMode="auto">
          <a:xfrm>
            <a:off x="2362200" y="2500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7238" name="Text Box 42"/>
          <p:cNvSpPr txBox="1">
            <a:spLocks noChangeArrowheads="1"/>
          </p:cNvSpPr>
          <p:nvPr/>
        </p:nvSpPr>
        <p:spPr bwMode="auto">
          <a:xfrm>
            <a:off x="1524000" y="32575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3586" name="Text Box 42"/>
          <p:cNvSpPr txBox="1">
            <a:spLocks noChangeArrowheads="1"/>
          </p:cNvSpPr>
          <p:nvPr/>
        </p:nvSpPr>
        <p:spPr bwMode="auto">
          <a:xfrm>
            <a:off x="3200400" y="3262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7240" name="Text Box 42"/>
          <p:cNvSpPr txBox="1">
            <a:spLocks noChangeArrowheads="1"/>
          </p:cNvSpPr>
          <p:nvPr/>
        </p:nvSpPr>
        <p:spPr bwMode="auto">
          <a:xfrm>
            <a:off x="5895975" y="3271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7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1" grpId="0"/>
      <p:bldP spid="137251" grpId="1"/>
      <p:bldP spid="137222" grpId="0"/>
      <p:bldP spid="137222" grpId="1"/>
      <p:bldP spid="137250" grpId="0"/>
      <p:bldP spid="137250" grpId="1"/>
      <p:bldP spid="137244" grpId="0" animBg="1"/>
      <p:bldP spid="137244" grpId="1" animBg="1"/>
      <p:bldP spid="137244" grpId="2" animBg="1"/>
      <p:bldP spid="137223" grpId="0" animBg="1"/>
      <p:bldP spid="137223" grpId="1" animBg="1"/>
      <p:bldP spid="137258" grpId="0" animBg="1"/>
      <p:bldP spid="137258" grpId="1" animBg="1"/>
      <p:bldP spid="137257" grpId="0" animBg="1"/>
      <p:bldP spid="42" grpId="0"/>
      <p:bldP spid="42" grpId="1"/>
      <p:bldP spid="2" grpId="0"/>
      <p:bldP spid="3" grpId="0"/>
      <p:bldP spid="3" grpId="1"/>
      <p:bldP spid="137241" grpId="0"/>
      <p:bldP spid="137241" grpId="1"/>
      <p:bldP spid="71" grpId="0"/>
      <p:bldP spid="71" grpId="1"/>
      <p:bldP spid="4" grpId="0"/>
      <p:bldP spid="4" grpId="1"/>
      <p:bldP spid="137218" grpId="0"/>
      <p:bldP spid="137220" grpId="0" animBg="1"/>
      <p:bldP spid="137225" grpId="0" animBg="1"/>
      <p:bldP spid="137232" grpId="0" animBg="1"/>
      <p:bldP spid="137236" grpId="0"/>
      <p:bldP spid="137238" grpId="0"/>
      <p:bldP spid="1372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4038600"/>
            <a:ext cx="228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Calibri" pitchFamily="34" charset="0"/>
              </a:rPr>
              <a:t>Insert </a:t>
            </a:r>
            <a:r>
              <a:rPr lang="en-US" sz="3000" i="1" dirty="0" smtClean="0">
                <a:solidFill>
                  <a:srgbClr val="C00000"/>
                </a:solidFill>
                <a:latin typeface="Calibri" pitchFamily="34" charset="0"/>
              </a:rPr>
              <a:t>g</a:t>
            </a:r>
            <a:endParaRPr lang="en-US" sz="1800" i="1" dirty="0"/>
          </a:p>
        </p:txBody>
      </p:sp>
      <p:sp>
        <p:nvSpPr>
          <p:cNvPr id="137257" name="Oval 3"/>
          <p:cNvSpPr>
            <a:spLocks noChangeArrowheads="1"/>
          </p:cNvSpPr>
          <p:nvPr/>
        </p:nvSpPr>
        <p:spPr bwMode="auto">
          <a:xfrm>
            <a:off x="4038600" y="1676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23570" name="Text Box 42"/>
          <p:cNvSpPr txBox="1">
            <a:spLocks noChangeArrowheads="1"/>
          </p:cNvSpPr>
          <p:nvPr/>
        </p:nvSpPr>
        <p:spPr bwMode="auto">
          <a:xfrm>
            <a:off x="3124200" y="25050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cxnSp>
        <p:nvCxnSpPr>
          <p:cNvPr id="23574" name="AutoShape 37"/>
          <p:cNvCxnSpPr>
            <a:cxnSpLocks noChangeShapeType="1"/>
            <a:endCxn id="23575" idx="7"/>
          </p:cNvCxnSpPr>
          <p:nvPr/>
        </p:nvCxnSpPr>
        <p:spPr bwMode="auto">
          <a:xfrm rot="5400000">
            <a:off x="3362325" y="1762125"/>
            <a:ext cx="438150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5" name="Oval 3"/>
          <p:cNvSpPr>
            <a:spLocks noChangeArrowheads="1"/>
          </p:cNvSpPr>
          <p:nvPr/>
        </p:nvSpPr>
        <p:spPr bwMode="auto">
          <a:xfrm>
            <a:off x="26670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23576" name="Text Box 42"/>
          <p:cNvSpPr txBox="1">
            <a:spLocks noChangeArrowheads="1"/>
          </p:cNvSpPr>
          <p:nvPr/>
        </p:nvSpPr>
        <p:spPr bwMode="auto">
          <a:xfrm>
            <a:off x="3733800" y="1741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57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23580" name="Oval 2"/>
          <p:cNvSpPr>
            <a:spLocks noChangeArrowheads="1"/>
          </p:cNvSpPr>
          <p:nvPr/>
        </p:nvSpPr>
        <p:spPr bwMode="auto">
          <a:xfrm>
            <a:off x="3498850" y="320357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cxnSp>
        <p:nvCxnSpPr>
          <p:cNvPr id="23581" name="AutoShape 37"/>
          <p:cNvCxnSpPr>
            <a:cxnSpLocks noChangeShapeType="1"/>
            <a:stCxn id="23575" idx="5"/>
            <a:endCxn id="23580" idx="1"/>
          </p:cNvCxnSpPr>
          <p:nvPr/>
        </p:nvCxnSpPr>
        <p:spPr bwMode="auto">
          <a:xfrm>
            <a:off x="3057525" y="2828925"/>
            <a:ext cx="508000" cy="441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82" name="Text Box 42"/>
          <p:cNvSpPr txBox="1">
            <a:spLocks noChangeArrowheads="1"/>
          </p:cNvSpPr>
          <p:nvPr/>
        </p:nvSpPr>
        <p:spPr bwMode="auto">
          <a:xfrm>
            <a:off x="3962400" y="32654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3584" name="Text Box 42"/>
          <p:cNvSpPr txBox="1">
            <a:spLocks noChangeArrowheads="1"/>
          </p:cNvSpPr>
          <p:nvPr/>
        </p:nvSpPr>
        <p:spPr bwMode="auto">
          <a:xfrm>
            <a:off x="2362200" y="2500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586" name="Text Box 42"/>
          <p:cNvSpPr txBox="1">
            <a:spLocks noChangeArrowheads="1"/>
          </p:cNvSpPr>
          <p:nvPr/>
        </p:nvSpPr>
        <p:spPr bwMode="auto">
          <a:xfrm>
            <a:off x="3200400" y="32623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4735830" y="188245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&gt;</a:t>
            </a:r>
            <a:endParaRPr lang="en-US" sz="1800" dirty="0"/>
          </a:p>
        </p:txBody>
      </p:sp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5356225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g</a:t>
            </a:r>
            <a:endParaRPr lang="en-US" sz="1800" dirty="0"/>
          </a:p>
        </p:txBody>
      </p:sp>
      <p:cxnSp>
        <p:nvCxnSpPr>
          <p:cNvPr id="44" name="AutoShape 37"/>
          <p:cNvCxnSpPr>
            <a:cxnSpLocks noChangeShapeType="1"/>
          </p:cNvCxnSpPr>
          <p:nvPr/>
        </p:nvCxnSpPr>
        <p:spPr bwMode="auto">
          <a:xfrm rot="16200000" flipH="1">
            <a:off x="4708525" y="1787525"/>
            <a:ext cx="438150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803900" y="250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</a:t>
            </a:r>
            <a:endParaRPr lang="en-US" sz="1800" dirty="0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5067300" y="25098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5074920" y="2899411"/>
            <a:ext cx="1027687" cy="910589"/>
          </a:xfrm>
          <a:prstGeom prst="triangl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7" grpId="0" animBg="1"/>
      <p:bldP spid="23570" grpId="0"/>
      <p:bldP spid="23575" grpId="0" animBg="1"/>
      <p:bldP spid="23576" grpId="0"/>
      <p:bldP spid="23580" grpId="0" animBg="1"/>
      <p:bldP spid="23582" grpId="0"/>
      <p:bldP spid="23584" grpId="0"/>
      <p:bldP spid="23586" grpId="0"/>
      <p:bldP spid="41" grpId="0"/>
      <p:bldP spid="41" grpId="1"/>
      <p:bldP spid="41" grpId="2"/>
      <p:bldP spid="43" grpId="0" animBg="1"/>
      <p:bldP spid="45" grpId="0"/>
      <p:bldP spid="46" grpId="0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 1</a:t>
            </a:r>
            <a:r>
              <a:rPr lang="en-US" dirty="0" smtClean="0"/>
              <a:t>.  </a:t>
            </a:r>
            <a:r>
              <a:rPr lang="en-US" i="1" dirty="0" smtClean="0"/>
              <a:t>A ravl tree built by m insertions intermixed with arbitrary deletions has height at most </a:t>
            </a:r>
            <a:r>
              <a:rPr lang="en-US" dirty="0" smtClean="0"/>
              <a:t>log</a:t>
            </a:r>
            <a:r>
              <a:rPr lang="en-US" i="1" baseline="-25000" dirty="0" smtClean="0">
                <a:sym typeface="Symbol"/>
              </a:rPr>
              <a:t></a:t>
            </a:r>
            <a:r>
              <a:rPr lang="en-US" i="1" dirty="0" smtClean="0"/>
              <a:t> m.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Compared to standard AVL trees:</a:t>
            </a:r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, height is same</a:t>
            </a:r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 = O(</a:t>
            </a:r>
            <a:r>
              <a:rPr lang="en-US" i="1" dirty="0" smtClean="0"/>
              <a:t>n</a:t>
            </a:r>
            <a:r>
              <a:rPr lang="en-US" dirty="0" smtClean="0"/>
              <a:t>), height within additive constant</a:t>
            </a:r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 = </a:t>
            </a:r>
            <a:r>
              <a:rPr lang="en-US" i="1" dirty="0" smtClean="0"/>
              <a:t>poly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), height within constant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.  Let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dirty="0" smtClean="0"/>
              <a:t> be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Fibonacci number. Define potential of node of rank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baseline="-25000" dirty="0" smtClean="0"/>
              <a:t>+2</a:t>
            </a:r>
            <a:r>
              <a:rPr lang="en-US" sz="3000" dirty="0" smtClean="0"/>
              <a:t> 	if 0,1-node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baseline="-25000" dirty="0" smtClean="0"/>
              <a:t>+1</a:t>
            </a:r>
            <a:r>
              <a:rPr lang="en-US" sz="3000" dirty="0" smtClean="0"/>
              <a:t> 	if not 0,1-node but has 0-child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dirty="0" smtClean="0"/>
              <a:t> 	if 1,1 node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Zero 	otherwise</a:t>
            </a:r>
          </a:p>
          <a:p>
            <a:pPr>
              <a:spcBef>
                <a:spcPts val="0"/>
              </a:spcBef>
              <a:buNone/>
            </a:pPr>
            <a:endParaRPr lang="en-US" sz="700" dirty="0" smtClean="0"/>
          </a:p>
          <a:p>
            <a:pPr>
              <a:buNone/>
            </a:pPr>
            <a:r>
              <a:rPr lang="en-US" dirty="0" smtClean="0"/>
              <a:t>Potential of tree = sum of potentials of nodes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Recall: 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= 1, 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1,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>
                <a:sym typeface="Symbol"/>
              </a:rPr>
              <a:t>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>
                <a:sym typeface="Symbol"/>
              </a:rPr>
              <a:t></a:t>
            </a:r>
            <a:r>
              <a:rPr lang="en-US" baseline="-25000" dirty="0" smtClean="0"/>
              <a:t>2</a:t>
            </a:r>
            <a:r>
              <a:rPr lang="en-US" dirty="0" smtClean="0"/>
              <a:t> for </a:t>
            </a:r>
            <a:r>
              <a:rPr lang="en-US" i="1" dirty="0" smtClean="0"/>
              <a:t>k</a:t>
            </a:r>
            <a:r>
              <a:rPr lang="en-US" dirty="0" smtClean="0"/>
              <a:t> &gt; 1</a:t>
            </a:r>
          </a:p>
          <a:p>
            <a:pPr>
              <a:buNone/>
              <a:tabLst>
                <a:tab pos="1146175" algn="l"/>
              </a:tabLst>
            </a:pPr>
            <a:r>
              <a:rPr lang="en-US" i="1" dirty="0" smtClean="0"/>
              <a:t>		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+2</a:t>
            </a:r>
            <a:r>
              <a:rPr lang="en-US" dirty="0" smtClean="0"/>
              <a:t> &gt; </a:t>
            </a:r>
            <a:r>
              <a:rPr lang="en-US" i="1" dirty="0" smtClean="0">
                <a:sym typeface="Symbol"/>
              </a:rPr>
              <a:t></a:t>
            </a:r>
            <a:r>
              <a:rPr lang="en-US" i="1" baseline="30000" dirty="0" smtClean="0">
                <a:sym typeface="Symbol"/>
              </a:rPr>
              <a:t>k</a:t>
            </a:r>
            <a:endParaRPr lang="en-US" i="1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.  Let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dirty="0" smtClean="0"/>
              <a:t> be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Fibonacci number. Define potential of node of rank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baseline="-25000" dirty="0" smtClean="0"/>
              <a:t>+2</a:t>
            </a:r>
            <a:r>
              <a:rPr lang="en-US" sz="3000" dirty="0" smtClean="0"/>
              <a:t> 	if 0,1-node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baseline="-25000" dirty="0" smtClean="0"/>
              <a:t>+1</a:t>
            </a:r>
            <a:r>
              <a:rPr lang="en-US" sz="3000" dirty="0" smtClean="0"/>
              <a:t> 	if not 0,1-node but has 0-child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</a:t>
            </a:r>
            <a:r>
              <a:rPr lang="en-US" sz="3000" i="1" dirty="0" smtClean="0"/>
              <a:t>F</a:t>
            </a:r>
            <a:r>
              <a:rPr lang="en-US" sz="3000" i="1" baseline="-25000" dirty="0" smtClean="0"/>
              <a:t>k</a:t>
            </a:r>
            <a:r>
              <a:rPr lang="en-US" sz="3000" dirty="0" smtClean="0"/>
              <a:t> 	if 1,1 node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371600" algn="l"/>
              </a:tabLst>
            </a:pPr>
            <a:r>
              <a:rPr lang="en-US" sz="3000" dirty="0" smtClean="0"/>
              <a:t>	Zero 	otherwise</a:t>
            </a:r>
          </a:p>
          <a:p>
            <a:pPr>
              <a:spcBef>
                <a:spcPts val="0"/>
              </a:spcBef>
              <a:buNone/>
            </a:pPr>
            <a:endParaRPr lang="en-US" sz="700" dirty="0" smtClean="0"/>
          </a:p>
          <a:p>
            <a:pPr>
              <a:buNone/>
            </a:pPr>
            <a:r>
              <a:rPr lang="en-US" dirty="0" smtClean="0"/>
              <a:t>Deletion does not increase potential</a:t>
            </a:r>
          </a:p>
          <a:p>
            <a:pPr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Insertion increases potential by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1, so total potential </a:t>
            </a:r>
            <a:r>
              <a:rPr lang="en-US" dirty="0" smtClean="0">
                <a:sym typeface="Symbol"/>
              </a:rPr>
              <a:t> </a:t>
            </a:r>
            <a:r>
              <a:rPr lang="en-US" i="1" dirty="0" smtClean="0">
                <a:sym typeface="Symbol"/>
              </a:rPr>
              <a:t>m </a:t>
            </a:r>
            <a:r>
              <a:rPr lang="en-US" dirty="0" smtClean="0">
                <a:sym typeface="Symbol"/>
              </a:rPr>
              <a:t> 1</a:t>
            </a:r>
          </a:p>
          <a:p>
            <a:pPr marL="0" indent="0">
              <a:buNone/>
            </a:pPr>
            <a:endParaRPr lang="en-US" sz="600" dirty="0" smtClean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Rebalancing steps don’t increase potential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rebalancing step of rank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r>
              <a:rPr lang="en-US" i="1" dirty="0" smtClean="0"/>
              <a:t>	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+2</a:t>
            </a:r>
            <a:r>
              <a:rPr lang="en-US" dirty="0" smtClean="0"/>
              <a:t> 	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+3</a:t>
            </a:r>
            <a:r>
              <a:rPr lang="en-US" dirty="0" smtClean="0"/>
              <a:t> + 0	</a:t>
            </a:r>
            <a:endParaRPr lang="en-US" sz="1600" dirty="0" smtClean="0"/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r>
              <a:rPr lang="en-US" dirty="0" smtClean="0"/>
              <a:t>	0 +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+2</a:t>
            </a:r>
            <a:r>
              <a:rPr lang="en-US" dirty="0" smtClean="0"/>
              <a:t> 	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+2</a:t>
            </a:r>
            <a:r>
              <a:rPr lang="en-US" dirty="0" smtClean="0"/>
              <a:t> + 0</a:t>
            </a:r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i="1" baseline="-25000" dirty="0" smtClean="0">
                <a:solidFill>
                  <a:srgbClr val="C00000"/>
                </a:solidFill>
              </a:rPr>
              <a:t>k</a:t>
            </a:r>
            <a:r>
              <a:rPr lang="en-US" baseline="-25000" dirty="0" smtClean="0">
                <a:solidFill>
                  <a:srgbClr val="C00000"/>
                </a:solidFill>
              </a:rPr>
              <a:t>+2</a:t>
            </a:r>
            <a:r>
              <a:rPr lang="en-US" dirty="0" smtClean="0">
                <a:solidFill>
                  <a:srgbClr val="C00000"/>
                </a:solidFill>
              </a:rPr>
              <a:t> + 0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 + 0</a:t>
            </a:r>
          </a:p>
        </p:txBody>
      </p:sp>
      <p:pic>
        <p:nvPicPr>
          <p:cNvPr id="69633" name="Picture 1" descr="C:\Documents and Settings\Faye McNeill\Desktop\inse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000" y="1600200"/>
            <a:ext cx="6729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AVL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red-black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weight balanced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LLRB trees, AA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2,3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B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etc.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153767" y="3849624"/>
            <a:ext cx="132233" cy="8382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82367" y="4062984"/>
            <a:ext cx="1046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multiway</a:t>
            </a:r>
            <a:endParaRPr lang="en-US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4495800" y="1703832"/>
            <a:ext cx="172202" cy="1877568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24400" y="2453640"/>
            <a:ext cx="777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binary</a:t>
            </a:r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rebalancing step of rank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r>
              <a:rPr lang="en-US" i="1" dirty="0" smtClean="0"/>
              <a:t>	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+ 0 	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-1</a:t>
            </a:r>
            <a:r>
              <a:rPr lang="en-US" dirty="0" smtClean="0"/>
              <a:t>	</a:t>
            </a:r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endParaRPr lang="en-US" sz="1600" dirty="0" smtClean="0"/>
          </a:p>
        </p:txBody>
      </p:sp>
      <p:pic>
        <p:nvPicPr>
          <p:cNvPr id="4" name="Picture 2" descr="C:\Documents and Settings\Faye McNeill\Desktop\inse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4" y="1447800"/>
            <a:ext cx="8114386" cy="230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rebalancing step of rank </a:t>
            </a:r>
            <a:r>
              <a:rPr lang="en-US" i="1" dirty="0" smtClean="0"/>
              <a:t>k</a:t>
            </a:r>
            <a:r>
              <a:rPr lang="en-US" dirty="0" smtClean="0"/>
              <a:t>: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r>
              <a:rPr lang="en-US" i="1" dirty="0" smtClean="0"/>
              <a:t>	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+ 0 + 0 	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-1</a:t>
            </a:r>
            <a:r>
              <a:rPr lang="en-US" dirty="0" smtClean="0"/>
              <a:t> + 0	</a:t>
            </a:r>
          </a:p>
          <a:p>
            <a:pPr marL="0" indent="0">
              <a:buNone/>
              <a:tabLst>
                <a:tab pos="1257300" algn="l"/>
                <a:tab pos="5429250" algn="l"/>
              </a:tabLst>
            </a:pPr>
            <a:endParaRPr lang="en-US" sz="1600" dirty="0" smtClean="0"/>
          </a:p>
        </p:txBody>
      </p:sp>
      <p:pic>
        <p:nvPicPr>
          <p:cNvPr id="5" name="Picture 2" descr="C:\Documents and Settings\Faye McNeill\Desktop\inser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5397"/>
            <a:ext cx="8114386" cy="284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rank of root is </a:t>
            </a:r>
            <a:r>
              <a:rPr lang="en-US" i="1" dirty="0" smtClean="0"/>
              <a:t>r</a:t>
            </a:r>
            <a:r>
              <a:rPr lang="en-US" dirty="0" smtClean="0"/>
              <a:t>, then increase of rank </a:t>
            </a:r>
            <a:r>
              <a:rPr lang="en-US" i="1" dirty="0" smtClean="0"/>
              <a:t>k</a:t>
            </a:r>
            <a:r>
              <a:rPr lang="en-US" dirty="0" smtClean="0"/>
              <a:t> did not create 1,1-node for 0 &lt;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i="1" dirty="0" smtClean="0"/>
              <a:t>r </a:t>
            </a:r>
            <a:r>
              <a:rPr lang="en-US" dirty="0" smtClean="0">
                <a:sym typeface="Symbol"/>
              </a:rPr>
              <a:t> </a:t>
            </a:r>
            <a:r>
              <a:rPr lang="en-US" dirty="0" smtClean="0"/>
              <a:t>1 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dirty="0" smtClean="0"/>
              <a:t>Total decrease in potential: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Since potential always non-negative: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509520"/>
          <a:ext cx="2300287" cy="1117600"/>
        </p:xfrm>
        <a:graphic>
          <a:graphicData uri="http://schemas.openxmlformats.org/presentationml/2006/ole">
            <p:oleObj spid="_x0000_s139266" name="Equation" r:id="rId4" imgW="888840" imgH="431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990600" y="4456112"/>
          <a:ext cx="3451225" cy="1182688"/>
        </p:xfrm>
        <a:graphic>
          <a:graphicData uri="http://schemas.openxmlformats.org/presentationml/2006/ole">
            <p:oleObj spid="_x0000_s139267" name="Equation" r:id="rId5" imgW="13334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 2</a:t>
            </a:r>
            <a:r>
              <a:rPr lang="en-US" dirty="0" smtClean="0"/>
              <a:t>.  </a:t>
            </a:r>
            <a:r>
              <a:rPr lang="en-US" i="1" dirty="0" smtClean="0"/>
              <a:t>In a ravl tree built by m insertions intermixed with arbitrary deletions, the number of rebalancing steps of rank k is at most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O(1) amortized rebalancing steps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0537" y="3082290"/>
          <a:ext cx="4223992" cy="621030"/>
        </p:xfrm>
        <a:graphic>
          <a:graphicData uri="http://schemas.openxmlformats.org/presentationml/2006/ole">
            <p:oleObj spid="_x0000_s140290" name="Equation" r:id="rId4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.  Truncate potential function: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	</a:t>
            </a:r>
            <a:r>
              <a:rPr lang="en-US" sz="3000" dirty="0" smtClean="0"/>
              <a:t>Nodes of rank </a:t>
            </a:r>
            <a:r>
              <a:rPr lang="en-US" sz="3000" dirty="0" smtClean="0">
                <a:sym typeface="Symbol"/>
              </a:rPr>
              <a:t>&lt; </a:t>
            </a:r>
            <a:r>
              <a:rPr lang="en-US" sz="3000" i="1" dirty="0" smtClean="0">
                <a:sym typeface="Symbol"/>
              </a:rPr>
              <a:t>k</a:t>
            </a:r>
            <a:r>
              <a:rPr lang="en-US" sz="3000" dirty="0" smtClean="0">
                <a:sym typeface="Symbol"/>
              </a:rPr>
              <a:t> </a:t>
            </a:r>
            <a:r>
              <a:rPr lang="en-US" sz="3000" dirty="0" smtClean="0"/>
              <a:t>have same potential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3000" dirty="0" smtClean="0"/>
              <a:t>	Nodes of rank </a:t>
            </a:r>
            <a:r>
              <a:rPr lang="en-US" sz="3000" dirty="0" smtClean="0">
                <a:sym typeface="Symbol"/>
              </a:rPr>
              <a:t> </a:t>
            </a:r>
            <a:r>
              <a:rPr lang="en-US" sz="3000" i="1" dirty="0" smtClean="0">
                <a:sym typeface="Symbol"/>
              </a:rPr>
              <a:t>k</a:t>
            </a:r>
            <a:r>
              <a:rPr lang="en-US" sz="3000" dirty="0" smtClean="0"/>
              <a:t> have zero potential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</a:tabLst>
            </a:pPr>
            <a:r>
              <a:rPr lang="en-US" sz="3000" dirty="0" smtClean="0"/>
              <a:t>		(one exception for rank = </a:t>
            </a:r>
            <a:r>
              <a:rPr lang="en-US" sz="3000" i="1" dirty="0" smtClean="0"/>
              <a:t>k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Step of rank </a:t>
            </a:r>
            <a:r>
              <a:rPr lang="en-US" i="1" dirty="0" smtClean="0"/>
              <a:t>k </a:t>
            </a:r>
            <a:r>
              <a:rPr lang="en-US" dirty="0" smtClean="0"/>
              <a:t>reduces potential by: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, or</a:t>
            </a:r>
            <a:endParaRPr lang="en-US" i="1" dirty="0" smtClean="0"/>
          </a:p>
          <a:p>
            <a:pPr marL="457200" indent="-457200">
              <a:buNone/>
            </a:pPr>
            <a:r>
              <a:rPr lang="en-US" i="1" dirty="0" smtClean="0"/>
              <a:t>	F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baseline="-25000" dirty="0" smtClean="0">
                <a:sym typeface="Symbol"/>
              </a:rPr>
              <a:t>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endParaRPr lang="en-US" i="1" dirty="0" smtClean="0"/>
          </a:p>
          <a:p>
            <a:pPr marL="457200" indent="-457200">
              <a:buNone/>
            </a:pPr>
            <a:endParaRPr lang="en-US" sz="1600" i="1" dirty="0" smtClean="0"/>
          </a:p>
          <a:p>
            <a:pPr marL="457200" indent="-457200">
              <a:buNone/>
            </a:pPr>
            <a:r>
              <a:rPr lang="en-US" dirty="0" smtClean="0">
                <a:sym typeface="Symbol"/>
              </a:rPr>
              <a:t>At most </a:t>
            </a:r>
            <a:r>
              <a:rPr lang="en-US" dirty="0" smtClean="0"/>
              <a:t>(</a:t>
            </a:r>
            <a:r>
              <a:rPr lang="en-US" i="1" dirty="0" smtClean="0"/>
              <a:t>m </a:t>
            </a:r>
            <a:r>
              <a:rPr lang="en-US" i="1" dirty="0" smtClean="0">
                <a:sym typeface="Symbol"/>
              </a:rPr>
              <a:t> </a:t>
            </a:r>
            <a:r>
              <a:rPr lang="en-US" dirty="0" smtClean="0"/>
              <a:t>1)/</a:t>
            </a:r>
            <a:r>
              <a:rPr lang="en-US" i="1" dirty="0" smtClean="0"/>
              <a:t>F</a:t>
            </a:r>
            <a:r>
              <a:rPr lang="en-US" i="1" baseline="-25000" dirty="0" smtClean="0"/>
              <a:t>k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such steps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 of Ravl Trees?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Symbol"/>
              </a:rPr>
              <a:t>Tree height may be (log 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sz="1600" dirty="0" smtClean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Only happens when deletions/insertions ratio approaches 1, but may be concern for some apps</a:t>
            </a:r>
          </a:p>
          <a:p>
            <a:pPr marL="0" indent="0">
              <a:buNone/>
            </a:pPr>
            <a:endParaRPr lang="en-US" sz="1600" dirty="0" smtClean="0">
              <a:sym typeface="Symbol"/>
            </a:endParaRPr>
          </a:p>
          <a:p>
            <a:pPr lvl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Periodically rebuild tree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Rebuilding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Rebuild tree (all at once or incrementally) when rank </a:t>
            </a:r>
            <a:r>
              <a:rPr lang="en-US" i="1" dirty="0" smtClean="0"/>
              <a:t>r</a:t>
            </a:r>
            <a:r>
              <a:rPr lang="en-US" dirty="0" smtClean="0"/>
              <a:t> of root too high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dirty="0" smtClean="0"/>
              <a:t>Rebuild when </a:t>
            </a:r>
            <a:r>
              <a:rPr lang="en-US" i="1" dirty="0" smtClean="0"/>
              <a:t>r</a:t>
            </a:r>
            <a:r>
              <a:rPr lang="en-US" dirty="0" smtClean="0"/>
              <a:t> &gt; log</a:t>
            </a:r>
            <a:r>
              <a:rPr lang="en-US" i="1" baseline="-25000" dirty="0" smtClean="0">
                <a:sym typeface="Symbol"/>
              </a:rPr>
              <a:t> 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 for fixed </a:t>
            </a:r>
            <a:r>
              <a:rPr lang="en-US" i="1" dirty="0" smtClean="0"/>
              <a:t>c</a:t>
            </a:r>
            <a:r>
              <a:rPr lang="en-US" dirty="0" smtClean="0"/>
              <a:t> &gt; 0:</a:t>
            </a:r>
          </a:p>
          <a:p>
            <a:pPr lvl="1"/>
            <a:endParaRPr lang="en-US" sz="500" dirty="0" smtClean="0"/>
          </a:p>
          <a:p>
            <a:pPr lvl="1">
              <a:buNone/>
            </a:pPr>
            <a:r>
              <a:rPr lang="en-US" dirty="0" smtClean="0"/>
              <a:t>O(1/(</a:t>
            </a:r>
            <a:r>
              <a:rPr lang="en-US" i="1" dirty="0" smtClean="0">
                <a:sym typeface="Symbol"/>
              </a:rPr>
              <a:t></a:t>
            </a:r>
            <a:r>
              <a:rPr lang="en-US" i="1" baseline="30000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 1)) rebuilding time per deletion</a:t>
            </a:r>
          </a:p>
          <a:p>
            <a:pPr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prstClr val="black"/>
                </a:solidFill>
              </a:rPr>
              <a:t>Tree height always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log</a:t>
            </a:r>
            <a:r>
              <a:rPr lang="en-US" i="1" baseline="-25000" dirty="0" smtClean="0">
                <a:solidFill>
                  <a:prstClr val="black"/>
                </a:solidFill>
                <a:sym typeface="Symbol"/>
              </a:rPr>
              <a:t>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 + O(1)</a:t>
            </a:r>
          </a:p>
          <a:p>
            <a:endParaRPr lang="en-US" dirty="0" smtClean="0">
              <a:sym typeface="Symbol"/>
            </a:endParaRPr>
          </a:p>
          <a:p>
            <a:pPr lvl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Exponential analysis gives good worst-case properties of deletion without rebalancing</a:t>
            </a:r>
          </a:p>
          <a:p>
            <a:pPr lvl="1"/>
            <a:r>
              <a:rPr lang="en-US" dirty="0" smtClean="0"/>
              <a:t>Logarithmic height bound in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Exponentially infrequent node updates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Periodic rebuilding keeps height logarithmic in </a:t>
            </a:r>
            <a:r>
              <a:rPr lang="en-US" i="1" dirty="0" smtClean="0"/>
              <a:t>n</a:t>
            </a:r>
            <a:endParaRPr lang="en-US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trees require </a:t>
            </a:r>
            <a:r>
              <a:rPr lang="en-US" dirty="0" smtClean="0">
                <a:sym typeface="Symbol"/>
              </a:rPr>
              <a:t>(loglog 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 balance bits per node?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Other applications of exponential analysis</a:t>
            </a:r>
            <a:r>
              <a:rPr lang="en-US" dirty="0" smtClean="0">
                <a:sym typeface="Symbol"/>
              </a:rPr>
              <a:t>?</a:t>
            </a:r>
          </a:p>
          <a:p>
            <a:pPr lvl="1"/>
            <a:r>
              <a:rPr lang="en-US" dirty="0" smtClean="0">
                <a:sym typeface="Symbol"/>
              </a:rPr>
              <a:t>Average-case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Teach rank-balanced trees and ravl trees!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Rank-balanced </a:t>
            </a:r>
            <a:r>
              <a:rPr lang="en-US" dirty="0" smtClean="0"/>
              <a:t>trees [WADS 2009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Proof technique</a:t>
            </a:r>
            <a:endParaRPr lang="en-US" dirty="0" smtClean="0"/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Ravl </a:t>
            </a:r>
            <a:r>
              <a:rPr lang="en-US" dirty="0" smtClean="0"/>
              <a:t>trees [SODA 2010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Proofs </a:t>
            </a:r>
            <a:endParaRPr lang="en-US" dirty="0" smtClean="0"/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 advTm="58251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Compared three trees with O(1) amortized rebalancing time</a:t>
            </a:r>
          </a:p>
          <a:p>
            <a:pPr lvl="1"/>
            <a:r>
              <a:rPr lang="en-US" dirty="0" smtClean="0"/>
              <a:t>Red-black trees</a:t>
            </a:r>
          </a:p>
          <a:p>
            <a:pPr lvl="1"/>
            <a:r>
              <a:rPr lang="en-US" dirty="0" smtClean="0"/>
              <a:t>Rank-balanced trees</a:t>
            </a:r>
          </a:p>
          <a:p>
            <a:pPr lvl="1"/>
            <a:r>
              <a:rPr lang="en-US" dirty="0" smtClean="0"/>
              <a:t>Ravl trees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Performance in practice depends on workload!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3000" dirty="0" smtClean="0"/>
              <a:t>2</a:t>
            </a:r>
            <a:r>
              <a:rPr lang="en-US" sz="3000" baseline="30000" dirty="0" smtClean="0"/>
              <a:t>13</a:t>
            </a:r>
            <a:r>
              <a:rPr lang="en-US" sz="3000" dirty="0" smtClean="0"/>
              <a:t> nodes, 2</a:t>
            </a:r>
            <a:r>
              <a:rPr lang="en-US" sz="3000" baseline="30000" dirty="0" smtClean="0"/>
              <a:t>26</a:t>
            </a:r>
            <a:r>
              <a:rPr lang="en-US" sz="3000" dirty="0" smtClean="0"/>
              <a:t> operations</a:t>
            </a:r>
          </a:p>
          <a:p>
            <a:pPr>
              <a:buNone/>
            </a:pPr>
            <a:r>
              <a:rPr lang="en-US" sz="3000" dirty="0" smtClean="0"/>
              <a:t>No periodic rebuilding in ravl trees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228604" y="1567542"/>
          <a:ext cx="8686796" cy="2852058"/>
        </p:xfrm>
        <a:graphic>
          <a:graphicData uri="http://schemas.openxmlformats.org/drawingml/2006/table">
            <a:tbl>
              <a:tblPr/>
              <a:tblGrid>
                <a:gridCol w="795524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</a:tblGrid>
              <a:tr h="217713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Red-black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Rank-balanced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Ravl trees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Random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26.44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116.07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29.55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133.74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80.61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11.11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Queue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285.13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11.38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22.50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184.53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33.55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134.22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11.38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Working set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41.71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10.51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43.69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159.69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119.92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11.20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16.64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Static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25.24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112.86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28.27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130.93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13.48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78.03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11.12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17.68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Dynamic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23.18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103.48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26.04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125.99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15.16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12.66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74.28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11.11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16.84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3000" dirty="0" smtClean="0"/>
              <a:t>rank-balanced: 8.2% more rots, 0.77% more bals </a:t>
            </a:r>
          </a:p>
          <a:p>
            <a:pPr>
              <a:buNone/>
            </a:pPr>
            <a:r>
              <a:rPr lang="en-US" sz="3000" dirty="0" smtClean="0"/>
              <a:t>ravl: 42% fewer rots, 35% fewer bals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228604" y="1567542"/>
          <a:ext cx="8686796" cy="2852058"/>
        </p:xfrm>
        <a:graphic>
          <a:graphicData uri="http://schemas.openxmlformats.org/drawingml/2006/table">
            <a:tbl>
              <a:tblPr/>
              <a:tblGrid>
                <a:gridCol w="795524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  <a:gridCol w="657606"/>
              </a:tblGrid>
              <a:tr h="217713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Red-black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Rank-balanced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Ravl trees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Random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26.44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116.07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29.55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133.74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80.61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11.11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Queue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285.13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11.38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22.50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184.53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33.55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134.22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11.38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Working set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41.71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10.51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43.69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159.69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119.92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11.20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16.64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Static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25.24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112.86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28.27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130.93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13.48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78.03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11.12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17.68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Dynamic  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23.18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103.48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26.04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125.99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15.16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12.66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74.28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11.11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16.84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3000" dirty="0" smtClean="0"/>
              <a:t>rank-balanced: 0.87% shorter apl, 10% shorter mpl</a:t>
            </a:r>
          </a:p>
          <a:p>
            <a:pPr>
              <a:buNone/>
            </a:pPr>
            <a:r>
              <a:rPr lang="en-US" sz="3000" dirty="0" smtClean="0"/>
              <a:t>ravl: 5.6% longer apl, 4.3% longer mpl</a:t>
            </a:r>
          </a:p>
          <a:p>
            <a:pPr>
              <a:buNone/>
            </a:pPr>
            <a:endParaRPr lang="en-US" sz="3000" dirty="0" smtClean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228604" y="1567542"/>
          <a:ext cx="8686796" cy="2852058"/>
        </p:xfrm>
        <a:graphic>
          <a:graphicData uri="http://schemas.openxmlformats.org/drawingml/2006/table">
            <a:tbl>
              <a:tblPr/>
              <a:tblGrid>
                <a:gridCol w="78333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  <a:gridCol w="658622"/>
              </a:tblGrid>
              <a:tr h="217713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Red-black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Rank-balanced trees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Ravl trees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rots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bals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pLen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Random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26.44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116.07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29.55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133.74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80.61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11.11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Queue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285.13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11.38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22.50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50.33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184.53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14.00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33.55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134.22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11.38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Working set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41.71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185.35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10.51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43.69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159.69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119.92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11.20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16.64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Static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25.24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112.86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28.27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130.93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15.05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13.48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78.03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11.12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17.68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Dynamic Zipf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23.18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103.48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15.66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26.04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125.99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10.40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15.16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12.66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74.28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+mn-lt"/>
                        </a:rPr>
                        <a:t>11.11</a:t>
                      </a: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16.84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73152" marR="7315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Problem with BSTs: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/>
              <a:t>How to bound height?</a:t>
            </a:r>
          </a:p>
          <a:p>
            <a:pPr marL="514350" lvl="1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Maintain local balance condition, rebalance after insert/delete     </a:t>
            </a:r>
            <a:r>
              <a:rPr lang="en-US" sz="2000" i="1" dirty="0" smtClean="0">
                <a:solidFill>
                  <a:srgbClr val="C00000"/>
                </a:solidFill>
              </a:rPr>
              <a:t>balanced tree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marL="514350" lvl="1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Restructure after each access         </a:t>
            </a:r>
            <a:r>
              <a:rPr lang="en-US" sz="2000" i="1" dirty="0" smtClean="0">
                <a:solidFill>
                  <a:srgbClr val="C00000"/>
                </a:solidFill>
              </a:rPr>
              <a:t>self-adjusting tree</a:t>
            </a:r>
          </a:p>
          <a:p>
            <a:pPr eaLnBrk="1" hangingPunct="1">
              <a:buFontTx/>
              <a:buNone/>
              <a:defRPr/>
            </a:pPr>
            <a:endParaRPr lang="en-US" sz="1700" dirty="0" smtClean="0"/>
          </a:p>
        </p:txBody>
      </p:sp>
      <p:sp>
        <p:nvSpPr>
          <p:cNvPr id="12292" name="Oval 2"/>
          <p:cNvSpPr>
            <a:spLocks noChangeArrowheads="1"/>
          </p:cNvSpPr>
          <p:nvPr/>
        </p:nvSpPr>
        <p:spPr bwMode="auto">
          <a:xfrm>
            <a:off x="5287963" y="2286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5897563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cxnSp>
        <p:nvCxnSpPr>
          <p:cNvPr id="12294" name="AutoShape 4"/>
          <p:cNvCxnSpPr>
            <a:cxnSpLocks noChangeShapeType="1"/>
          </p:cNvCxnSpPr>
          <p:nvPr/>
        </p:nvCxnSpPr>
        <p:spPr bwMode="auto">
          <a:xfrm>
            <a:off x="5548313" y="25463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6507163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7116763" y="4114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12297" name="AutoShape 7"/>
          <p:cNvCxnSpPr>
            <a:cxnSpLocks noChangeShapeType="1"/>
          </p:cNvCxnSpPr>
          <p:nvPr/>
        </p:nvCxnSpPr>
        <p:spPr bwMode="auto">
          <a:xfrm>
            <a:off x="6767513" y="37655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AutoShape 8"/>
          <p:cNvCxnSpPr>
            <a:cxnSpLocks noChangeShapeType="1"/>
          </p:cNvCxnSpPr>
          <p:nvPr/>
        </p:nvCxnSpPr>
        <p:spPr bwMode="auto">
          <a:xfrm>
            <a:off x="6157913" y="31559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7726363" y="472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12300" name="Oval 10"/>
          <p:cNvSpPr>
            <a:spLocks noChangeArrowheads="1"/>
          </p:cNvSpPr>
          <p:nvPr/>
        </p:nvSpPr>
        <p:spPr bwMode="auto">
          <a:xfrm>
            <a:off x="8335963" y="5334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cxnSp>
        <p:nvCxnSpPr>
          <p:cNvPr id="12301" name="AutoShape 11"/>
          <p:cNvCxnSpPr>
            <a:cxnSpLocks noChangeShapeType="1"/>
          </p:cNvCxnSpPr>
          <p:nvPr/>
        </p:nvCxnSpPr>
        <p:spPr bwMode="auto">
          <a:xfrm>
            <a:off x="7986713" y="49847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2" name="AutoShape 12"/>
          <p:cNvCxnSpPr>
            <a:cxnSpLocks noChangeShapeType="1"/>
          </p:cNvCxnSpPr>
          <p:nvPr/>
        </p:nvCxnSpPr>
        <p:spPr bwMode="auto">
          <a:xfrm>
            <a:off x="7377113" y="43751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ransition advTm="59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Problem with BSTs: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/>
              <a:t>How to bound height?</a:t>
            </a:r>
          </a:p>
          <a:p>
            <a:pPr marL="514350" lvl="1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Maintain local balance condition, rebalance after insert/delete     </a:t>
            </a:r>
            <a:r>
              <a:rPr lang="en-US" sz="2000" i="1" dirty="0" smtClean="0">
                <a:solidFill>
                  <a:srgbClr val="C00000"/>
                </a:solidFill>
              </a:rPr>
              <a:t>balanced tree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marL="514350" lvl="1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B2B2B2"/>
                </a:solidFill>
              </a:rPr>
              <a:t>Restructure after each access         </a:t>
            </a:r>
            <a:r>
              <a:rPr lang="en-US" sz="2000" i="1" dirty="0" smtClean="0">
                <a:solidFill>
                  <a:srgbClr val="B2B2B2"/>
                </a:solidFill>
              </a:rPr>
              <a:t>self-adjusting tree</a:t>
            </a:r>
          </a:p>
          <a:p>
            <a:pPr eaLnBrk="1" hangingPunct="1">
              <a:buFontTx/>
              <a:buNone/>
              <a:defRPr/>
            </a:pPr>
            <a:endParaRPr lang="en-US" sz="17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Store balance information in nodes, rebalance bottom-up (or top-down)</a:t>
            </a:r>
          </a:p>
          <a:p>
            <a:pPr marL="514350" lvl="1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Update balance information</a:t>
            </a:r>
          </a:p>
          <a:p>
            <a:pPr marL="514350" lvl="1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Restructure along access path</a:t>
            </a:r>
          </a:p>
        </p:txBody>
      </p:sp>
      <p:sp>
        <p:nvSpPr>
          <p:cNvPr id="12292" name="Oval 2"/>
          <p:cNvSpPr>
            <a:spLocks noChangeArrowheads="1"/>
          </p:cNvSpPr>
          <p:nvPr/>
        </p:nvSpPr>
        <p:spPr bwMode="auto">
          <a:xfrm>
            <a:off x="5287963" y="2286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5897563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b</a:t>
            </a:r>
            <a:endParaRPr lang="en-US" sz="1800" dirty="0"/>
          </a:p>
        </p:txBody>
      </p:sp>
      <p:cxnSp>
        <p:nvCxnSpPr>
          <p:cNvPr id="12294" name="AutoShape 4"/>
          <p:cNvCxnSpPr>
            <a:cxnSpLocks noChangeShapeType="1"/>
          </p:cNvCxnSpPr>
          <p:nvPr/>
        </p:nvCxnSpPr>
        <p:spPr bwMode="auto">
          <a:xfrm>
            <a:off x="5548313" y="25463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6507163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7116763" y="4114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d</a:t>
            </a:r>
            <a:endParaRPr lang="en-US" sz="1800" dirty="0"/>
          </a:p>
        </p:txBody>
      </p:sp>
      <p:cxnSp>
        <p:nvCxnSpPr>
          <p:cNvPr id="12297" name="AutoShape 7"/>
          <p:cNvCxnSpPr>
            <a:cxnSpLocks noChangeShapeType="1"/>
          </p:cNvCxnSpPr>
          <p:nvPr/>
        </p:nvCxnSpPr>
        <p:spPr bwMode="auto">
          <a:xfrm>
            <a:off x="6767513" y="37655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AutoShape 8"/>
          <p:cNvCxnSpPr>
            <a:cxnSpLocks noChangeShapeType="1"/>
          </p:cNvCxnSpPr>
          <p:nvPr/>
        </p:nvCxnSpPr>
        <p:spPr bwMode="auto">
          <a:xfrm>
            <a:off x="6157913" y="31559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7726363" y="472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e</a:t>
            </a:r>
            <a:endParaRPr lang="en-US" sz="1800" dirty="0"/>
          </a:p>
        </p:txBody>
      </p:sp>
      <p:sp>
        <p:nvSpPr>
          <p:cNvPr id="12300" name="Oval 10"/>
          <p:cNvSpPr>
            <a:spLocks noChangeArrowheads="1"/>
          </p:cNvSpPr>
          <p:nvPr/>
        </p:nvSpPr>
        <p:spPr bwMode="auto">
          <a:xfrm>
            <a:off x="8335963" y="5334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f</a:t>
            </a:r>
            <a:endParaRPr lang="en-US" sz="1800" dirty="0"/>
          </a:p>
        </p:txBody>
      </p:sp>
      <p:cxnSp>
        <p:nvCxnSpPr>
          <p:cNvPr id="12301" name="AutoShape 11"/>
          <p:cNvCxnSpPr>
            <a:cxnSpLocks noChangeShapeType="1"/>
          </p:cNvCxnSpPr>
          <p:nvPr/>
        </p:nvCxnSpPr>
        <p:spPr bwMode="auto">
          <a:xfrm>
            <a:off x="7986713" y="49847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2" name="AutoShape 12"/>
          <p:cNvCxnSpPr>
            <a:cxnSpLocks noChangeShapeType="1"/>
          </p:cNvCxnSpPr>
          <p:nvPr/>
        </p:nvCxnSpPr>
        <p:spPr bwMode="auto">
          <a:xfrm>
            <a:off x="7377113" y="4375150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ransition advTm="59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Restructuring primitive: Rotation</a:t>
            </a: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457200" y="4419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j-lt"/>
              </a:rPr>
              <a:t>Preserves symmetric order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j-lt"/>
              </a:rPr>
              <a:t>Changes heights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j-lt"/>
              </a:rPr>
              <a:t>Takes O(1) time</a:t>
            </a:r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24384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y</a:t>
            </a:r>
            <a:endParaRPr lang="en-US" sz="1800" dirty="0"/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1524000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x</a:t>
            </a:r>
            <a:endParaRPr lang="en-US" sz="1800" dirty="0"/>
          </a:p>
        </p:txBody>
      </p:sp>
      <p:cxnSp>
        <p:nvCxnSpPr>
          <p:cNvPr id="13319" name="AutoShape 5"/>
          <p:cNvCxnSpPr>
            <a:cxnSpLocks noChangeShapeType="1"/>
          </p:cNvCxnSpPr>
          <p:nvPr/>
        </p:nvCxnSpPr>
        <p:spPr bwMode="auto">
          <a:xfrm flipH="1">
            <a:off x="1784350" y="2622550"/>
            <a:ext cx="698500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0" name="AutoShape 6"/>
          <p:cNvCxnSpPr>
            <a:cxnSpLocks noChangeShapeType="1"/>
          </p:cNvCxnSpPr>
          <p:nvPr/>
        </p:nvCxnSpPr>
        <p:spPr bwMode="auto">
          <a:xfrm>
            <a:off x="2698750" y="2622550"/>
            <a:ext cx="6921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1" name="AutoShape 7"/>
          <p:cNvCxnSpPr>
            <a:cxnSpLocks noChangeShapeType="1"/>
          </p:cNvCxnSpPr>
          <p:nvPr/>
        </p:nvCxnSpPr>
        <p:spPr bwMode="auto">
          <a:xfrm>
            <a:off x="1784350" y="3155950"/>
            <a:ext cx="3873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2" name="AutoShape 8"/>
          <p:cNvCxnSpPr>
            <a:cxnSpLocks noChangeShapeType="1"/>
          </p:cNvCxnSpPr>
          <p:nvPr/>
        </p:nvCxnSpPr>
        <p:spPr bwMode="auto">
          <a:xfrm flipH="1">
            <a:off x="1181100" y="3155950"/>
            <a:ext cx="3873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3" name="AutoShape 9"/>
          <p:cNvSpPr>
            <a:spLocks noChangeArrowheads="1"/>
          </p:cNvSpPr>
          <p:nvPr/>
        </p:nvSpPr>
        <p:spPr bwMode="auto">
          <a:xfrm>
            <a:off x="914400" y="35052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13324" name="AutoShape 10"/>
          <p:cNvSpPr>
            <a:spLocks noChangeArrowheads="1"/>
          </p:cNvSpPr>
          <p:nvPr/>
        </p:nvSpPr>
        <p:spPr bwMode="auto">
          <a:xfrm>
            <a:off x="1905000" y="35052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13325" name="AutoShape 11"/>
          <p:cNvSpPr>
            <a:spLocks noChangeArrowheads="1"/>
          </p:cNvSpPr>
          <p:nvPr/>
        </p:nvSpPr>
        <p:spPr bwMode="auto">
          <a:xfrm>
            <a:off x="3124200" y="29718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13326" name="Oval 12"/>
          <p:cNvSpPr>
            <a:spLocks noChangeArrowheads="1"/>
          </p:cNvSpPr>
          <p:nvPr/>
        </p:nvSpPr>
        <p:spPr bwMode="auto">
          <a:xfrm>
            <a:off x="64008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x</a:t>
            </a:r>
            <a:endParaRPr lang="en-US" sz="1800" dirty="0"/>
          </a:p>
        </p:txBody>
      </p:sp>
      <p:sp>
        <p:nvSpPr>
          <p:cNvPr id="13327" name="Oval 13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i="1" dirty="0">
                <a:latin typeface="Calibri" pitchFamily="34" charset="0"/>
              </a:rPr>
              <a:t>y</a:t>
            </a:r>
            <a:endParaRPr lang="en-US" sz="1800" dirty="0"/>
          </a:p>
        </p:txBody>
      </p:sp>
      <p:cxnSp>
        <p:nvCxnSpPr>
          <p:cNvPr id="13328" name="AutoShape 14"/>
          <p:cNvCxnSpPr>
            <a:cxnSpLocks noChangeShapeType="1"/>
          </p:cNvCxnSpPr>
          <p:nvPr/>
        </p:nvCxnSpPr>
        <p:spPr bwMode="auto">
          <a:xfrm>
            <a:off x="6661150" y="2622550"/>
            <a:ext cx="698500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9" name="AutoShape 15"/>
          <p:cNvCxnSpPr>
            <a:cxnSpLocks noChangeShapeType="1"/>
          </p:cNvCxnSpPr>
          <p:nvPr/>
        </p:nvCxnSpPr>
        <p:spPr bwMode="auto">
          <a:xfrm>
            <a:off x="7575550" y="3155950"/>
            <a:ext cx="3873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0" name="AutoShape 16"/>
          <p:cNvCxnSpPr>
            <a:cxnSpLocks noChangeShapeType="1"/>
          </p:cNvCxnSpPr>
          <p:nvPr/>
        </p:nvCxnSpPr>
        <p:spPr bwMode="auto">
          <a:xfrm flipH="1">
            <a:off x="6972300" y="3155950"/>
            <a:ext cx="3873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31" name="AutoShape 17"/>
          <p:cNvSpPr>
            <a:spLocks noChangeArrowheads="1"/>
          </p:cNvSpPr>
          <p:nvPr/>
        </p:nvSpPr>
        <p:spPr bwMode="auto">
          <a:xfrm>
            <a:off x="6705600" y="35814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13332" name="AutoShape 18"/>
          <p:cNvSpPr>
            <a:spLocks noChangeArrowheads="1"/>
          </p:cNvSpPr>
          <p:nvPr/>
        </p:nvSpPr>
        <p:spPr bwMode="auto">
          <a:xfrm>
            <a:off x="7696200" y="35814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  <a:endParaRPr lang="en-US" sz="1800" dirty="0"/>
          </a:p>
        </p:txBody>
      </p:sp>
      <p:cxnSp>
        <p:nvCxnSpPr>
          <p:cNvPr id="13333" name="AutoShape 19"/>
          <p:cNvCxnSpPr>
            <a:cxnSpLocks noChangeShapeType="1"/>
          </p:cNvCxnSpPr>
          <p:nvPr/>
        </p:nvCxnSpPr>
        <p:spPr bwMode="auto">
          <a:xfrm flipH="1">
            <a:off x="5676900" y="2622550"/>
            <a:ext cx="7683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34" name="AutoShape 20"/>
          <p:cNvSpPr>
            <a:spLocks noChangeArrowheads="1"/>
          </p:cNvSpPr>
          <p:nvPr/>
        </p:nvSpPr>
        <p:spPr bwMode="auto">
          <a:xfrm>
            <a:off x="5410200" y="2971800"/>
            <a:ext cx="5334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13335" name="Text Box 21"/>
          <p:cNvSpPr txBox="1">
            <a:spLocks noChangeArrowheads="1"/>
          </p:cNvSpPr>
          <p:nvPr/>
        </p:nvSpPr>
        <p:spPr bwMode="auto">
          <a:xfrm>
            <a:off x="4114800" y="2590800"/>
            <a:ext cx="758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right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left</a:t>
            </a:r>
            <a:endParaRPr lang="en-US" sz="1800" dirty="0"/>
          </a:p>
        </p:txBody>
      </p:sp>
      <p:sp>
        <p:nvSpPr>
          <p:cNvPr id="13336" name="Line 22"/>
          <p:cNvSpPr>
            <a:spLocks noChangeShapeType="1"/>
          </p:cNvSpPr>
          <p:nvPr/>
        </p:nvSpPr>
        <p:spPr bwMode="auto">
          <a:xfrm>
            <a:off x="4233863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37" name="Line 23"/>
          <p:cNvSpPr>
            <a:spLocks noChangeShapeType="1"/>
          </p:cNvSpPr>
          <p:nvPr/>
        </p:nvSpPr>
        <p:spPr bwMode="auto">
          <a:xfrm flipH="1">
            <a:off x="4233863" y="3341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>
            <a:off x="2571750" y="2033588"/>
            <a:ext cx="36513" cy="328612"/>
          </a:xfrm>
          <a:custGeom>
            <a:avLst/>
            <a:gdLst>
              <a:gd name="T0" fmla="*/ 0 w 104"/>
              <a:gd name="T1" fmla="*/ 0 h 576"/>
              <a:gd name="T2" fmla="*/ 11833023 w 104"/>
              <a:gd name="T3" fmla="*/ 31246091 h 576"/>
              <a:gd name="T4" fmla="*/ 0 w 104"/>
              <a:gd name="T5" fmla="*/ 62491611 h 576"/>
              <a:gd name="T6" fmla="*/ 11833023 w 104"/>
              <a:gd name="T7" fmla="*/ 93737710 h 576"/>
              <a:gd name="T8" fmla="*/ 0 w 104"/>
              <a:gd name="T9" fmla="*/ 124983792 h 576"/>
              <a:gd name="T10" fmla="*/ 11833023 w 104"/>
              <a:gd name="T11" fmla="*/ 156229338 h 576"/>
              <a:gd name="T12" fmla="*/ 5916511 w 104"/>
              <a:gd name="T13" fmla="*/ 18747542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"/>
              <a:gd name="T22" fmla="*/ 0 h 576"/>
              <a:gd name="T23" fmla="*/ 104 w 10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" h="576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0" y="160"/>
                  <a:pt x="0" y="192"/>
                </a:cubicBezTo>
                <a:cubicBezTo>
                  <a:pt x="0" y="224"/>
                  <a:pt x="96" y="256"/>
                  <a:pt x="96" y="288"/>
                </a:cubicBezTo>
                <a:cubicBezTo>
                  <a:pt x="96" y="320"/>
                  <a:pt x="0" y="352"/>
                  <a:pt x="0" y="384"/>
                </a:cubicBezTo>
                <a:cubicBezTo>
                  <a:pt x="0" y="416"/>
                  <a:pt x="88" y="448"/>
                  <a:pt x="96" y="480"/>
                </a:cubicBezTo>
                <a:cubicBezTo>
                  <a:pt x="104" y="512"/>
                  <a:pt x="76" y="544"/>
                  <a:pt x="48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339" name="Freeform 25"/>
          <p:cNvSpPr>
            <a:spLocks/>
          </p:cNvSpPr>
          <p:nvPr/>
        </p:nvSpPr>
        <p:spPr bwMode="auto">
          <a:xfrm>
            <a:off x="6534150" y="2028825"/>
            <a:ext cx="36513" cy="328613"/>
          </a:xfrm>
          <a:custGeom>
            <a:avLst/>
            <a:gdLst>
              <a:gd name="T0" fmla="*/ 0 w 104"/>
              <a:gd name="T1" fmla="*/ 0 h 576"/>
              <a:gd name="T2" fmla="*/ 11833023 w 104"/>
              <a:gd name="T3" fmla="*/ 31246186 h 576"/>
              <a:gd name="T4" fmla="*/ 0 w 104"/>
              <a:gd name="T5" fmla="*/ 62492371 h 576"/>
              <a:gd name="T6" fmla="*/ 11833023 w 104"/>
              <a:gd name="T7" fmla="*/ 93738566 h 576"/>
              <a:gd name="T8" fmla="*/ 0 w 104"/>
              <a:gd name="T9" fmla="*/ 124984172 h 576"/>
              <a:gd name="T10" fmla="*/ 11833023 w 104"/>
              <a:gd name="T11" fmla="*/ 156230384 h 576"/>
              <a:gd name="T12" fmla="*/ 5916511 w 104"/>
              <a:gd name="T13" fmla="*/ 187476561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"/>
              <a:gd name="T22" fmla="*/ 0 h 576"/>
              <a:gd name="T23" fmla="*/ 104 w 10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" h="576">
                <a:moveTo>
                  <a:pt x="0" y="0"/>
                </a:moveTo>
                <a:cubicBezTo>
                  <a:pt x="48" y="32"/>
                  <a:pt x="96" y="64"/>
                  <a:pt x="96" y="96"/>
                </a:cubicBezTo>
                <a:cubicBezTo>
                  <a:pt x="96" y="128"/>
                  <a:pt x="0" y="160"/>
                  <a:pt x="0" y="192"/>
                </a:cubicBezTo>
                <a:cubicBezTo>
                  <a:pt x="0" y="224"/>
                  <a:pt x="96" y="256"/>
                  <a:pt x="96" y="288"/>
                </a:cubicBezTo>
                <a:cubicBezTo>
                  <a:pt x="96" y="320"/>
                  <a:pt x="0" y="352"/>
                  <a:pt x="0" y="384"/>
                </a:cubicBezTo>
                <a:cubicBezTo>
                  <a:pt x="0" y="416"/>
                  <a:pt x="88" y="448"/>
                  <a:pt x="96" y="480"/>
                </a:cubicBezTo>
                <a:cubicBezTo>
                  <a:pt x="104" y="512"/>
                  <a:pt x="76" y="544"/>
                  <a:pt x="48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 advTm="228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Balanced BSTs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AVL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red-black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weight balanced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LLRB trees, AA trees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/>
              <a:t>etc.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Goal</a:t>
            </a:r>
            <a:r>
              <a:rPr lang="en-US" dirty="0" smtClean="0"/>
              <a:t>: small height, little rebalancing, simple algorithms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00400" y="1550009"/>
            <a:ext cx="3200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 small height</a:t>
            </a:r>
          </a:p>
          <a:p>
            <a:pPr>
              <a:buFont typeface="Symbol" pitchFamily="18" charset="2"/>
              <a:buChar char="-"/>
            </a:pPr>
            <a:endParaRPr lang="en-US" sz="900" dirty="0" smtClean="0">
              <a:solidFill>
                <a:srgbClr val="C00000"/>
              </a:solidFill>
              <a:sym typeface="Symbol"/>
            </a:endParaRPr>
          </a:p>
          <a:p>
            <a:pPr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 little rebalancing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2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7|11|4|4.3|3.6|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1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5|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6|1.7|0.8|3.7|0.9|1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13868</TotalTime>
  <Words>1889</Words>
  <Application>Microsoft Office PowerPoint</Application>
  <PresentationFormat>On-screen Show (4:3)</PresentationFormat>
  <Paragraphs>843</Paragraphs>
  <Slides>54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New Balanced Search Trees</vt:lpstr>
      <vt:lpstr>Research Agenda</vt:lpstr>
      <vt:lpstr>Searching: Dictionary Problem</vt:lpstr>
      <vt:lpstr>Balanced Search Trees</vt:lpstr>
      <vt:lpstr>Agenda</vt:lpstr>
      <vt:lpstr>Problem with BSTs: Imbalance</vt:lpstr>
      <vt:lpstr>Problem with BSTs: Imbalance</vt:lpstr>
      <vt:lpstr>Restructuring primitive: Rotation</vt:lpstr>
      <vt:lpstr>Known Balanced BSTs</vt:lpstr>
      <vt:lpstr>Ranked Binary Trees</vt:lpstr>
      <vt:lpstr>Example of a ranked binary tree</vt:lpstr>
      <vt:lpstr>Rank-Balanced Trees</vt:lpstr>
      <vt:lpstr>Basic height bounds</vt:lpstr>
      <vt:lpstr>Slide 14</vt:lpstr>
      <vt:lpstr>Slide 15</vt:lpstr>
      <vt:lpstr>Tree Height</vt:lpstr>
      <vt:lpstr>Rebalancing Frequency</vt:lpstr>
      <vt:lpstr>Exponential analysis</vt:lpstr>
      <vt:lpstr>Slide 19</vt:lpstr>
      <vt:lpstr>Slide 20</vt:lpstr>
      <vt:lpstr>Summary</vt:lpstr>
      <vt:lpstr>Where’s the pain?</vt:lpstr>
      <vt:lpstr>Deletion is problematic</vt:lpstr>
      <vt:lpstr>Example: Rank-balanced trees</vt:lpstr>
      <vt:lpstr>Solutions?</vt:lpstr>
      <vt:lpstr>Deletion Without Rebalancing</vt:lpstr>
      <vt:lpstr>Deletion Without Rebalancing</vt:lpstr>
      <vt:lpstr>Ravl Trees</vt:lpstr>
      <vt:lpstr>Ravl trees: Insertion</vt:lpstr>
      <vt:lpstr>Insertion Rebalancing</vt:lpstr>
      <vt:lpstr>Ravl trees: Deletion</vt:lpstr>
      <vt:lpstr>Example</vt:lpstr>
      <vt:lpstr>Example</vt:lpstr>
      <vt:lpstr>Example</vt:lpstr>
      <vt:lpstr>Example</vt:lpstr>
      <vt:lpstr>Tree Height</vt:lpstr>
      <vt:lpstr>Slide 37</vt:lpstr>
      <vt:lpstr>Slide 38</vt:lpstr>
      <vt:lpstr>Slide 39</vt:lpstr>
      <vt:lpstr>Slide 40</vt:lpstr>
      <vt:lpstr>Slide 41</vt:lpstr>
      <vt:lpstr>Slide 42</vt:lpstr>
      <vt:lpstr>Rebalancing Frequency</vt:lpstr>
      <vt:lpstr>Slide 44</vt:lpstr>
      <vt:lpstr>Disadvantage of Ravl Trees?</vt:lpstr>
      <vt:lpstr>Periodic Rebuilding</vt:lpstr>
      <vt:lpstr>Summary</vt:lpstr>
      <vt:lpstr>Open problems</vt:lpstr>
      <vt:lpstr>Teach rank-balanced trees and ravl trees!</vt:lpstr>
      <vt:lpstr>Experiments</vt:lpstr>
      <vt:lpstr>Preliminary Experiments</vt:lpstr>
      <vt:lpstr>Preliminary Experiments</vt:lpstr>
      <vt:lpstr>Preliminary Experiments</vt:lpstr>
      <vt:lpstr>Preliminary Experiments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Deletion Without Rebalancing in Multiway Search Trees</dc:title>
  <dc:creator/>
  <cp:lastModifiedBy>Siddhartha Sen</cp:lastModifiedBy>
  <cp:revision>272</cp:revision>
  <dcterms:created xsi:type="dcterms:W3CDTF">2006-08-16T00:00:00Z</dcterms:created>
  <dcterms:modified xsi:type="dcterms:W3CDTF">2010-09-14T18:41:55Z</dcterms:modified>
</cp:coreProperties>
</file>