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307" r:id="rId4"/>
    <p:sldId id="296" r:id="rId5"/>
    <p:sldId id="303" r:id="rId6"/>
    <p:sldId id="308" r:id="rId7"/>
    <p:sldId id="292" r:id="rId8"/>
    <p:sldId id="304" r:id="rId9"/>
    <p:sldId id="309" r:id="rId10"/>
    <p:sldId id="289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1" autoAdjust="0"/>
    <p:restoredTop sz="82186" autoAdjust="0"/>
  </p:normalViewPr>
  <p:slideViewPr>
    <p:cSldViewPr>
      <p:cViewPr>
        <p:scale>
          <a:sx n="70" d="100"/>
          <a:sy n="70" d="100"/>
        </p:scale>
        <p:origin x="-15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B014-9109-454A-9E63-82747B2FE0F6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E9BD-4D87-45D5-9AA9-94A7B62DD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 little bit of motivation for studying quantum states; overview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E9BD-4D87-45D5-9AA9-94A7B62DD9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what measurement can do, if needed</a:t>
            </a:r>
          </a:p>
          <a:p>
            <a:endParaRPr lang="en-US" dirty="0" smtClean="0"/>
          </a:p>
          <a:p>
            <a:r>
              <a:rPr lang="en-US" dirty="0" smtClean="0"/>
              <a:t>Any</a:t>
            </a:r>
            <a:r>
              <a:rPr lang="en-US" baseline="0" dirty="0" smtClean="0"/>
              <a:t> measurement can give at most n bits of information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until we decide on a measurement, a wealth of information is potentially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E9BD-4D87-45D5-9AA9-94A7B62DD99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Learning: don’t need full information</a:t>
            </a:r>
            <a:r>
              <a:rPr lang="en-US" baseline="0" dirty="0" smtClean="0"/>
              <a:t> – would not make the difference in a lifetime anyways</a:t>
            </a:r>
          </a:p>
          <a:p>
            <a:r>
              <a:rPr lang="en-US" baseline="0" dirty="0" smtClean="0"/>
              <a:t>Crypto: RSA; cannot avoid quantum adversary. motivate bounded storage assumption; even more so for quantum. Make clear cryptosystem stays classical.</a:t>
            </a:r>
          </a:p>
          <a:p>
            <a:r>
              <a:rPr lang="en-US" baseline="0" dirty="0" smtClean="0"/>
              <a:t>CC: abstraction to study the phenomenon.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E9BD-4D87-45D5-9AA9-94A7B62DD9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→ need to “amplify” the security of X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E9BD-4D87-45D5-9AA9-94A7B62DD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Interested in how much information </a:t>
            </a:r>
            <a:r>
              <a:rPr lang="en-US" dirty="0" err="1" smtClean="0"/>
              <a:t>rho_x</a:t>
            </a:r>
            <a:r>
              <a:rPr lang="en-US" dirty="0" smtClean="0"/>
              <a:t> can encode about Ext(</a:t>
            </a:r>
            <a:r>
              <a:rPr lang="en-US" dirty="0" err="1" smtClean="0"/>
              <a:t>x,y</a:t>
            </a:r>
            <a:r>
              <a:rPr lang="en-US" dirty="0" smtClean="0"/>
              <a:t>), for many y. Only one bit needed for any y</a:t>
            </a:r>
          </a:p>
          <a:p>
            <a:r>
              <a:rPr lang="en-US" dirty="0" smtClean="0"/>
              <a:t>TS posed as</a:t>
            </a:r>
            <a:r>
              <a:rPr lang="en-US" baseline="0" dirty="0" smtClean="0"/>
              <a:t> a “challenge” at QIP to generalize his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9F30-5D24-40DF-97D6-F4F327AD00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 expansion comes from pseudo-random generator</a:t>
            </a:r>
          </a:p>
          <a:p>
            <a:r>
              <a:rPr lang="en-US" dirty="0" smtClean="0"/>
              <a:t>still one of the best extractors</a:t>
            </a:r>
            <a:r>
              <a:rPr lang="en-US" baseline="0" dirty="0" smtClean="0"/>
              <a:t> around</a:t>
            </a:r>
            <a:endParaRPr lang="en-US" dirty="0" smtClean="0"/>
          </a:p>
          <a:p>
            <a:r>
              <a:rPr lang="en-US" dirty="0" smtClean="0"/>
              <a:t>We show that roughly the same parameters hold, even against quantum storage</a:t>
            </a:r>
          </a:p>
          <a:p>
            <a:r>
              <a:rPr lang="en-US" dirty="0" smtClean="0"/>
              <a:t>Skip proof, but explain key step. Orally: adversary predicts one bit, but with</a:t>
            </a:r>
            <a:r>
              <a:rPr lang="en-US" baseline="0" dirty="0" smtClean="0"/>
              <a:t> very small success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/m), because of hybrid argument</a:t>
            </a:r>
          </a:p>
          <a:p>
            <a:r>
              <a:rPr lang="en-US" baseline="0" dirty="0" smtClean="0"/>
              <a:t>but good code, so classically this is 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9F30-5D24-40DF-97D6-F4F327AD00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step crucially uses properties of</a:t>
            </a:r>
            <a:r>
              <a:rPr lang="en-US" baseline="0" dirty="0" smtClean="0"/>
              <a:t> pseudorandom generator, but same quantum as classical -&gt; skip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no-repeated-measurement</a:t>
            </a:r>
            <a:r>
              <a:rPr lang="en-US" baseline="0" dirty="0" smtClean="0"/>
              <a:t> is </a:t>
            </a:r>
            <a:r>
              <a:rPr lang="en-US" dirty="0" smtClean="0"/>
              <a:t>big problem. One approach used before (ta-</a:t>
            </a:r>
            <a:r>
              <a:rPr lang="en-US" dirty="0" err="1" smtClean="0"/>
              <a:t>shma</a:t>
            </a:r>
            <a:r>
              <a:rPr lang="en-US" dirty="0" smtClean="0"/>
              <a:t>) is to use locally list-decodable code: few queries-&gt;few</a:t>
            </a:r>
            <a:r>
              <a:rPr lang="en-US" baseline="0" dirty="0" smtClean="0"/>
              <a:t> measurements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9F30-5D24-40DF-97D6-F4F327AD0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is linearity of measurement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E9BD-4D87-45D5-9AA9-94A7B62DD9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9B4E-FDB7-4650-97FD-9A34C7476ACA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3F29-59AC-4DBA-B7CF-EDE8F8EA33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Trevisan’s</a:t>
            </a:r>
            <a:r>
              <a:rPr lang="en-US" dirty="0" smtClean="0"/>
              <a:t> extractor in the presence of quantum side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Thomas </a:t>
            </a:r>
            <a:r>
              <a:rPr lang="en-US" dirty="0" err="1" smtClean="0"/>
              <a:t>Vidick</a:t>
            </a:r>
            <a:endParaRPr lang="en-US" dirty="0" smtClean="0"/>
          </a:p>
          <a:p>
            <a:r>
              <a:rPr lang="en-US" dirty="0" smtClean="0"/>
              <a:t>UC Berkeley</a:t>
            </a:r>
          </a:p>
          <a:p>
            <a:endParaRPr lang="en-US" dirty="0"/>
          </a:p>
          <a:p>
            <a:r>
              <a:rPr lang="en-US" dirty="0" smtClean="0"/>
              <a:t>Joint work with </a:t>
            </a:r>
            <a:r>
              <a:rPr lang="en-US" dirty="0" err="1" smtClean="0"/>
              <a:t>Anindya</a:t>
            </a:r>
            <a:r>
              <a:rPr lang="en-US" dirty="0" smtClean="0"/>
              <a:t>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Summary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943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Quantum states solve some encoding tasks much better than classical</a:t>
                </a:r>
              </a:p>
              <a:p>
                <a:pPr lvl="1"/>
                <a:r>
                  <a:rPr lang="en-US" sz="2000" dirty="0" smtClean="0"/>
                  <a:t>Relevant in cryptography, where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bounded storage </a:t>
                </a:r>
                <a:r>
                  <a:rPr lang="en-US" sz="2000" dirty="0" smtClean="0"/>
                  <a:t>is a common assumption</a:t>
                </a:r>
              </a:p>
              <a:p>
                <a:pPr lvl="1"/>
                <a:r>
                  <a:rPr lang="en-US" sz="2000" dirty="0" smtClean="0"/>
                  <a:t>Eavesdropper encodes his view for later use</a:t>
                </a:r>
                <a:endParaRPr lang="en-US" sz="2000" dirty="0"/>
              </a:p>
              <a:p>
                <a:endParaRPr lang="en-US" sz="1050" dirty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We show a very polyvalent extractor construction due to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Trevisan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secure against bounded-storage quantum adversaries</a:t>
                </a:r>
              </a:p>
              <a:p>
                <a:pPr lvl="1"/>
                <a:r>
                  <a:rPr lang="en-US" sz="2000" dirty="0" smtClean="0"/>
                  <a:t>First construction known with poly-log seed and linear output length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By-product: obtain </a:t>
                </a:r>
                <a:r>
                  <a:rPr lang="en-US" sz="2000" dirty="0"/>
                  <a:t>very strong lower bounds for </a:t>
                </a:r>
                <a:r>
                  <a:rPr lang="en-US" sz="2000" dirty="0" smtClean="0"/>
                  <a:t>many encodings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x</m:t>
                    </m:r>
                    <m:r>
                      <a:rPr lang="en-US" sz="2000" i="1" dirty="0" smtClean="0">
                        <a:latin typeface="Cambria Math"/>
                      </a:rPr>
                      <m:t>→</m:t>
                    </m:r>
                    <m:r>
                      <a:rPr lang="el-GR" sz="2000" i="1" dirty="0">
                        <a:latin typeface="Cambria Math"/>
                      </a:rPr>
                      <m:t>𝜌</m:t>
                    </m:r>
                    <m:r>
                      <a:rPr lang="en-US" sz="2000" i="1" baseline="-25000" dirty="0">
                        <a:latin typeface="Cambria Math"/>
                      </a:rPr>
                      <m:t>𝑥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based on list-decodable codes, such as XOR code [ARW’08]</a:t>
                </a:r>
                <a:endParaRPr lang="en-US" sz="2000" baseline="-25000" dirty="0"/>
              </a:p>
              <a:p>
                <a:pPr lvl="2">
                  <a:buNone/>
                </a:pPr>
                <a:endParaRPr lang="en-US" sz="1100" dirty="0" smtClean="0"/>
              </a:p>
              <a:p>
                <a:r>
                  <a:rPr lang="en-US" sz="2400" dirty="0" smtClean="0"/>
                  <a:t>A wealth of other cryptographic primitives potentially break down in the presence of quantum adversaries…</a:t>
                </a:r>
              </a:p>
              <a:p>
                <a:pPr lvl="1"/>
                <a:r>
                  <a:rPr lang="en-US" sz="2000" dirty="0" smtClean="0"/>
                  <a:t>Two-source extractors, condensers, OWF,…</a:t>
                </a:r>
              </a:p>
              <a:p>
                <a:pPr lvl="1"/>
                <a:endParaRPr lang="en-US" sz="1400" dirty="0"/>
              </a:p>
              <a:p>
                <a:r>
                  <a:rPr lang="en-US" sz="2400" dirty="0" smtClean="0"/>
                  <a:t>Underlying question: when do quantum states hold more information than classical ones?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943600"/>
              </a:xfrm>
              <a:blipFill rotWithShape="1">
                <a:blip r:embed="rId2"/>
                <a:stretch>
                  <a:fillRect l="-867" t="-821" r="-1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tx2"/>
                </a:solidFill>
              </a:rPr>
              <a:t>Thank you!</a:t>
            </a:r>
            <a:endParaRPr lang="fr-FR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Geometry of quantum states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7296" y="609600"/>
                <a:ext cx="9067800" cy="60960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n-</a:t>
                </a:r>
                <a:r>
                  <a:rPr lang="en-US" sz="2800" dirty="0" err="1" smtClean="0"/>
                  <a:t>qubit</a:t>
                </a:r>
                <a:r>
                  <a:rPr lang="en-US" sz="2800" dirty="0" smtClean="0"/>
                  <a:t> state = </a:t>
                </a:r>
                <a:r>
                  <a:rPr lang="en-US" sz="2800" dirty="0"/>
                  <a:t>2</a:t>
                </a:r>
                <a:r>
                  <a:rPr lang="en-US" sz="2800" baseline="30000" dirty="0"/>
                  <a:t>n</a:t>
                </a:r>
                <a:r>
                  <a:rPr lang="en-US" sz="2800" dirty="0"/>
                  <a:t>-dim. complex unit </a:t>
                </a:r>
                <a:r>
                  <a:rPr lang="en-US" sz="2800" dirty="0" smtClean="0"/>
                  <a:t>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1400" dirty="0" smtClean="0"/>
              </a:p>
              <a:p>
                <a:r>
                  <a:rPr lang="en-US" sz="2800" dirty="0" smtClean="0"/>
                  <a:t>Measurement = ON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Prob</m:t>
                    </m:r>
                    <m:r>
                      <a:rPr lang="en-US" sz="2800" i="1" dirty="0" smtClean="0">
                        <a:latin typeface="Cambria Math"/>
                      </a:rPr>
                      <m:t>(“</m:t>
                    </m:r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”)=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State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 projected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after measurement</a:t>
                </a:r>
              </a:p>
              <a:p>
                <a:r>
                  <a:rPr lang="en-US" sz="2800" dirty="0" smtClean="0"/>
                  <a:t>Generalized </a:t>
                </a:r>
                <a:r>
                  <a:rPr lang="en-US" sz="2800" dirty="0" err="1" smtClean="0"/>
                  <a:t>meas</a:t>
                </a:r>
                <a:r>
                  <a:rPr lang="en-US" sz="2800" dirty="0" smtClean="0"/>
                  <a:t>: any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=1</a:t>
                </a:r>
              </a:p>
              <a:p>
                <a:pPr lvl="1"/>
                <a:endParaRPr lang="en-US" sz="1000" baseline="-25000" dirty="0"/>
              </a:p>
              <a:p>
                <a:pPr marL="457200" lvl="1" indent="0">
                  <a:buNone/>
                </a:pPr>
                <a:endParaRPr lang="en-US" sz="400" dirty="0"/>
              </a:p>
              <a:p>
                <a:r>
                  <a:rPr lang="en-US" sz="2800" dirty="0" smtClean="0"/>
                  <a:t>Information content?</a:t>
                </a:r>
              </a:p>
              <a:p>
                <a:pPr lvl="1"/>
                <a:r>
                  <a:rPr lang="en-US" sz="2400" dirty="0" smtClean="0"/>
                  <a:t>Infinite precision…</a:t>
                </a:r>
              </a:p>
              <a:p>
                <a:pPr lvl="1"/>
                <a:r>
                  <a:rPr lang="en-US" sz="2400" dirty="0" smtClean="0"/>
                  <a:t>≈2</a:t>
                </a:r>
                <a:r>
                  <a:rPr lang="en-US" sz="2400" baseline="30000" dirty="0" smtClean="0"/>
                  <a:t>n</a:t>
                </a:r>
                <a:r>
                  <a:rPr lang="en-US" sz="2400" dirty="0" smtClean="0"/>
                  <a:t> degrees of freedom</a:t>
                </a:r>
              </a:p>
              <a:p>
                <a:pPr marL="457200" lvl="1" indent="0">
                  <a:buNone/>
                </a:pPr>
                <a:endParaRPr lang="en-US" sz="900" dirty="0" smtClean="0"/>
              </a:p>
              <a:p>
                <a:r>
                  <a:rPr lang="en-US" sz="2800" dirty="0" smtClean="0"/>
                  <a:t>How much of it can be accessed?</a:t>
                </a:r>
              </a:p>
              <a:p>
                <a:pPr lvl="1"/>
                <a:r>
                  <a:rPr lang="en-US" sz="2400" dirty="0" smtClean="0"/>
                  <a:t>Measuring collapses the state</a:t>
                </a:r>
              </a:p>
              <a:p>
                <a:pPr lvl="1"/>
                <a:r>
                  <a:rPr lang="en-US" sz="2400" dirty="0"/>
                  <a:t>Many choices of basis!</a:t>
                </a:r>
              </a:p>
              <a:p>
                <a:pPr lvl="1"/>
                <a:endParaRPr lang="en-US" sz="2400" dirty="0" smtClean="0"/>
              </a:p>
              <a:p>
                <a:endParaRPr lang="en-US" sz="28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7296" y="609600"/>
                <a:ext cx="9067800" cy="6096000"/>
              </a:xfrm>
              <a:blipFill rotWithShape="1">
                <a:blip r:embed="rId3"/>
                <a:stretch>
                  <a:fillRect l="-1210" t="-900" b="-17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5867400" y="1752600"/>
            <a:ext cx="3200400" cy="3127044"/>
            <a:chOff x="5791200" y="1597356"/>
            <a:chExt cx="3200400" cy="3127044"/>
          </a:xfrm>
        </p:grpSpPr>
        <p:sp>
          <p:nvSpPr>
            <p:cNvPr id="7" name="Oval 6"/>
            <p:cNvSpPr/>
            <p:nvPr/>
          </p:nvSpPr>
          <p:spPr>
            <a:xfrm>
              <a:off x="5791200" y="1597356"/>
              <a:ext cx="3200400" cy="31270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285999"/>
              <a:ext cx="3200400" cy="1450223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8"/>
            <p:cNvSpPr/>
            <p:nvPr/>
          </p:nvSpPr>
          <p:spPr>
            <a:xfrm flipV="1">
              <a:off x="5808537" y="2351110"/>
              <a:ext cx="3169415" cy="1378762"/>
            </a:xfrm>
            <a:prstGeom prst="arc">
              <a:avLst>
                <a:gd name="adj1" fmla="val 10868682"/>
                <a:gd name="adj2" fmla="val 6628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Arrow Connector 10"/>
          <p:cNvCxnSpPr>
            <a:endCxn id="7" idx="7"/>
          </p:cNvCxnSpPr>
          <p:nvPr/>
        </p:nvCxnSpPr>
        <p:spPr>
          <a:xfrm flipV="1">
            <a:off x="7469444" y="2210545"/>
            <a:ext cx="1129668" cy="989917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483092" y="3206938"/>
            <a:ext cx="158470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7" idx="0"/>
          </p:cNvCxnSpPr>
          <p:nvPr/>
        </p:nvCxnSpPr>
        <p:spPr>
          <a:xfrm flipH="1" flipV="1">
            <a:off x="7467600" y="1752600"/>
            <a:ext cx="27572" cy="146798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275169" y="3188730"/>
            <a:ext cx="220003" cy="70273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385170" y="2224193"/>
            <a:ext cx="1304358" cy="1329553"/>
            <a:chOff x="7308970" y="2068949"/>
            <a:chExt cx="1304358" cy="132955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509264" y="2068949"/>
              <a:ext cx="0" cy="1329553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391400" y="2068949"/>
              <a:ext cx="1117864" cy="0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308970" y="3398502"/>
              <a:ext cx="1213942" cy="0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537128" y="3051694"/>
              <a:ext cx="76200" cy="333160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28598" y="1766248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98" y="1766248"/>
                <a:ext cx="4725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7485364" y="3216892"/>
            <a:ext cx="1584708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22944" y="2728928"/>
                <a:ext cx="5549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944" y="2728928"/>
                <a:ext cx="55495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587319" y="2455886"/>
            <a:ext cx="1721893" cy="1429230"/>
            <a:chOff x="6282519" y="5417140"/>
            <a:chExt cx="1721893" cy="1429230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477000" y="6012860"/>
              <a:ext cx="719919" cy="15934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282519" y="5715000"/>
              <a:ext cx="914400" cy="45026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196919" y="5417140"/>
              <a:ext cx="423081" cy="75506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196919" y="6165260"/>
              <a:ext cx="773727" cy="68111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235587" y="6012860"/>
              <a:ext cx="768825" cy="152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06362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Example: 2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4000" dirty="0" smtClean="0">
                    <a:solidFill>
                      <a:schemeClr val="tx2"/>
                    </a:solidFill>
                  </a:rPr>
                  <a:t>1 RAC</a:t>
                </a:r>
                <a:endParaRPr lang="fr-FR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06362"/>
                <a:ext cx="8229600" cy="868362"/>
              </a:xfrm>
              <a:blipFill rotWithShape="1">
                <a:blip r:embed="rId2"/>
                <a:stretch>
                  <a:fillRect t="-3521" b="-204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74367" y="2514600"/>
            <a:ext cx="3886200" cy="381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>
          <a:xfrm>
            <a:off x="6517467" y="4419600"/>
            <a:ext cx="19431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0"/>
          </p:cNvCxnSpPr>
          <p:nvPr/>
        </p:nvCxnSpPr>
        <p:spPr>
          <a:xfrm flipV="1">
            <a:off x="6517467" y="2514600"/>
            <a:ext cx="0" cy="190500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7"/>
          </p:cNvCxnSpPr>
          <p:nvPr/>
        </p:nvCxnSpPr>
        <p:spPr>
          <a:xfrm flipV="1">
            <a:off x="6517467" y="3072562"/>
            <a:ext cx="1373979" cy="134703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 flipH="1" flipV="1">
            <a:off x="5143488" y="3072562"/>
            <a:ext cx="1373979" cy="134703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20278295">
            <a:off x="6479135" y="4058262"/>
            <a:ext cx="19431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20278295" flipV="1">
            <a:off x="6192810" y="2587192"/>
            <a:ext cx="0" cy="19050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0278295" flipV="1">
            <a:off x="6247294" y="2867121"/>
            <a:ext cx="1373979" cy="13470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0278295" flipH="1" flipV="1">
            <a:off x="4973619" y="3382455"/>
            <a:ext cx="1373979" cy="13470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66095" y="3279030"/>
                <a:ext cx="777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095" y="3279030"/>
                <a:ext cx="7779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17567" y="2209800"/>
                <a:ext cx="769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567" y="2209800"/>
                <a:ext cx="7696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60167" y="2057400"/>
                <a:ext cx="769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67" y="2057400"/>
                <a:ext cx="7696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40967" y="3210580"/>
                <a:ext cx="777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67" y="3210580"/>
                <a:ext cx="77790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69170" y="4157990"/>
                <a:ext cx="600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170" y="4157990"/>
                <a:ext cx="6009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16968" y="1991380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68" y="1991380"/>
                <a:ext cx="59272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50967" y="2676763"/>
                <a:ext cx="574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67" y="2676763"/>
                <a:ext cx="57464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93795" y="2580620"/>
                <a:ext cx="566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95" y="2580620"/>
                <a:ext cx="56637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000" y="801469"/>
                <a:ext cx="7991944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Goal: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 smtClean="0"/>
                  <a:t> such that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fr-F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800" dirty="0" smtClean="0"/>
                  <a:t> </a:t>
                </a:r>
                <a:r>
                  <a:rPr lang="fr-FR" sz="2800" dirty="0" err="1" smtClean="0"/>
                  <a:t>can</a:t>
                </a:r>
                <a:r>
                  <a:rPr lang="fr-FR" sz="2800" dirty="0" smtClean="0"/>
                  <a:t> </a:t>
                </a:r>
                <a:r>
                  <a:rPr lang="fr-FR" sz="2800" dirty="0" err="1" smtClean="0"/>
                  <a:t>be</a:t>
                </a:r>
                <a:r>
                  <a:rPr lang="fr-FR" sz="2800" dirty="0" smtClean="0"/>
                  <a:t> </a:t>
                </a:r>
                <a:r>
                  <a:rPr lang="fr-FR" sz="2800" dirty="0" err="1" smtClean="0"/>
                  <a:t>recovered</a:t>
                </a:r>
                <a:r>
                  <a:rPr lang="fr-FR" sz="2800" dirty="0" smtClean="0"/>
                  <a:t> </a:t>
                </a:r>
                <a:r>
                  <a:rPr lang="fr-FR" sz="2800" dirty="0" err="1" smtClean="0"/>
                  <a:t>from</a:t>
                </a:r>
                <a:r>
                  <a:rPr lang="fr-FR" sz="2800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fr-FR" sz="2800" dirty="0" smtClean="0"/>
                  <a:t> </a:t>
                </a:r>
                <a:r>
                  <a:rPr lang="fr-FR" sz="2800" dirty="0" err="1" smtClean="0"/>
                  <a:t>with</a:t>
                </a:r>
                <a:r>
                  <a:rPr lang="fr-FR" sz="2800" dirty="0" smtClean="0"/>
                  <a:t> </a:t>
                </a:r>
                <a:r>
                  <a:rPr lang="fr-FR" sz="2800" dirty="0" err="1" smtClean="0"/>
                  <a:t>prob</a:t>
                </a:r>
                <a:r>
                  <a:rPr lang="fr-FR" sz="2800" dirty="0" smtClean="0"/>
                  <a:t>.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/>
                      </a:rPr>
                      <m:t>𝑝</m:t>
                    </m:r>
                  </m:oMath>
                </a14:m>
                <a:endParaRPr lang="fr-FR" sz="2800" dirty="0" smtClean="0"/>
              </a:p>
              <a:p>
                <a:endParaRPr lang="fr-FR" sz="1000" dirty="0" smtClean="0"/>
              </a:p>
              <a:p>
                <a:r>
                  <a:rPr lang="fr-FR" sz="2800" dirty="0" smtClean="0"/>
                  <a:t>→ max. </a:t>
                </a:r>
                <a:r>
                  <a:rPr lang="fr-FR" sz="2800" dirty="0" err="1" smtClean="0"/>
                  <a:t>success</a:t>
                </a:r>
                <a:r>
                  <a:rPr lang="fr-FR" sz="2800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i="1" dirty="0">
                        <a:latin typeface="Cambria Math"/>
                      </a:rPr>
                      <m:t>𝑝</m:t>
                    </m:r>
                    <m:r>
                      <a:rPr lang="en-US" sz="2800" b="0" i="1" dirty="0" smtClean="0">
                        <a:latin typeface="Cambria Math"/>
                      </a:rPr>
                      <m:t>=.5</m:t>
                    </m:r>
                  </m:oMath>
                </a14:m>
                <a:endParaRPr lang="fr-FR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Quantum: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2800" dirty="0" smtClean="0"/>
              </a:p>
              <a:p>
                <a:endParaRPr lang="fr-FR" sz="1000" dirty="0" smtClean="0"/>
              </a:p>
              <a:p>
                <a:r>
                  <a:rPr lang="fr-FR" sz="2800" dirty="0" smtClean="0">
                    <a:solidFill>
                      <a:schemeClr val="tx2"/>
                    </a:solidFill>
                  </a:rPr>
                  <a:t>→ </a:t>
                </a:r>
                <a:r>
                  <a:rPr lang="fr-FR" sz="2800" dirty="0" err="1" smtClean="0">
                    <a:solidFill>
                      <a:schemeClr val="tx2"/>
                    </a:solidFill>
                  </a:rPr>
                  <a:t>success</a:t>
                </a:r>
                <a:r>
                  <a:rPr lang="fr-FR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85</m:t>
                    </m:r>
                  </m:oMath>
                </a14:m>
                <a:r>
                  <a:rPr lang="fr-FR" sz="2800" dirty="0" smtClean="0">
                    <a:solidFill>
                      <a:schemeClr val="tx2"/>
                    </a:solidFill>
                  </a:rPr>
                  <a:t>!</a:t>
                </a:r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1-qubit quantum state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provides better encoding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than any 1-bit encoding</a:t>
                </a:r>
                <a:endParaRPr lang="fr-FR" sz="2800" dirty="0">
                  <a:solidFill>
                    <a:schemeClr val="accent2"/>
                  </a:solidFill>
                </a:endParaRPr>
              </a:p>
              <a:p>
                <a:endParaRPr lang="fr-FR" sz="28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1469"/>
                <a:ext cx="7991944" cy="5940088"/>
              </a:xfrm>
              <a:prstGeom prst="rect">
                <a:avLst/>
              </a:prstGeom>
              <a:blipFill rotWithShape="1">
                <a:blip r:embed="rId11"/>
                <a:stretch>
                  <a:fillRect l="-1602" t="-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0200" y="5119048"/>
                <a:ext cx="146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accent3"/>
                    </a:solidFill>
                  </a:rPr>
                  <a:t>: first bit</a:t>
                </a:r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119048"/>
                <a:ext cx="1468159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667" r="-541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86109" y="5486400"/>
                <a:ext cx="1847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accent2"/>
                    </a:solidFill>
                  </a:rPr>
                  <a:t>: second bit</a:t>
                </a:r>
                <a:endParaRPr lang="fr-FR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9" y="5486400"/>
                <a:ext cx="1847237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970" t="-10526" r="-3960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9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0" grpId="0"/>
      <p:bldP spid="20" grpId="1"/>
      <p:bldP spid="20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4" grpId="3"/>
      <p:bldP spid="24" grpId="4"/>
      <p:bldP spid="24" grpId="5"/>
      <p:bldP spid="24" grpId="6"/>
      <p:bldP spid="24" grpId="7"/>
      <p:bldP spid="25" grpId="0"/>
      <p:bldP spid="25" grpId="1"/>
      <p:bldP spid="25" grpId="2"/>
      <p:bldP spid="25" grpId="3"/>
      <p:bldP spid="25" grpId="4"/>
      <p:bldP spid="25" grpId="5"/>
      <p:bldP spid="25" grpId="6"/>
      <p:bldP spid="26" grpId="0"/>
      <p:bldP spid="26" grpId="1"/>
      <p:bldP spid="26" grpId="2"/>
      <p:bldP spid="26" grpId="3"/>
      <p:bldP spid="27" grpId="0"/>
      <p:bldP spid="27" grpId="1"/>
      <p:bldP spid="27" grpId="2"/>
      <p:bldP spid="27" grpId="3"/>
      <p:bldP spid="29" grpId="0"/>
      <p:bldP spid="29" grpId="1"/>
      <p:bldP spid="29" grpId="2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Context(s)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Tomography/Learning </a:t>
            </a:r>
          </a:p>
          <a:p>
            <a:pPr lvl="1"/>
            <a:r>
              <a:rPr lang="en-US" dirty="0" smtClean="0"/>
              <a:t>Reconstruct state from measurements</a:t>
            </a:r>
          </a:p>
          <a:p>
            <a:pPr lvl="1"/>
            <a:r>
              <a:rPr lang="en-US" dirty="0" smtClean="0"/>
              <a:t>Usually, only want to </a:t>
            </a:r>
            <a:r>
              <a:rPr lang="en-US" i="1" dirty="0" smtClean="0"/>
              <a:t>reproduce </a:t>
            </a:r>
            <a:r>
              <a:rPr lang="en-US" dirty="0" smtClean="0"/>
              <a:t>small set of measurements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Aar,Dru</a:t>
            </a:r>
            <a:r>
              <a:rPr lang="en-US" dirty="0" smtClean="0"/>
              <a:t>]: Succinct (but inefficient) classical description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Quantum computers break RSA</a:t>
            </a:r>
          </a:p>
          <a:p>
            <a:pPr lvl="1"/>
            <a:r>
              <a:rPr lang="en-US" dirty="0" smtClean="0"/>
              <a:t>[Mau] A different assumption: adversary has </a:t>
            </a:r>
            <a:r>
              <a:rPr lang="en-US" dirty="0" smtClean="0">
                <a:solidFill>
                  <a:schemeClr val="tx2"/>
                </a:solidFill>
              </a:rPr>
              <a:t>bounded storage</a:t>
            </a:r>
          </a:p>
          <a:p>
            <a:pPr marL="457200" lvl="1" indent="0">
              <a:buNone/>
            </a:pPr>
            <a:r>
              <a:rPr lang="en-US" dirty="0" smtClean="0"/>
              <a:t>    → Crypto without computational assumptions</a:t>
            </a:r>
          </a:p>
          <a:p>
            <a:pPr lvl="1"/>
            <a:r>
              <a:rPr lang="en-US" dirty="0" smtClean="0"/>
              <a:t>Cannot rule out adversary with </a:t>
            </a:r>
            <a:r>
              <a:rPr lang="en-US" i="1" dirty="0" smtClean="0"/>
              <a:t>quantum storage</a:t>
            </a:r>
          </a:p>
          <a:p>
            <a:pPr lvl="1"/>
            <a:endParaRPr lang="en-US" sz="1200" i="1" dirty="0"/>
          </a:p>
          <a:p>
            <a:r>
              <a:rPr lang="en-US" dirty="0"/>
              <a:t>Communication complexity</a:t>
            </a:r>
          </a:p>
          <a:p>
            <a:pPr lvl="1"/>
            <a:r>
              <a:rPr lang="en-US" dirty="0"/>
              <a:t>Alice, Bob get classical inputs </a:t>
            </a:r>
            <a:r>
              <a:rPr lang="en-US" dirty="0" err="1"/>
              <a:t>x,y</a:t>
            </a:r>
            <a:endParaRPr lang="en-US" dirty="0"/>
          </a:p>
          <a:p>
            <a:pPr lvl="1"/>
            <a:r>
              <a:rPr lang="en-US" dirty="0"/>
              <a:t>Exchange </a:t>
            </a:r>
            <a:r>
              <a:rPr lang="en-US" i="1" dirty="0"/>
              <a:t>quantum</a:t>
            </a:r>
            <a:r>
              <a:rPr lang="en-US" dirty="0"/>
              <a:t> messages to compute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l-GR" dirty="0"/>
              <a:t>ϵ</a:t>
            </a:r>
            <a:r>
              <a:rPr lang="en-US" dirty="0"/>
              <a:t> {0,1}</a:t>
            </a:r>
          </a:p>
          <a:p>
            <a:pPr lvl="1"/>
            <a:r>
              <a:rPr lang="en-US" dirty="0"/>
              <a:t>Exponential savings for </a:t>
            </a:r>
            <a:r>
              <a:rPr lang="en-US" dirty="0" smtClean="0">
                <a:solidFill>
                  <a:schemeClr val="tx2"/>
                </a:solidFill>
              </a:rPr>
              <a:t>relations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partial functions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647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853"/>
            <a:ext cx="9300564" cy="5328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30162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Quantum key distribution</a:t>
            </a:r>
            <a:endParaRPr lang="fr-F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13096"/>
                <a:ext cx="9220200" cy="59163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Alice, Bob want to create a shared private</a:t>
                </a:r>
                <a:br>
                  <a:rPr lang="en-US" sz="2400" dirty="0" smtClean="0"/>
                </a:br>
                <a:r>
                  <a:rPr lang="en-US" sz="2400" dirty="0" smtClean="0"/>
                  <a:t> key to do crypto</a:t>
                </a:r>
              </a:p>
              <a:p>
                <a:r>
                  <a:rPr lang="en-US" sz="2400" dirty="0" smtClean="0"/>
                  <a:t>Alice sends polarized photons to Bob, who</a:t>
                </a:r>
                <a:br>
                  <a:rPr lang="en-US" sz="2400" dirty="0" smtClean="0"/>
                </a:br>
                <a:r>
                  <a:rPr lang="en-US" sz="2400" dirty="0" smtClean="0"/>
                  <a:t> measures them → shared random string X</a:t>
                </a:r>
              </a:p>
              <a:p>
                <a:endParaRPr lang="en-US" sz="1200" dirty="0"/>
              </a:p>
              <a:p>
                <a:r>
                  <a:rPr lang="en-US" sz="2400" dirty="0" smtClean="0"/>
                  <a:t>Adversary Eve could intercept </a:t>
                </a:r>
                <a:br>
                  <a:rPr lang="en-US" sz="2400" dirty="0" smtClean="0"/>
                </a:br>
                <a:r>
                  <a:rPr lang="en-US" sz="2400" dirty="0" smtClean="0"/>
                  <a:t>some of the photons, and send</a:t>
                </a:r>
                <a:br>
                  <a:rPr lang="en-US" sz="2400" dirty="0" smtClean="0"/>
                </a:br>
                <a:r>
                  <a:rPr lang="en-US" sz="2400" dirty="0" smtClean="0"/>
                  <a:t> junk back to Bob</a:t>
                </a:r>
              </a:p>
              <a:p>
                <a:endParaRPr lang="en-US" sz="1000" dirty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Assumption</a:t>
                </a:r>
                <a:r>
                  <a:rPr lang="en-US" sz="2400" dirty="0" smtClean="0"/>
                  <a:t>: Alice and Bob can bound the amount of storage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b</a:t>
                </a:r>
                <a:r>
                  <a:rPr lang="en-US" sz="2400" dirty="0" smtClean="0"/>
                  <a:t> Eve has kept. </a:t>
                </a:r>
                <a:r>
                  <a:rPr lang="en-US" sz="1800" dirty="0" smtClean="0"/>
                  <a:t>(They can compute a bound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𝐸</m:t>
                    </m:r>
                    <m:r>
                      <a:rPr lang="en-US" sz="1800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fr-FR" sz="1800" dirty="0" smtClean="0"/>
                  <a:t> on </a:t>
                </a:r>
                <a:r>
                  <a:rPr lang="fr-FR" sz="1800" dirty="0" err="1" smtClean="0"/>
                  <a:t>her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knowledge</a:t>
                </a:r>
                <a:r>
                  <a:rPr lang="fr-FR" sz="1800" dirty="0" smtClean="0"/>
                  <a:t> about X.)</a:t>
                </a:r>
              </a:p>
              <a:p>
                <a:pPr lvl="1"/>
                <a:endParaRPr lang="en-US" sz="1000" dirty="0"/>
              </a:p>
              <a:p>
                <a:r>
                  <a:rPr lang="en-US" sz="2400" dirty="0" smtClean="0"/>
                  <a:t>Goal is to compute a perfectly (statistically) secret key </a:t>
                </a:r>
              </a:p>
              <a:p>
                <a:pPr marL="457200" lvl="1" indent="0">
                  <a:buNone/>
                </a:pPr>
                <a:endParaRPr lang="en-US" sz="1100" dirty="0"/>
              </a:p>
              <a:p>
                <a:pPr marL="400050"/>
                <a:r>
                  <a:rPr lang="en-US" sz="2400" dirty="0" smtClean="0"/>
                  <a:t>Alice selects a random function from some family and applies it to X</a:t>
                </a:r>
              </a:p>
              <a:p>
                <a:pPr marL="800100" lvl="1"/>
                <a:r>
                  <a:rPr lang="en-US" sz="2000" dirty="0" smtClean="0"/>
                  <a:t>Tells Bob which function, so he can do the same. </a:t>
                </a:r>
              </a:p>
              <a:p>
                <a:pPr marL="400050"/>
                <a:r>
                  <a:rPr lang="en-US" sz="2400" dirty="0" smtClean="0"/>
                  <a:t>Extractor: X + seed → key K</a:t>
                </a:r>
              </a:p>
              <a:p>
                <a:pPr marL="800100" lvl="1"/>
                <a:r>
                  <a:rPr lang="en-US" sz="2000" dirty="0" smtClean="0"/>
                  <a:t>“secure” if adversary cannot distinguish K from uniform given his storage + key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13096"/>
                <a:ext cx="9220200" cy="5916304"/>
              </a:xfrm>
              <a:blipFill rotWithShape="1">
                <a:blip r:embed="rId4"/>
                <a:stretch>
                  <a:fillRect l="-859" t="-1442" b="-1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44" y="2169853"/>
            <a:ext cx="4024968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4021559" cy="268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29630"/>
            <a:ext cx="2590800" cy="36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Some previous work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533400"/>
                <a:ext cx="8534400" cy="5638800"/>
              </a:xfrm>
            </p:spPr>
            <p:txBody>
              <a:bodyPr>
                <a:noAutofit/>
              </a:bodyPr>
              <a:lstStyle/>
              <a:p>
                <a:pPr lvl="1">
                  <a:buNone/>
                </a:pPr>
                <a:endParaRPr lang="en-US" sz="700" dirty="0" smtClean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Best classically: extract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bits of key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seed</a:t>
                </a:r>
              </a:p>
              <a:p>
                <a:pPr marL="0" indent="0">
                  <a:buNone/>
                </a:pPr>
                <a:r>
                  <a:rPr lang="en-US" sz="400" dirty="0" smtClean="0"/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[GKKRW’07]</a:t>
                </a:r>
                <a:r>
                  <a:rPr lang="en-US" sz="2400" dirty="0" smtClean="0"/>
                  <a:t>: a (bad) extractor secure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classical storage but broken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quantum storage</a:t>
                </a:r>
              </a:p>
              <a:p>
                <a:pPr marL="0" indent="0">
                  <a:buNone/>
                </a:pPr>
                <a:r>
                  <a:rPr lang="en-US" sz="1000" dirty="0"/>
                  <a:t> </a:t>
                </a:r>
                <a:endParaRPr lang="en-US" sz="20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[KMR’05]</a:t>
                </a:r>
                <a:r>
                  <a:rPr lang="en-US" sz="2400" dirty="0" smtClean="0"/>
                  <a:t>: 2-universal hashing works. </a:t>
                </a:r>
              </a:p>
              <a:p>
                <a:pPr lvl="1"/>
                <a:r>
                  <a:rPr lang="en-US" sz="2400" dirty="0" smtClean="0"/>
                  <a:t>Seed length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≈</m:t>
                    </m:r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1050" dirty="0"/>
                  <a:t> </a:t>
                </a:r>
                <a:endParaRPr lang="en-US" sz="10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[KT’06]</a:t>
                </a:r>
                <a:r>
                  <a:rPr lang="en-US" sz="2400" dirty="0" smtClean="0"/>
                  <a:t>: any classical 1-bit extractor is also secure against quantum adversaries</a:t>
                </a:r>
              </a:p>
              <a:p>
                <a:pPr marL="0" indent="0">
                  <a:buNone/>
                </a:pPr>
                <a:r>
                  <a:rPr lang="en-US" sz="1000" dirty="0">
                    <a:solidFill>
                      <a:schemeClr val="tx2"/>
                    </a:solidFill>
                  </a:rPr>
                  <a:t> 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[T-S’09]</a:t>
                </a:r>
                <a:r>
                  <a:rPr lang="en-US" sz="2400" dirty="0" smtClean="0"/>
                  <a:t>: variant of Trevisan’s extractor, based on locally list-decodable codes</a:t>
                </a:r>
              </a:p>
              <a:p>
                <a:pPr lvl="1"/>
                <a:r>
                  <a:rPr lang="en-US" sz="2400" dirty="0" smtClean="0"/>
                  <a:t>First construction to achieve logarithmic seed length</a:t>
                </a:r>
              </a:p>
              <a:p>
                <a:pPr lvl="1"/>
                <a:r>
                  <a:rPr lang="en-US" sz="2400" dirty="0" smtClean="0"/>
                  <a:t>Weak output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1/15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000" dirty="0" smtClean="0"/>
                  <a:t>(instead of optimal N-b)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533400"/>
                <a:ext cx="8534400" cy="5638800"/>
              </a:xfrm>
              <a:blipFill rotWithShape="1">
                <a:blip r:embed="rId4"/>
                <a:stretch>
                  <a:fillRect l="-1000" b="-4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96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Trevisan’s</a:t>
            </a:r>
            <a:r>
              <a:rPr lang="en-US" dirty="0" smtClean="0">
                <a:solidFill>
                  <a:schemeClr val="tx2"/>
                </a:solidFill>
              </a:rPr>
              <a:t> extractor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685800"/>
                <a:ext cx="8458200" cy="1600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 a “good” code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{0,1}</m:t>
                    </m:r>
                    <m:r>
                      <a:rPr lang="en-US" sz="2400" i="1" baseline="30000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→{0,1}</m:t>
                    </m:r>
                    <m:r>
                      <a:rPr lang="en-US" sz="2400" i="1" baseline="30000" dirty="0" smtClean="0">
                        <a:latin typeface="Cambria Math"/>
                      </a:rPr>
                      <m:t>𝑁</m:t>
                    </m:r>
                    <m:r>
                      <a:rPr lang="en-US" sz="2400" i="1" baseline="30000" dirty="0" smtClean="0">
                        <a:latin typeface="Cambria Math"/>
                      </a:rPr>
                      <m:t>’,  </m:t>
                    </m:r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sz="2400" dirty="0" smtClean="0"/>
                  <a:t>= poly(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baseline="30000" dirty="0" smtClean="0"/>
              </a:p>
              <a:p>
                <a:r>
                  <a:rPr lang="en-US" sz="2400" dirty="0" smtClean="0"/>
                  <a:t>Seed-expansion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</a:rPr>
                      <m:t>: {0,1}</m:t>
                    </m:r>
                    <m:r>
                      <a:rPr lang="en-US" sz="2400" i="1" baseline="30000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→[</m:t>
                    </m:r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’]</m:t>
                    </m:r>
                    <m:r>
                      <a:rPr lang="en-US" sz="2400" i="1" baseline="30000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)=(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baseline="-25000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,…,</m:t>
                    </m:r>
                    <m:r>
                      <a:rPr lang="en-US" sz="2400" i="1" dirty="0" err="1" smtClean="0">
                        <a:latin typeface="Cambria Math"/>
                      </a:rPr>
                      <m:t>𝑦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)	</m:t>
                    </m:r>
                  </m:oMath>
                </a14:m>
                <a:r>
                  <a:rPr lang="en-US" sz="2400" dirty="0" smtClean="0"/>
                  <a:t>				</a:t>
                </a:r>
                <a:endParaRPr lang="en-US" sz="2400" baseline="-25000" dirty="0" smtClean="0"/>
              </a:p>
              <a:p>
                <a:pPr>
                  <a:buNone/>
                </a:pPr>
                <a:endParaRPr lang="en-US" sz="2400" baseline="-25000" dirty="0" smtClean="0"/>
              </a:p>
              <a:p>
                <a:pPr>
                  <a:buNone/>
                </a:pPr>
                <a:endParaRPr lang="en-US" sz="2400" baseline="-25000" dirty="0" smtClean="0"/>
              </a:p>
              <a:p>
                <a:pPr>
                  <a:buNone/>
                </a:pP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85800"/>
                <a:ext cx="8458200" cy="1600200"/>
              </a:xfrm>
              <a:blipFill rotWithShape="1">
                <a:blip r:embed="rId4"/>
                <a:stretch>
                  <a:fillRect l="-937" t="-3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5"/>
          <p:cNvGrpSpPr/>
          <p:nvPr/>
        </p:nvGrpSpPr>
        <p:grpSpPr>
          <a:xfrm>
            <a:off x="5486400" y="1955919"/>
            <a:ext cx="2895600" cy="305594"/>
            <a:chOff x="3733800" y="2819400"/>
            <a:chExt cx="2895600" cy="305594"/>
          </a:xfrm>
        </p:grpSpPr>
        <p:sp>
          <p:nvSpPr>
            <p:cNvPr id="25" name="Rectangle 24"/>
            <p:cNvSpPr/>
            <p:nvPr/>
          </p:nvSpPr>
          <p:spPr>
            <a:xfrm>
              <a:off x="3733800" y="2819400"/>
              <a:ext cx="2895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96594" y="2971800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800600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05400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867400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377545" y="2954889"/>
              <a:ext cx="45719" cy="45719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99614" y="2954889"/>
              <a:ext cx="45719" cy="45719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21681" y="2954889"/>
              <a:ext cx="45719" cy="45719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191794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886994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171406" y="2971006"/>
              <a:ext cx="304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3701" y="2971800"/>
                <a:ext cx="638104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2000" dirty="0"/>
                  <a:t>	</a:t>
                </a:r>
                <a:r>
                  <a:rPr lang="en-US" sz="2000" dirty="0" smtClean="0"/>
                  <a:t>              </a:t>
                </a:r>
                <a:r>
                  <a:rPr lang="en-US" sz="2800" dirty="0" smtClean="0"/>
                  <a:t>Ext: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→</m:t>
                    </m:r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  <m:r>
                      <a:rPr lang="en-US" sz="2800" i="1" baseline="-5000" dirty="0" smtClean="0">
                        <a:latin typeface="Cambria Math"/>
                      </a:rPr>
                      <m:t>𝑦</m:t>
                    </m:r>
                    <m:r>
                      <a:rPr lang="en-US" sz="1600" i="1" baseline="-25000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,…., </m:t>
                    </m:r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  <m:r>
                      <a:rPr lang="en-US" sz="2800" i="1" baseline="-5000" dirty="0" err="1" smtClean="0">
                        <a:latin typeface="Cambria Math"/>
                      </a:rPr>
                      <m:t>𝑦</m:t>
                    </m:r>
                    <m:r>
                      <a:rPr lang="en-US" sz="1600" i="1" baseline="-25000" dirty="0" err="1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1" y="2971800"/>
                <a:ext cx="6381042" cy="800219"/>
              </a:xfrm>
              <a:prstGeom prst="rect">
                <a:avLst/>
              </a:prstGeom>
              <a:blipFill rotWithShape="1">
                <a:blip r:embed="rId5"/>
                <a:stretch>
                  <a:fillRect t="-6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4800" y="3395008"/>
                <a:ext cx="8991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/>
                  <a:t> [T’99]: output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/>
                      </a:rPr>
                      <m:t>Ω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𝑁</m:t>
                    </m:r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with poly-log seed length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/>
                  <a:t> Many variations possible based on the choice of code and </a:t>
                </a:r>
              </a:p>
              <a:p>
                <a:r>
                  <a:rPr lang="en-US" sz="2400" dirty="0" smtClean="0"/>
                  <a:t>   seed-expansion function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95008"/>
                <a:ext cx="8991600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0848" y="2485683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038600" y="2120282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38625" y="17006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5" name="Group 81"/>
          <p:cNvGrpSpPr/>
          <p:nvPr/>
        </p:nvGrpSpPr>
        <p:grpSpPr>
          <a:xfrm>
            <a:off x="457200" y="1856096"/>
            <a:ext cx="3441916" cy="461665"/>
            <a:chOff x="672884" y="2541896"/>
            <a:chExt cx="3441916" cy="461665"/>
          </a:xfrm>
        </p:grpSpPr>
        <p:grpSp>
          <p:nvGrpSpPr>
            <p:cNvPr id="6" name="Group 51"/>
            <p:cNvGrpSpPr/>
            <p:nvPr/>
          </p:nvGrpSpPr>
          <p:grpSpPr>
            <a:xfrm>
              <a:off x="1219200" y="2642115"/>
              <a:ext cx="2895600" cy="304803"/>
              <a:chOff x="76200" y="2819397"/>
              <a:chExt cx="2895600" cy="381003"/>
            </a:xfrm>
          </p:grpSpPr>
          <p:grpSp>
            <p:nvGrpSpPr>
              <p:cNvPr id="8" name="Group 5"/>
              <p:cNvGrpSpPr/>
              <p:nvPr/>
            </p:nvGrpSpPr>
            <p:grpSpPr>
              <a:xfrm>
                <a:off x="76200" y="2819397"/>
                <a:ext cx="2895600" cy="380011"/>
                <a:chOff x="1892475" y="2056606"/>
                <a:chExt cx="2509520" cy="304801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892475" y="2056606"/>
                  <a:ext cx="2509520" cy="3048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2613835" y="2208212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2918635" y="2208212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3680635" y="2208212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3190780" y="2192095"/>
                  <a:ext cx="45719" cy="45719"/>
                </a:xfrm>
                <a:prstGeom prst="rect">
                  <a:avLst/>
                </a:prstGeom>
                <a:solidFill>
                  <a:schemeClr val="tx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12849" y="2192095"/>
                  <a:ext cx="45719" cy="45719"/>
                </a:xfrm>
                <a:prstGeom prst="rect">
                  <a:avLst/>
                </a:prstGeom>
                <a:solidFill>
                  <a:schemeClr val="tx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634916" y="2192095"/>
                  <a:ext cx="45719" cy="45719"/>
                </a:xfrm>
                <a:prstGeom prst="rect">
                  <a:avLst/>
                </a:prstGeom>
                <a:solidFill>
                  <a:schemeClr val="tx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 rot="5400000">
                <a:off x="543603" y="3009479"/>
                <a:ext cx="380010" cy="18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190079" y="3008489"/>
                <a:ext cx="380010" cy="18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672884" y="254189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22314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19154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21762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40210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59410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3657080" y="2793600"/>
              <a:ext cx="304008" cy="18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813114" y="2609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9514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9114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600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94314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00800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72400" y="1924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67675" y="19240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5" name="Group 79"/>
          <p:cNvGrpSpPr/>
          <p:nvPr/>
        </p:nvGrpSpPr>
        <p:grpSpPr>
          <a:xfrm>
            <a:off x="1003516" y="2596634"/>
            <a:ext cx="1143000" cy="369332"/>
            <a:chOff x="1219200" y="3282434"/>
            <a:chExt cx="1143000" cy="369332"/>
          </a:xfrm>
        </p:grpSpPr>
        <p:grpSp>
          <p:nvGrpSpPr>
            <p:cNvPr id="16" name="Group 39"/>
            <p:cNvGrpSpPr/>
            <p:nvPr/>
          </p:nvGrpSpPr>
          <p:grpSpPr>
            <a:xfrm>
              <a:off x="1219200" y="3301052"/>
              <a:ext cx="1143000" cy="305594"/>
              <a:chOff x="2994835" y="2056606"/>
              <a:chExt cx="1143000" cy="30559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994835" y="2057400"/>
                <a:ext cx="1143000" cy="3040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3146441" y="2209006"/>
                <a:ext cx="3048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3680635" y="2208212"/>
                <a:ext cx="3048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412849" y="2192095"/>
                <a:ext cx="45719" cy="45719"/>
              </a:xfrm>
              <a:prstGeom prst="rect">
                <a:avLst/>
              </a:prstGeom>
              <a:solidFill>
                <a:schemeClr val="tx2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34916" y="2192095"/>
                <a:ext cx="45719" cy="45719"/>
              </a:xfrm>
              <a:prstGeom prst="rect">
                <a:avLst/>
              </a:prstGeom>
              <a:solidFill>
                <a:schemeClr val="tx2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219200" y="3282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57400" y="3282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80"/>
          <p:cNvGrpSpPr/>
          <p:nvPr/>
        </p:nvGrpSpPr>
        <p:grpSpPr>
          <a:xfrm>
            <a:off x="2133600" y="2261548"/>
            <a:ext cx="5791200" cy="624385"/>
            <a:chOff x="2362200" y="2947348"/>
            <a:chExt cx="5189517" cy="624385"/>
          </a:xfrm>
        </p:grpSpPr>
        <p:grpSp>
          <p:nvGrpSpPr>
            <p:cNvPr id="18" name="Group 77"/>
            <p:cNvGrpSpPr/>
            <p:nvPr/>
          </p:nvGrpSpPr>
          <p:grpSpPr>
            <a:xfrm>
              <a:off x="2362200" y="2947348"/>
              <a:ext cx="5189517" cy="624385"/>
              <a:chOff x="1828800" y="3137848"/>
              <a:chExt cx="5189517" cy="624385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023581" y="3138985"/>
                <a:ext cx="3219375" cy="623248"/>
              </a:xfrm>
              <a:custGeom>
                <a:avLst/>
                <a:gdLst>
                  <a:gd name="connsiteX0" fmla="*/ 0 w 2797791"/>
                  <a:gd name="connsiteY0" fmla="*/ 545911 h 623248"/>
                  <a:gd name="connsiteX1" fmla="*/ 2292824 w 2797791"/>
                  <a:gd name="connsiteY1" fmla="*/ 532263 h 623248"/>
                  <a:gd name="connsiteX2" fmla="*/ 2797791 w 2797791"/>
                  <a:gd name="connsiteY2" fmla="*/ 0 h 6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7791" h="623248">
                    <a:moveTo>
                      <a:pt x="0" y="545911"/>
                    </a:moveTo>
                    <a:cubicBezTo>
                      <a:pt x="913262" y="584579"/>
                      <a:pt x="1826525" y="623248"/>
                      <a:pt x="2292824" y="532263"/>
                    </a:cubicBezTo>
                    <a:cubicBezTo>
                      <a:pt x="2759123" y="441278"/>
                      <a:pt x="2778457" y="220639"/>
                      <a:pt x="2797791" y="0"/>
                    </a:cubicBezTo>
                  </a:path>
                </a:pathLst>
              </a:custGeom>
              <a:ln w="1905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966541" y="3137848"/>
                <a:ext cx="3822680" cy="623248"/>
              </a:xfrm>
              <a:custGeom>
                <a:avLst/>
                <a:gdLst>
                  <a:gd name="connsiteX0" fmla="*/ 0 w 2797791"/>
                  <a:gd name="connsiteY0" fmla="*/ 545911 h 623248"/>
                  <a:gd name="connsiteX1" fmla="*/ 2292824 w 2797791"/>
                  <a:gd name="connsiteY1" fmla="*/ 532263 h 623248"/>
                  <a:gd name="connsiteX2" fmla="*/ 2797791 w 2797791"/>
                  <a:gd name="connsiteY2" fmla="*/ 0 h 6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7791" h="623248">
                    <a:moveTo>
                      <a:pt x="0" y="545911"/>
                    </a:moveTo>
                    <a:cubicBezTo>
                      <a:pt x="913262" y="584579"/>
                      <a:pt x="1826525" y="623248"/>
                      <a:pt x="2292824" y="532263"/>
                    </a:cubicBezTo>
                    <a:cubicBezTo>
                      <a:pt x="2759123" y="441278"/>
                      <a:pt x="2778457" y="220639"/>
                      <a:pt x="2797791" y="0"/>
                    </a:cubicBezTo>
                  </a:path>
                </a:pathLst>
              </a:custGeom>
              <a:ln w="1905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828800" y="3137848"/>
                <a:ext cx="5189517" cy="623248"/>
              </a:xfrm>
              <a:custGeom>
                <a:avLst/>
                <a:gdLst>
                  <a:gd name="connsiteX0" fmla="*/ 0 w 2797791"/>
                  <a:gd name="connsiteY0" fmla="*/ 545911 h 623248"/>
                  <a:gd name="connsiteX1" fmla="*/ 2292824 w 2797791"/>
                  <a:gd name="connsiteY1" fmla="*/ 532263 h 623248"/>
                  <a:gd name="connsiteX2" fmla="*/ 2797791 w 2797791"/>
                  <a:gd name="connsiteY2" fmla="*/ 0 h 6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7791" h="623248">
                    <a:moveTo>
                      <a:pt x="0" y="545911"/>
                    </a:moveTo>
                    <a:cubicBezTo>
                      <a:pt x="913262" y="584579"/>
                      <a:pt x="1826525" y="623248"/>
                      <a:pt x="2292824" y="532263"/>
                    </a:cubicBezTo>
                    <a:cubicBezTo>
                      <a:pt x="2759123" y="441278"/>
                      <a:pt x="2778457" y="220639"/>
                      <a:pt x="2797791" y="0"/>
                    </a:cubicBezTo>
                  </a:path>
                </a:pathLst>
              </a:custGeom>
              <a:ln w="1905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4471664" y="30861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g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800600" y="186405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C(x)</a:t>
            </a:r>
            <a:endParaRPr lang="en-US" sz="2400" dirty="0"/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228600" y="5105400"/>
            <a:ext cx="85169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u="sng" dirty="0" smtClean="0">
                <a:solidFill>
                  <a:schemeClr val="accent1"/>
                </a:solidFill>
              </a:rPr>
              <a:t>Theorem [De-V.]</a:t>
            </a:r>
          </a:p>
          <a:p>
            <a:pPr marL="457200" indent="-457200"/>
            <a:r>
              <a:rPr lang="en-US" sz="2400" dirty="0" smtClean="0"/>
              <a:t>Also secure against quantum bounded-storage adversaries</a:t>
            </a:r>
          </a:p>
          <a:p>
            <a:pPr marL="457200" indent="-457200"/>
            <a:r>
              <a:rPr lang="en-US" sz="2400" dirty="0" smtClean="0"/>
              <a:t>Parameters are essentially same as classical</a:t>
            </a:r>
          </a:p>
          <a:p>
            <a:pPr marL="457200" indent="-457200"/>
            <a:r>
              <a:rPr lang="en-US" sz="2400" dirty="0"/>
              <a:t>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/>
      <p:bldP spid="60" grpId="0"/>
      <p:bldP spid="68" grpId="0"/>
      <p:bldP spid="70" grpId="0"/>
      <p:bldP spid="72" grpId="0"/>
      <p:bldP spid="69" grpId="0"/>
      <p:bldP spid="69" grpId="1"/>
      <p:bldP spid="71" grpId="0" build="allAtOnce"/>
      <p:bldP spid="73" grpId="0"/>
      <p:bldP spid="73" grpId="1"/>
      <p:bldP spid="74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Overview of security proof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0678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By contradiction: assume adversary A can distinguish output from uniform with success ɛ.</a:t>
                </a:r>
              </a:p>
              <a:p>
                <a:pPr lvl="1">
                  <a:buNone/>
                </a:pPr>
                <a:endParaRPr lang="en-US" sz="7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First step: using A, construct an adversary A’ such that</a:t>
                </a:r>
              </a:p>
              <a:p>
                <a:pPr marL="1428750" lvl="2" indent="-571500">
                  <a:buFont typeface="Wingdings" pitchFamily="2" charset="2"/>
                  <a:buChar char="ü"/>
                </a:pPr>
                <a:r>
                  <a:rPr lang="en-US" sz="2000" dirty="0" smtClean="0"/>
                  <a:t>A’ has access to the same side information as A</a:t>
                </a:r>
              </a:p>
              <a:p>
                <a:pPr marL="1428750" lvl="2" indent="-571500">
                  <a:buFont typeface="Wingdings" pitchFamily="2" charset="2"/>
                  <a:buChar char="ü"/>
                </a:pPr>
                <a:r>
                  <a:rPr lang="en-US" sz="2000" dirty="0" smtClean="0"/>
                  <a:t>A’ has some additional classical information over m bits</a:t>
                </a:r>
              </a:p>
              <a:p>
                <a:pPr marL="1428750" lvl="2" indent="-571500">
                  <a:buFont typeface="Wingdings" pitchFamily="2" charset="2"/>
                  <a:buChar char="ü"/>
                </a:pPr>
                <a:r>
                  <a:rPr lang="en-US" sz="2000" dirty="0" smtClean="0"/>
                  <a:t>A’ can predict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𝐶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  <m:r>
                      <a:rPr lang="en-US" sz="2000" i="1" baseline="-25000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 with success prob.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½+ɛ/</m:t>
                    </m:r>
                    <m:r>
                      <a:rPr lang="en-US" sz="2000" i="1" dirty="0" smtClean="0">
                        <a:latin typeface="Cambria Math"/>
                      </a:rPr>
                      <m:t>𝑚</m:t>
                    </m:r>
                    <m:r>
                      <a:rPr lang="en-US" sz="2000" i="1" dirty="0" smtClean="0">
                        <a:latin typeface="Cambria Math"/>
                      </a:rPr>
                      <m:t>    </m:t>
                    </m:r>
                  </m:oMath>
                </a14:m>
                <a:endParaRPr lang="en-US" sz="2000" dirty="0" smtClean="0"/>
              </a:p>
              <a:p>
                <a:pPr lvl="2">
                  <a:buNone/>
                </a:pPr>
                <a:endParaRPr lang="en-US" sz="10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Second step: prove lower bound on storage required</a:t>
                </a:r>
              </a:p>
              <a:p>
                <a:pPr lvl="1"/>
                <a:r>
                  <a:rPr lang="en-US" sz="2000" dirty="0"/>
                  <a:t>Classical proof </a:t>
                </a:r>
                <a:r>
                  <a:rPr lang="en-US" sz="2000" i="1" dirty="0"/>
                  <a:t>reconstructs</a:t>
                </a:r>
                <a:r>
                  <a:rPr lang="en-US" sz="2000" dirty="0"/>
                  <a:t> x from adversary’s storage</a:t>
                </a:r>
              </a:p>
              <a:p>
                <a:pPr lvl="1"/>
                <a:r>
                  <a:rPr lang="en-US" sz="2000" dirty="0"/>
                  <a:t>Cannot measure quantum states twice!</a:t>
                </a:r>
              </a:p>
              <a:p>
                <a:pPr marL="457200" lvl="1" indent="0">
                  <a:buNone/>
                </a:pPr>
                <a:endParaRPr lang="en-US" sz="1050" dirty="0"/>
              </a:p>
              <a:p>
                <a:r>
                  <a:rPr lang="en-US" sz="2400" dirty="0"/>
                  <a:t>Adversary needs to distinguish two states: those which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, and those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/>
                  <a:t>Known best way to distinguish two states (PGM)</a:t>
                </a:r>
              </a:p>
              <a:p>
                <a:pPr lvl="1"/>
                <a:r>
                  <a:rPr lang="en-US" sz="2000" dirty="0"/>
                  <a:t>Can relate the quant. adversary to a classical one [König-Terhal’06]</a:t>
                </a:r>
                <a:endParaRPr lang="en-US" sz="2000" dirty="0">
                  <a:solidFill>
                    <a:schemeClr val="tx2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067800" cy="6096000"/>
              </a:xfrm>
              <a:blipFill rotWithShape="1">
                <a:blip r:embed="rId4"/>
                <a:stretch>
                  <a:fillRect l="-941" t="-8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27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Optimally distinguishing quantum states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21967" y="1374030"/>
            <a:ext cx="3886200" cy="381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Arrow Connector 4"/>
          <p:cNvCxnSpPr>
            <a:endCxn id="4" idx="6"/>
          </p:cNvCxnSpPr>
          <p:nvPr/>
        </p:nvCxnSpPr>
        <p:spPr>
          <a:xfrm>
            <a:off x="6365067" y="3279030"/>
            <a:ext cx="19431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0"/>
          </p:cNvCxnSpPr>
          <p:nvPr/>
        </p:nvCxnSpPr>
        <p:spPr>
          <a:xfrm flipV="1">
            <a:off x="6365067" y="1374030"/>
            <a:ext cx="0" cy="190500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7"/>
          </p:cNvCxnSpPr>
          <p:nvPr/>
        </p:nvCxnSpPr>
        <p:spPr>
          <a:xfrm flipV="1">
            <a:off x="6365067" y="1931992"/>
            <a:ext cx="1373979" cy="134703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1"/>
          </p:cNvCxnSpPr>
          <p:nvPr/>
        </p:nvCxnSpPr>
        <p:spPr>
          <a:xfrm flipH="1" flipV="1">
            <a:off x="4991088" y="1931992"/>
            <a:ext cx="1373979" cy="134703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20278295">
            <a:off x="6326735" y="2917692"/>
            <a:ext cx="19431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20278295" flipV="1">
            <a:off x="6040410" y="1446622"/>
            <a:ext cx="0" cy="19050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20278295" flipV="1">
            <a:off x="6094894" y="1726551"/>
            <a:ext cx="1373979" cy="13470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20278295" flipH="1" flipV="1">
            <a:off x="4821219" y="2241885"/>
            <a:ext cx="1373979" cy="13470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13695" y="2138460"/>
                <a:ext cx="777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695" y="2138460"/>
                <a:ext cx="7779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65167" y="1069230"/>
                <a:ext cx="769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67" y="1069230"/>
                <a:ext cx="7696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07767" y="916830"/>
                <a:ext cx="769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67" y="916830"/>
                <a:ext cx="7696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8567" y="2070010"/>
                <a:ext cx="777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67" y="2070010"/>
                <a:ext cx="77790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770" y="3017420"/>
                <a:ext cx="600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770" y="3017420"/>
                <a:ext cx="6009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64568" y="850810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68" y="850810"/>
                <a:ext cx="59272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98567" y="1536193"/>
                <a:ext cx="574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67" y="1536193"/>
                <a:ext cx="57464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1395" y="1440050"/>
                <a:ext cx="566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95" y="1440050"/>
                <a:ext cx="56637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4811115" y="1670712"/>
            <a:ext cx="3307830" cy="1611378"/>
            <a:chOff x="4495800" y="1670712"/>
            <a:chExt cx="3307830" cy="1611378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087266" y="2850012"/>
              <a:ext cx="1116696" cy="432076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582037" y="2033386"/>
              <a:ext cx="505230" cy="1248702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087266" y="2033386"/>
              <a:ext cx="507096" cy="1248704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4841762" y="2747996"/>
              <a:ext cx="1245506" cy="534092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010400" y="2743200"/>
                  <a:ext cx="7932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2743200"/>
                  <a:ext cx="79323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568631" y="1670712"/>
                  <a:ext cx="7849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631" y="1670712"/>
                  <a:ext cx="784958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19527" y="1752600"/>
                  <a:ext cx="7849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27" y="1752600"/>
                  <a:ext cx="78495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495800" y="2729552"/>
                  <a:ext cx="7932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729552"/>
                  <a:ext cx="793230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2400" y="1331893"/>
                <a:ext cx="4766177" cy="4832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PGM</a:t>
                </a:r>
                <a:r>
                  <a:rPr lang="en-US" sz="28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fr-FR" sz="2800" dirty="0" smtClean="0"/>
                  <a:t> </a:t>
                </a:r>
                <a:r>
                  <a:rPr lang="fr-FR" sz="2800" dirty="0" err="1" smtClean="0"/>
                  <a:t>almost</a:t>
                </a:r>
                <a:r>
                  <a:rPr lang="fr-FR" sz="2800" dirty="0" smtClean="0"/>
                  <a:t> as good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fr-FR" sz="2800" dirty="0" smtClean="0"/>
                  <a:t>…</a:t>
                </a:r>
              </a:p>
              <a:p>
                <a:r>
                  <a:rPr lang="en-US" sz="2800" dirty="0" smtClean="0"/>
                  <a:t>… and also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fr-FR" sz="2800" dirty="0" smtClean="0">
                  <a:solidFill>
                    <a:schemeClr val="accent2"/>
                  </a:solidFill>
                </a:endParaRPr>
              </a:p>
              <a:p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 smtClean="0"/>
                  <a:t>→ By linearity, adversary</a:t>
                </a:r>
              </a:p>
              <a:p>
                <a:r>
                  <a:rPr lang="en-US" sz="2800" dirty="0" smtClean="0"/>
                  <a:t>equivalent to measuring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r>
                  <a:rPr lang="en-US" sz="2800" dirty="0" smtClean="0"/>
                  <a:t>then outputting 1</a:t>
                </a:r>
                <a:r>
                  <a:rPr lang="en-US" sz="2800" baseline="30000" dirty="0" smtClean="0"/>
                  <a:t>st</a:t>
                </a:r>
                <a:r>
                  <a:rPr lang="en-US" sz="2800" dirty="0" smtClean="0"/>
                  <a:t>/2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 bit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→ Makes a single, fixed</a:t>
                </a:r>
              </a:p>
              <a:p>
                <a:r>
                  <a:rPr lang="en-US" sz="2800" dirty="0" smtClean="0"/>
                  <a:t>meas.: cannot extract</a:t>
                </a:r>
              </a:p>
              <a:p>
                <a:r>
                  <a:rPr lang="en-US" sz="2800" dirty="0" smtClean="0"/>
                  <a:t>more information than classical</a:t>
                </a:r>
              </a:p>
              <a:p>
                <a:r>
                  <a:rPr lang="en-US" sz="2800" dirty="0" smtClean="0"/>
                  <a:t>adversary</a:t>
                </a:r>
                <a:endParaRPr lang="fr-FR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31893"/>
                <a:ext cx="4766177" cy="4832092"/>
              </a:xfrm>
              <a:prstGeom prst="rect">
                <a:avLst/>
              </a:prstGeom>
              <a:blipFill rotWithShape="1">
                <a:blip r:embed="rId15"/>
                <a:stretch>
                  <a:fillRect l="-2558" t="-1135" r="-1662" b="-26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3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6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9|11.7|19.6|10.4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2.4|6.3|10.1|20.6|32.9|8.1|17.6|1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31524</TotalTime>
  <Words>1171</Words>
  <Application>Microsoft Office PowerPoint</Application>
  <PresentationFormat>On-screen Show (4:3)</PresentationFormat>
  <Paragraphs>205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Trevisan’s extractor in the presence of quantum side information</vt:lpstr>
      <vt:lpstr>Geometry of quantum states</vt:lpstr>
      <vt:lpstr>Example: 2→1 RAC</vt:lpstr>
      <vt:lpstr>Context(s)</vt:lpstr>
      <vt:lpstr>Quantum key distribution</vt:lpstr>
      <vt:lpstr>Some previous work</vt:lpstr>
      <vt:lpstr>Trevisan’s extractor</vt:lpstr>
      <vt:lpstr>Overview of security proof</vt:lpstr>
      <vt:lpstr>Optimally distinguishing quantum states</vt:lpstr>
      <vt:lpstr>Summary</vt:lpstr>
      <vt:lpstr>PowerPoint Presentation</vt:lpstr>
    </vt:vector>
  </TitlesOfParts>
  <Company>EECS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</dc:creator>
  <cp:lastModifiedBy>Thomas</cp:lastModifiedBy>
  <cp:revision>469</cp:revision>
  <dcterms:created xsi:type="dcterms:W3CDTF">2010-05-08T18:20:00Z</dcterms:created>
  <dcterms:modified xsi:type="dcterms:W3CDTF">2010-09-16T00:23:09Z</dcterms:modified>
</cp:coreProperties>
</file>