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2" r:id="rId2"/>
    <p:sldId id="560" r:id="rId3"/>
    <p:sldId id="572" r:id="rId4"/>
    <p:sldId id="561" r:id="rId5"/>
    <p:sldId id="574" r:id="rId6"/>
    <p:sldId id="562" r:id="rId7"/>
    <p:sldId id="575" r:id="rId8"/>
    <p:sldId id="563" r:id="rId9"/>
    <p:sldId id="568" r:id="rId10"/>
    <p:sldId id="583" r:id="rId11"/>
    <p:sldId id="567" r:id="rId12"/>
    <p:sldId id="576" r:id="rId13"/>
    <p:sldId id="582" r:id="rId14"/>
    <p:sldId id="569" r:id="rId15"/>
    <p:sldId id="578" r:id="rId16"/>
    <p:sldId id="571" r:id="rId17"/>
  </p:sldIdLst>
  <p:sldSz cx="9906000" cy="6858000" type="A4"/>
  <p:notesSz cx="6811963" cy="9942513"/>
  <p:defaultTextStyle>
    <a:defPPr>
      <a:defRPr lang="da-DK"/>
    </a:defPPr>
    <a:lvl1pPr algn="l" rtl="0" fontAlgn="base">
      <a:spcBef>
        <a:spcPct val="20000"/>
      </a:spcBef>
      <a:spcAft>
        <a:spcPct val="0"/>
      </a:spcAft>
      <a:buClr>
        <a:srgbClr val="BA2A12"/>
      </a:buClr>
      <a:buFont typeface="Wingdings" pitchFamily="2" charset="2"/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BA2A12"/>
      </a:buClr>
      <a:buFont typeface="Wingdings" pitchFamily="2" charset="2"/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BA2A12"/>
      </a:buClr>
      <a:buFont typeface="Wingdings" pitchFamily="2" charset="2"/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BA2A12"/>
      </a:buClr>
      <a:buFont typeface="Wingdings" pitchFamily="2" charset="2"/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BA2A12"/>
      </a:buClr>
      <a:buFont typeface="Wingdings" pitchFamily="2" charset="2"/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3737FF"/>
    <a:srgbClr val="00FF00"/>
    <a:srgbClr val="FFFF66"/>
    <a:srgbClr val="FFFF99"/>
    <a:srgbClr val="996633"/>
    <a:srgbClr val="FF8521"/>
    <a:srgbClr val="00FFFF"/>
    <a:srgbClr val="FF00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3623" autoAdjust="0"/>
  </p:normalViewPr>
  <p:slideViewPr>
    <p:cSldViewPr snapToGrid="0">
      <p:cViewPr varScale="1">
        <p:scale>
          <a:sx n="85" d="100"/>
          <a:sy n="85" d="100"/>
        </p:scale>
        <p:origin x="-1038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19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notesViewPr>
    <p:cSldViewPr snapToGrid="0">
      <p:cViewPr varScale="1">
        <p:scale>
          <a:sx n="48" d="100"/>
          <a:sy n="48" d="100"/>
        </p:scale>
        <p:origin x="-2040" y="-96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fld id="{2AD64509-C609-46AD-9569-75680CC98285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379864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527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398463"/>
            <a:ext cx="5386388" cy="1800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1000" y="2667000"/>
            <a:ext cx="6049963" cy="694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0"/>
            <a:r>
              <a:rPr lang="da-DK" smtClean="0"/>
              <a:t>      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0550"/>
            <a:ext cx="29527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480550"/>
            <a:ext cx="29527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fld id="{0A9DD8B0-ACA7-4CD8-A9E3-2121B2DE4EA8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6069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4D33E-08CE-462E-B127-EA23E161AADC}" type="slidenum">
              <a:rPr lang="da-DK"/>
              <a:pPr/>
              <a:t>1</a:t>
            </a:fld>
            <a:endParaRPr lang="da-DK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4375" y="746125"/>
            <a:ext cx="5383213" cy="3727450"/>
          </a:xfrm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2813"/>
            <a:ext cx="5449887" cy="4473575"/>
          </a:xfrm>
        </p:spPr>
        <p:txBody>
          <a:bodyPr/>
          <a:lstStyle/>
          <a:p>
            <a:pPr marL="228600" indent="-228600">
              <a:buFont typeface="+mj-lt"/>
              <a:buNone/>
            </a:pPr>
            <a:r>
              <a:rPr lang="en-US" dirty="0" smtClean="0"/>
              <a:t> * Implicit model -&gt; low space usage</a:t>
            </a:r>
          </a:p>
          <a:p>
            <a:pPr marL="228600" indent="-228600">
              <a:buFont typeface="+mj-lt"/>
              <a:buNone/>
            </a:pP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en-US" baseline="0" dirty="0" smtClean="0"/>
              <a:t> * Working-set property -&gt; exploit the distribution of the </a:t>
            </a:r>
            <a:r>
              <a:rPr lang="en-US" baseline="0" smtClean="0"/>
              <a:t>access sequence</a:t>
            </a:r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3438" y="398463"/>
            <a:ext cx="2601912" cy="1800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* Alot</a:t>
            </a:r>
            <a:r>
              <a:rPr lang="da-DK" baseline="0" dirty="0" smtClean="0"/>
              <a:t> of work on implicit dictionaries</a:t>
            </a:r>
          </a:p>
          <a:p>
            <a:endParaRPr lang="da-DK" dirty="0" smtClean="0"/>
          </a:p>
          <a:p>
            <a:r>
              <a:rPr lang="da-DK" dirty="0" smtClean="0"/>
              <a:t>*</a:t>
            </a:r>
            <a:r>
              <a:rPr lang="da-DK" baseline="0" dirty="0" smtClean="0"/>
              <a:t> Alot of work on working set dictionaries</a:t>
            </a:r>
          </a:p>
          <a:p>
            <a:endParaRPr lang="da-DK" dirty="0" smtClean="0"/>
          </a:p>
          <a:p>
            <a:r>
              <a:rPr lang="da-DK" dirty="0" smtClean="0"/>
              <a:t>* We union the two worlds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DD8B0-ACA7-4CD8-A9E3-2121B2DE4EA8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5500" y="333375"/>
            <a:ext cx="2228850" cy="5580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950" y="333375"/>
            <a:ext cx="6534150" cy="5580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60463"/>
            <a:ext cx="434816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863" y="1160463"/>
            <a:ext cx="43497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333375"/>
            <a:ext cx="89154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60463"/>
            <a:ext cx="885031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4586288" y="309086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488950" y="6092825"/>
            <a:ext cx="8856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a-DK" sz="1200" b="1" dirty="0" smtClean="0">
                <a:solidFill>
                  <a:srgbClr val="BA2A12"/>
                </a:solidFill>
                <a:latin typeface="Futura Medium" pitchFamily="34" charset="0"/>
              </a:rPr>
              <a:t>Casper Kejlberg-Rasmussen</a:t>
            </a:r>
            <a:endParaRPr lang="da-DK" sz="1200" b="1" dirty="0">
              <a:solidFill>
                <a:srgbClr val="BA2A12"/>
              </a:solidFill>
              <a:latin typeface="Futura Medium" pitchFamily="34" charset="0"/>
            </a:endParaRPr>
          </a:p>
        </p:txBody>
      </p:sp>
      <p:sp>
        <p:nvSpPr>
          <p:cNvPr id="1058" name="Text Box 34"/>
          <p:cNvSpPr txBox="1">
            <a:spLocks noChangeArrowheads="1"/>
          </p:cNvSpPr>
          <p:nvPr userDrawn="1"/>
        </p:nvSpPr>
        <p:spPr bwMode="auto">
          <a:xfrm>
            <a:off x="7653338" y="6381750"/>
            <a:ext cx="9001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fld id="{9AC5FC5D-DFC7-4C37-BBF4-633B47CC6EC4}" type="slidenum">
              <a:rPr lang="da-DK" sz="1200" b="1" smtClean="0">
                <a:solidFill>
                  <a:srgbClr val="BA2A12"/>
                </a:solidFill>
                <a:latin typeface="Futura Medium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‹#›</a:t>
            </a:fld>
            <a:r>
              <a:rPr lang="da-DK" sz="1200" b="1" dirty="0" smtClean="0">
                <a:solidFill>
                  <a:srgbClr val="BA2A12"/>
                </a:solidFill>
                <a:latin typeface="Futura Medium" pitchFamily="34" charset="0"/>
              </a:rPr>
              <a:t>/16</a:t>
            </a:r>
            <a:endParaRPr lang="da-DK" sz="1200" b="1" dirty="0">
              <a:solidFill>
                <a:srgbClr val="BA2A12"/>
              </a:solidFill>
              <a:latin typeface="Futura Medium" pitchFamily="34" charset="0"/>
            </a:endParaRPr>
          </a:p>
        </p:txBody>
      </p:sp>
      <p:sp>
        <p:nvSpPr>
          <p:cNvPr id="1065" name="Line 41"/>
          <p:cNvSpPr>
            <a:spLocks noChangeShapeType="1"/>
          </p:cNvSpPr>
          <p:nvPr userDrawn="1"/>
        </p:nvSpPr>
        <p:spPr bwMode="auto">
          <a:xfrm>
            <a:off x="1568450" y="6345238"/>
            <a:ext cx="6877050" cy="0"/>
          </a:xfrm>
          <a:prstGeom prst="line">
            <a:avLst/>
          </a:prstGeom>
          <a:noFill/>
          <a:ln w="28575">
            <a:solidFill>
              <a:srgbClr val="BA2A1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5" name="Picture 4" descr="D:\Dokumenter\Datalogi\Phd\Excursions\Madalgo Retreat 2010\Madalgo_Logo.em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47222" y="6456997"/>
            <a:ext cx="2933756" cy="291195"/>
          </a:xfrm>
          <a:prstGeom prst="rect">
            <a:avLst/>
          </a:prstGeom>
          <a:noFill/>
        </p:spPr>
      </p:pic>
      <p:pic>
        <p:nvPicPr>
          <p:cNvPr id="11" name="Picture 2" descr="\\10.0.0.104\vboxsync\DG_Logo.wm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1455" y="6184233"/>
            <a:ext cx="1014095" cy="459908"/>
          </a:xfrm>
          <a:prstGeom prst="rect">
            <a:avLst/>
          </a:prstGeom>
          <a:noFill/>
        </p:spPr>
      </p:pic>
      <p:pic>
        <p:nvPicPr>
          <p:cNvPr id="2050" name="Picture 2" descr="\\10.0.0.104\vboxsync\AU_Logo_Text.wm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535706" y="6238467"/>
            <a:ext cx="1252819" cy="26329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8600" y="1387407"/>
            <a:ext cx="9429750" cy="3022223"/>
          </a:xfrm>
        </p:spPr>
        <p:txBody>
          <a:bodyPr/>
          <a:lstStyle/>
          <a:p>
            <a:pPr algn="ctr"/>
            <a:r>
              <a:rPr lang="en-US" sz="3000" dirty="0" smtClean="0">
                <a:latin typeface="Arial" charset="0"/>
              </a:rPr>
              <a:t>Cache-Oblivious Implicit Predecessor Dictionaries</a:t>
            </a:r>
            <a:br>
              <a:rPr lang="en-US" sz="3000" dirty="0" smtClean="0">
                <a:latin typeface="Arial" charset="0"/>
              </a:rPr>
            </a:br>
            <a:r>
              <a:rPr lang="en-US" sz="3000" dirty="0" smtClean="0">
                <a:latin typeface="Arial" charset="0"/>
              </a:rPr>
              <a:t>with the Working-Set Property</a:t>
            </a:r>
            <a:r>
              <a:rPr lang="en-US" sz="2600" dirty="0" smtClean="0">
                <a:latin typeface="Arial" charset="0"/>
              </a:rPr>
              <a:t/>
            </a:r>
            <a:br>
              <a:rPr lang="en-US" sz="2600" dirty="0" smtClean="0">
                <a:latin typeface="Arial" charset="0"/>
              </a:rPr>
            </a:br>
            <a:r>
              <a:rPr lang="en-US" sz="2200" dirty="0">
                <a:latin typeface="Arial" charset="0"/>
              </a:rPr>
              <a:t/>
            </a:r>
            <a:br>
              <a:rPr lang="en-US" sz="2200" dirty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>Casper Kejlberg-Rasmussen</a:t>
            </a:r>
            <a:br>
              <a:rPr lang="en-US" sz="2200" dirty="0" smtClean="0">
                <a:latin typeface="Arial" charset="0"/>
              </a:rPr>
            </a:br>
            <a:r>
              <a:rPr lang="en-US" sz="2200" dirty="0" smtClean="0">
                <a:latin typeface="Arial" charset="0"/>
              </a:rPr>
              <a:t/>
            </a:r>
            <a:br>
              <a:rPr lang="en-US" sz="22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Joint work with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err="1" smtClean="0">
                <a:latin typeface="Arial" charset="0"/>
              </a:rPr>
              <a:t>Gerth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Stølting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Brodal</a:t>
            </a:r>
            <a:endParaRPr lang="en-US" sz="2200" dirty="0">
              <a:latin typeface="Arial" charset="0"/>
            </a:endParaRPr>
          </a:p>
        </p:txBody>
      </p:sp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200025" y="5805488"/>
            <a:ext cx="9586913" cy="10525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4" descr="D:\Dokumenter\Datalogi\Phd\Excursions\Madalgo Retreat 2010\Madalgo_Logo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5909" y="4580999"/>
            <a:ext cx="5274488" cy="523529"/>
          </a:xfrm>
          <a:prstGeom prst="rect">
            <a:avLst/>
          </a:prstGeom>
          <a:noFill/>
        </p:spPr>
      </p:pic>
      <p:pic>
        <p:nvPicPr>
          <p:cNvPr id="10" name="Picture 2" descr="\\10.0.0.104\vboxsync\DG_Logo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1256" y="5924550"/>
            <a:ext cx="1512691" cy="686028"/>
          </a:xfrm>
          <a:prstGeom prst="rect">
            <a:avLst/>
          </a:prstGeom>
          <a:noFill/>
        </p:spPr>
      </p:pic>
      <p:pic>
        <p:nvPicPr>
          <p:cNvPr id="11" name="Picture 2" descr="\\10.0.0.104\vboxsync\AU_Logo_Text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40176" y="5987144"/>
            <a:ext cx="2433561" cy="51144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3738554" y="1571612"/>
            <a:ext cx="285752" cy="428628"/>
            <a:chOff x="3738554" y="1142984"/>
            <a:chExt cx="285752" cy="428628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738554" y="1142984"/>
              <a:ext cx="285752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 rot="10800000">
              <a:off x="3809992" y="1357298"/>
              <a:ext cx="14287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 Implicit Moveable Dictionary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599617"/>
            <a:ext cx="8850313" cy="3313820"/>
          </a:xfrm>
        </p:spPr>
        <p:txBody>
          <a:bodyPr/>
          <a:lstStyle/>
          <a:p>
            <a:r>
              <a:rPr lang="da-DK" i="1" dirty="0" smtClean="0"/>
              <a:t>L</a:t>
            </a:r>
            <a:r>
              <a:rPr lang="da-DK" dirty="0" smtClean="0"/>
              <a:t> and </a:t>
            </a:r>
            <a:r>
              <a:rPr lang="da-DK" i="1" dirty="0" smtClean="0"/>
              <a:t>R</a:t>
            </a:r>
            <a:r>
              <a:rPr lang="da-DK" dirty="0" smtClean="0"/>
              <a:t> will shrink and grow over time</a:t>
            </a:r>
          </a:p>
          <a:p>
            <a:pPr lvl="1"/>
            <a:r>
              <a:rPr lang="da-DK" i="1" dirty="0" smtClean="0"/>
              <a:t>L</a:t>
            </a:r>
            <a:r>
              <a:rPr lang="da-DK" dirty="0" smtClean="0"/>
              <a:t>/</a:t>
            </a:r>
            <a:r>
              <a:rPr lang="da-DK" i="1" dirty="0" smtClean="0"/>
              <a:t>R</a:t>
            </a:r>
            <a:r>
              <a:rPr lang="da-DK" dirty="0" smtClean="0"/>
              <a:t> might get too small</a:t>
            </a:r>
          </a:p>
          <a:p>
            <a:pPr lvl="1"/>
            <a:r>
              <a:rPr lang="da-DK" i="1" dirty="0" smtClean="0"/>
              <a:t>L</a:t>
            </a:r>
            <a:r>
              <a:rPr lang="da-DK" dirty="0" smtClean="0"/>
              <a:t>/</a:t>
            </a:r>
            <a:r>
              <a:rPr lang="da-DK" i="1" dirty="0" smtClean="0"/>
              <a:t>R</a:t>
            </a:r>
            <a:r>
              <a:rPr lang="da-DK" dirty="0" smtClean="0"/>
              <a:t> might get too large compared to </a:t>
            </a:r>
            <a:r>
              <a:rPr lang="da-DK" i="1" dirty="0" smtClean="0"/>
              <a:t>C</a:t>
            </a:r>
          </a:p>
          <a:p>
            <a:r>
              <a:rPr lang="da-DK" dirty="0" smtClean="0"/>
              <a:t>We introduce the notion of </a:t>
            </a:r>
            <a:r>
              <a:rPr lang="da-DK" i="1" dirty="0" smtClean="0"/>
              <a:t>jobs</a:t>
            </a:r>
            <a:endParaRPr lang="da-DK" dirty="0" smtClean="0"/>
          </a:p>
          <a:p>
            <a:pPr lvl="1"/>
            <a:r>
              <a:rPr lang="da-DK" dirty="0" smtClean="0"/>
              <a:t>Grow-left/right – Counters when </a:t>
            </a:r>
            <a:r>
              <a:rPr lang="da-DK" i="1" dirty="0" smtClean="0"/>
              <a:t>L</a:t>
            </a:r>
            <a:r>
              <a:rPr lang="da-DK" dirty="0" smtClean="0"/>
              <a:t>/</a:t>
            </a:r>
            <a:r>
              <a:rPr lang="da-DK" i="1" dirty="0" smtClean="0"/>
              <a:t>R</a:t>
            </a:r>
            <a:r>
              <a:rPr lang="da-DK" dirty="0" smtClean="0"/>
              <a:t> gets too small</a:t>
            </a:r>
          </a:p>
          <a:p>
            <a:pPr lvl="1"/>
            <a:r>
              <a:rPr lang="da-DK" dirty="0" smtClean="0"/>
              <a:t>Shrink-left/right – Counters when </a:t>
            </a:r>
            <a:r>
              <a:rPr lang="da-DK" i="1" dirty="0" smtClean="0"/>
              <a:t>L</a:t>
            </a:r>
            <a:r>
              <a:rPr lang="da-DK" dirty="0" smtClean="0"/>
              <a:t>/</a:t>
            </a:r>
            <a:r>
              <a:rPr lang="da-DK" i="1" dirty="0" smtClean="0"/>
              <a:t>R</a:t>
            </a:r>
            <a:r>
              <a:rPr lang="da-DK" dirty="0" smtClean="0"/>
              <a:t> gets too large</a:t>
            </a:r>
          </a:p>
          <a:p>
            <a:pPr lvl="1"/>
            <a:r>
              <a:rPr lang="da-DK" dirty="0" smtClean="0"/>
              <a:t>Jobs run </a:t>
            </a:r>
            <a:r>
              <a:rPr lang="da-DK" i="1" dirty="0" smtClean="0"/>
              <a:t>O(1)</a:t>
            </a:r>
            <a:r>
              <a:rPr lang="da-DK" dirty="0" smtClean="0"/>
              <a:t> steps every operation: searches, updates</a:t>
            </a:r>
            <a:endParaRPr lang="da-DK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024306" y="1571612"/>
            <a:ext cx="1643074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095612" y="1571612"/>
            <a:ext cx="928694" cy="428628"/>
            <a:chOff x="3095612" y="1571612"/>
            <a:chExt cx="928694" cy="428628"/>
          </a:xfrm>
        </p:grpSpPr>
        <p:sp>
          <p:nvSpPr>
            <p:cNvPr id="27" name="Rectangle 26"/>
            <p:cNvSpPr/>
            <p:nvPr/>
          </p:nvSpPr>
          <p:spPr bwMode="auto">
            <a:xfrm>
              <a:off x="3095612" y="1571612"/>
              <a:ext cx="928694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 rot="10800000">
              <a:off x="3167050" y="1785926"/>
              <a:ext cx="785818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5667380" y="1571612"/>
            <a:ext cx="1000132" cy="428628"/>
            <a:chOff x="5667380" y="1571612"/>
            <a:chExt cx="1000132" cy="428628"/>
          </a:xfrm>
        </p:grpSpPr>
        <p:sp>
          <p:nvSpPr>
            <p:cNvPr id="29" name="Rectangle 28"/>
            <p:cNvSpPr/>
            <p:nvPr/>
          </p:nvSpPr>
          <p:spPr bwMode="auto">
            <a:xfrm>
              <a:off x="5667380" y="1571612"/>
              <a:ext cx="100013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5738818" y="1785926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32" name="Straight Arrow Connector 31"/>
          <p:cNvCxnSpPr/>
          <p:nvPr/>
        </p:nvCxnSpPr>
        <p:spPr bwMode="auto">
          <a:xfrm>
            <a:off x="4095744" y="1857364"/>
            <a:ext cx="1499404" cy="794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290876" y="192880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 smtClean="0"/>
              <a:t>L</a:t>
            </a:r>
            <a:endParaRPr lang="da-DK" sz="14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4571998" y="192880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 smtClean="0"/>
              <a:t>C</a:t>
            </a:r>
            <a:endParaRPr lang="da-DK" sz="14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5900744" y="192880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 smtClean="0"/>
              <a:t>R</a:t>
            </a:r>
            <a:endParaRPr lang="da-DK" sz="1400" i="1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rot="10800000">
            <a:off x="4095744" y="1714488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4" name="Group 53"/>
          <p:cNvGrpSpPr/>
          <p:nvPr/>
        </p:nvGrpSpPr>
        <p:grpSpPr>
          <a:xfrm>
            <a:off x="6381760" y="1571564"/>
            <a:ext cx="928694" cy="428628"/>
            <a:chOff x="6381760" y="1571564"/>
            <a:chExt cx="928694" cy="428628"/>
          </a:xfrm>
        </p:grpSpPr>
        <p:sp>
          <p:nvSpPr>
            <p:cNvPr id="41" name="Rectangle 40"/>
            <p:cNvSpPr/>
            <p:nvPr/>
          </p:nvSpPr>
          <p:spPr bwMode="auto">
            <a:xfrm>
              <a:off x="6453198" y="1571564"/>
              <a:ext cx="857256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6419850" y="1578724"/>
              <a:ext cx="252413" cy="4167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6381760" y="1785926"/>
              <a:ext cx="857256" cy="154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 Implicit Moveable Dictionary</a:t>
            </a:r>
            <a:endParaRPr lang="da-DK" dirty="0"/>
          </a:p>
        </p:txBody>
      </p:sp>
      <p:grpSp>
        <p:nvGrpSpPr>
          <p:cNvPr id="146" name="Group 145"/>
          <p:cNvGrpSpPr/>
          <p:nvPr/>
        </p:nvGrpSpPr>
        <p:grpSpPr>
          <a:xfrm>
            <a:off x="809596" y="1285860"/>
            <a:ext cx="3571900" cy="664967"/>
            <a:chOff x="809596" y="1285860"/>
            <a:chExt cx="3571900" cy="664967"/>
          </a:xfrm>
        </p:grpSpPr>
        <p:sp>
          <p:nvSpPr>
            <p:cNvPr id="4" name="Rectangle 3"/>
            <p:cNvSpPr/>
            <p:nvPr/>
          </p:nvSpPr>
          <p:spPr bwMode="auto">
            <a:xfrm>
              <a:off x="809596" y="1285860"/>
              <a:ext cx="500066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309662" y="1285860"/>
              <a:ext cx="2071702" cy="4286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381364" y="1285860"/>
              <a:ext cx="100013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rot="10800000">
              <a:off x="881034" y="1500174"/>
              <a:ext cx="357190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3452802" y="1500174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rot="10800000">
              <a:off x="1381100" y="1500174"/>
              <a:ext cx="192882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809596" y="1643050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</a:t>
              </a:r>
              <a:endParaRPr lang="da-DK" sz="1400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95480" y="1643050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C</a:t>
              </a:r>
              <a:endParaRPr lang="da-DK" sz="1400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95678" y="1643050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R</a:t>
              </a:r>
              <a:endParaRPr lang="da-DK" sz="1400" i="1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809596" y="2071678"/>
            <a:ext cx="3571900" cy="664967"/>
            <a:chOff x="809596" y="2071678"/>
            <a:chExt cx="3571900" cy="664967"/>
          </a:xfrm>
        </p:grpSpPr>
        <p:sp>
          <p:nvSpPr>
            <p:cNvPr id="170" name="Rectangle 169"/>
            <p:cNvSpPr/>
            <p:nvPr/>
          </p:nvSpPr>
          <p:spPr bwMode="auto">
            <a:xfrm>
              <a:off x="809596" y="2071678"/>
              <a:ext cx="500066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1666852" y="2071678"/>
              <a:ext cx="1714512" cy="4286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381364" y="2071678"/>
              <a:ext cx="100013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73" name="Straight Arrow Connector 172"/>
            <p:cNvCxnSpPr/>
            <p:nvPr/>
          </p:nvCxnSpPr>
          <p:spPr bwMode="auto">
            <a:xfrm rot="10800000">
              <a:off x="881034" y="2285992"/>
              <a:ext cx="357190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4" name="Straight Arrow Connector 173"/>
            <p:cNvCxnSpPr/>
            <p:nvPr/>
          </p:nvCxnSpPr>
          <p:spPr bwMode="auto">
            <a:xfrm>
              <a:off x="3452802" y="2285992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5" name="Straight Arrow Connector 174"/>
            <p:cNvCxnSpPr/>
            <p:nvPr/>
          </p:nvCxnSpPr>
          <p:spPr bwMode="auto">
            <a:xfrm rot="10800000">
              <a:off x="1738290" y="2285992"/>
              <a:ext cx="157163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6" name="TextBox 175"/>
            <p:cNvSpPr txBox="1"/>
            <p:nvPr/>
          </p:nvSpPr>
          <p:spPr>
            <a:xfrm>
              <a:off x="809596" y="2428868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</a:t>
              </a:r>
              <a:endParaRPr lang="da-DK" sz="1400" i="1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2238356" y="2428868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C</a:t>
              </a:r>
              <a:endParaRPr lang="da-DK" sz="1400" i="1" dirty="0"/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3595678" y="2428868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R</a:t>
              </a:r>
              <a:endParaRPr lang="da-DK" sz="1400" i="1" dirty="0"/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1309662" y="2071678"/>
              <a:ext cx="357190" cy="428628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238224" y="2428868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L’</a:t>
              </a:r>
              <a:endParaRPr lang="da-DK" sz="1400" i="1" dirty="0"/>
            </a:p>
          </p:txBody>
        </p:sp>
        <p:cxnSp>
          <p:nvCxnSpPr>
            <p:cNvPr id="182" name="Straight Arrow Connector 181"/>
            <p:cNvCxnSpPr/>
            <p:nvPr/>
          </p:nvCxnSpPr>
          <p:spPr bwMode="auto">
            <a:xfrm flipV="1">
              <a:off x="1381100" y="2285992"/>
              <a:ext cx="214314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8" name="Group 147"/>
          <p:cNvGrpSpPr/>
          <p:nvPr/>
        </p:nvGrpSpPr>
        <p:grpSpPr>
          <a:xfrm>
            <a:off x="809596" y="2857496"/>
            <a:ext cx="3571900" cy="664967"/>
            <a:chOff x="809596" y="2857496"/>
            <a:chExt cx="3571900" cy="664967"/>
          </a:xfrm>
        </p:grpSpPr>
        <p:sp>
          <p:nvSpPr>
            <p:cNvPr id="186" name="Rectangle 185"/>
            <p:cNvSpPr/>
            <p:nvPr/>
          </p:nvSpPr>
          <p:spPr bwMode="auto">
            <a:xfrm>
              <a:off x="809596" y="2857496"/>
              <a:ext cx="500066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666852" y="2857496"/>
              <a:ext cx="1714512" cy="4286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8" name="Rectangle 187"/>
            <p:cNvSpPr/>
            <p:nvPr/>
          </p:nvSpPr>
          <p:spPr bwMode="auto">
            <a:xfrm>
              <a:off x="3381364" y="2857496"/>
              <a:ext cx="100013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89" name="Straight Arrow Connector 188"/>
            <p:cNvCxnSpPr/>
            <p:nvPr/>
          </p:nvCxnSpPr>
          <p:spPr bwMode="auto">
            <a:xfrm rot="10800000">
              <a:off x="881034" y="3071810"/>
              <a:ext cx="357190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0" name="Straight Arrow Connector 189"/>
            <p:cNvCxnSpPr/>
            <p:nvPr/>
          </p:nvCxnSpPr>
          <p:spPr bwMode="auto">
            <a:xfrm>
              <a:off x="3452802" y="3071810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1" name="Straight Arrow Connector 190"/>
            <p:cNvCxnSpPr/>
            <p:nvPr/>
          </p:nvCxnSpPr>
          <p:spPr bwMode="auto">
            <a:xfrm rot="10800000">
              <a:off x="1738290" y="3071810"/>
              <a:ext cx="157163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2" name="TextBox 191"/>
            <p:cNvSpPr txBox="1"/>
            <p:nvPr/>
          </p:nvSpPr>
          <p:spPr>
            <a:xfrm>
              <a:off x="809596" y="3214686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</a:t>
              </a:r>
              <a:endParaRPr lang="da-DK" sz="1400" i="1" dirty="0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2238356" y="3214686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C</a:t>
              </a:r>
              <a:endParaRPr lang="da-DK" sz="1400" i="1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3595678" y="3214686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R</a:t>
              </a:r>
              <a:endParaRPr lang="da-DK" sz="1400" i="1" dirty="0"/>
            </a:p>
          </p:txBody>
        </p:sp>
        <p:sp>
          <p:nvSpPr>
            <p:cNvPr id="195" name="Rectangle 194"/>
            <p:cNvSpPr/>
            <p:nvPr/>
          </p:nvSpPr>
          <p:spPr bwMode="auto">
            <a:xfrm>
              <a:off x="1309662" y="2857496"/>
              <a:ext cx="357190" cy="428628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1238224" y="3214686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L’</a:t>
              </a:r>
              <a:endParaRPr lang="da-DK" sz="1400" i="1" dirty="0"/>
            </a:p>
          </p:txBody>
        </p:sp>
        <p:cxnSp>
          <p:nvCxnSpPr>
            <p:cNvPr id="197" name="Straight Arrow Connector 196"/>
            <p:cNvCxnSpPr/>
            <p:nvPr/>
          </p:nvCxnSpPr>
          <p:spPr bwMode="auto">
            <a:xfrm rot="10800000">
              <a:off x="1381100" y="3071810"/>
              <a:ext cx="214314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9" name="Group 148"/>
          <p:cNvGrpSpPr/>
          <p:nvPr/>
        </p:nvGrpSpPr>
        <p:grpSpPr>
          <a:xfrm>
            <a:off x="704824" y="3553355"/>
            <a:ext cx="3676672" cy="754926"/>
            <a:chOff x="704824" y="3553355"/>
            <a:chExt cx="3676672" cy="754926"/>
          </a:xfrm>
        </p:grpSpPr>
        <p:sp>
          <p:nvSpPr>
            <p:cNvPr id="201" name="Rectangle 200"/>
            <p:cNvSpPr/>
            <p:nvPr/>
          </p:nvSpPr>
          <p:spPr bwMode="auto">
            <a:xfrm>
              <a:off x="809596" y="3643314"/>
              <a:ext cx="285752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881166" y="3643314"/>
              <a:ext cx="1500198" cy="4286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3" name="Rectangle 202"/>
            <p:cNvSpPr/>
            <p:nvPr/>
          </p:nvSpPr>
          <p:spPr bwMode="auto">
            <a:xfrm>
              <a:off x="3381364" y="3643314"/>
              <a:ext cx="100013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04" name="Straight Arrow Connector 203"/>
            <p:cNvCxnSpPr/>
            <p:nvPr/>
          </p:nvCxnSpPr>
          <p:spPr bwMode="auto">
            <a:xfrm rot="10800000">
              <a:off x="881034" y="3857628"/>
              <a:ext cx="14287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5" name="Straight Arrow Connector 204"/>
            <p:cNvCxnSpPr/>
            <p:nvPr/>
          </p:nvCxnSpPr>
          <p:spPr bwMode="auto">
            <a:xfrm>
              <a:off x="3452802" y="3857628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6" name="Straight Arrow Connector 205"/>
            <p:cNvCxnSpPr/>
            <p:nvPr/>
          </p:nvCxnSpPr>
          <p:spPr bwMode="auto">
            <a:xfrm rot="10800000">
              <a:off x="1952604" y="3857628"/>
              <a:ext cx="1357322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7" name="TextBox 206"/>
            <p:cNvSpPr txBox="1"/>
            <p:nvPr/>
          </p:nvSpPr>
          <p:spPr>
            <a:xfrm>
              <a:off x="704824" y="4000504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</a:t>
              </a:r>
              <a:endParaRPr lang="da-DK" sz="1400" i="1" dirty="0"/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2238356" y="4000504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C</a:t>
              </a:r>
              <a:endParaRPr lang="da-DK" sz="1400" i="1" dirty="0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3595678" y="4000504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R</a:t>
              </a:r>
              <a:endParaRPr lang="da-DK" sz="1400" i="1" dirty="0"/>
            </a:p>
          </p:txBody>
        </p:sp>
        <p:sp>
          <p:nvSpPr>
            <p:cNvPr id="210" name="Rectangle 209"/>
            <p:cNvSpPr/>
            <p:nvPr/>
          </p:nvSpPr>
          <p:spPr bwMode="auto">
            <a:xfrm>
              <a:off x="1095348" y="3643314"/>
              <a:ext cx="571504" cy="428628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1142964" y="4000504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L’</a:t>
              </a:r>
              <a:endParaRPr lang="da-DK" sz="1400" i="1" dirty="0"/>
            </a:p>
          </p:txBody>
        </p:sp>
        <p:cxnSp>
          <p:nvCxnSpPr>
            <p:cNvPr id="212" name="Straight Arrow Connector 211"/>
            <p:cNvCxnSpPr/>
            <p:nvPr/>
          </p:nvCxnSpPr>
          <p:spPr bwMode="auto">
            <a:xfrm rot="10800000">
              <a:off x="1166786" y="3857628"/>
              <a:ext cx="428628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4" name="Rectangle 213"/>
            <p:cNvSpPr/>
            <p:nvPr/>
          </p:nvSpPr>
          <p:spPr bwMode="auto">
            <a:xfrm>
              <a:off x="1666852" y="3643314"/>
              <a:ext cx="214314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17" name="Straight Arrow Connector 216"/>
            <p:cNvCxnSpPr/>
            <p:nvPr/>
          </p:nvCxnSpPr>
          <p:spPr bwMode="auto">
            <a:xfrm>
              <a:off x="1738290" y="3857628"/>
              <a:ext cx="71438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3" name="Freeform 222"/>
            <p:cNvSpPr/>
            <p:nvPr/>
          </p:nvSpPr>
          <p:spPr bwMode="auto">
            <a:xfrm>
              <a:off x="1075358" y="3553355"/>
              <a:ext cx="791188" cy="86148"/>
            </a:xfrm>
            <a:custGeom>
              <a:avLst/>
              <a:gdLst>
                <a:gd name="connsiteX0" fmla="*/ 828675 w 828675"/>
                <a:gd name="connsiteY0" fmla="*/ 121708 h 128058"/>
                <a:gd name="connsiteX1" fmla="*/ 431800 w 828675"/>
                <a:gd name="connsiteY1" fmla="*/ 1058 h 128058"/>
                <a:gd name="connsiteX2" fmla="*/ 0 w 828675"/>
                <a:gd name="connsiteY2" fmla="*/ 128058 h 128058"/>
                <a:gd name="connsiteX0" fmla="*/ 828675 w 828675"/>
                <a:gd name="connsiteY0" fmla="*/ 83608 h 89958"/>
                <a:gd name="connsiteX1" fmla="*/ 431800 w 828675"/>
                <a:gd name="connsiteY1" fmla="*/ 1058 h 89958"/>
                <a:gd name="connsiteX2" fmla="*/ 0 w 828675"/>
                <a:gd name="connsiteY2" fmla="*/ 89958 h 89958"/>
                <a:gd name="connsiteX0" fmla="*/ 828675 w 982751"/>
                <a:gd name="connsiteY0" fmla="*/ 83058 h 100118"/>
                <a:gd name="connsiteX1" fmla="*/ 916605 w 982751"/>
                <a:gd name="connsiteY1" fmla="*/ 86360 h 100118"/>
                <a:gd name="connsiteX2" fmla="*/ 431800 w 982751"/>
                <a:gd name="connsiteY2" fmla="*/ 508 h 100118"/>
                <a:gd name="connsiteX3" fmla="*/ 0 w 982751"/>
                <a:gd name="connsiteY3" fmla="*/ 89408 h 100118"/>
                <a:gd name="connsiteX0" fmla="*/ 828675 w 828675"/>
                <a:gd name="connsiteY0" fmla="*/ 83608 h 89958"/>
                <a:gd name="connsiteX1" fmla="*/ 431800 w 828675"/>
                <a:gd name="connsiteY1" fmla="*/ 1058 h 89958"/>
                <a:gd name="connsiteX2" fmla="*/ 0 w 828675"/>
                <a:gd name="connsiteY2" fmla="*/ 89958 h 89958"/>
                <a:gd name="connsiteX0" fmla="*/ 928348 w 928348"/>
                <a:gd name="connsiteY0" fmla="*/ 83608 h 89958"/>
                <a:gd name="connsiteX1" fmla="*/ 431800 w 928348"/>
                <a:gd name="connsiteY1" fmla="*/ 1058 h 89958"/>
                <a:gd name="connsiteX2" fmla="*/ 0 w 928348"/>
                <a:gd name="connsiteY2" fmla="*/ 89958 h 89958"/>
                <a:gd name="connsiteX0" fmla="*/ 791188 w 791188"/>
                <a:gd name="connsiteY0" fmla="*/ 83608 h 86148"/>
                <a:gd name="connsiteX1" fmla="*/ 294640 w 791188"/>
                <a:gd name="connsiteY1" fmla="*/ 1058 h 86148"/>
                <a:gd name="connsiteX2" fmla="*/ 0 w 791188"/>
                <a:gd name="connsiteY2" fmla="*/ 86148 h 86148"/>
                <a:gd name="connsiteX0" fmla="*/ 791188 w 791188"/>
                <a:gd name="connsiteY0" fmla="*/ 83608 h 86148"/>
                <a:gd name="connsiteX1" fmla="*/ 416560 w 791188"/>
                <a:gd name="connsiteY1" fmla="*/ 1058 h 86148"/>
                <a:gd name="connsiteX2" fmla="*/ 0 w 791188"/>
                <a:gd name="connsiteY2" fmla="*/ 86148 h 8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1188" h="86148">
                  <a:moveTo>
                    <a:pt x="791188" y="83608"/>
                  </a:moveTo>
                  <a:cubicBezTo>
                    <a:pt x="708506" y="66410"/>
                    <a:pt x="554672" y="0"/>
                    <a:pt x="416560" y="1058"/>
                  </a:cubicBezTo>
                  <a:cubicBezTo>
                    <a:pt x="263793" y="1566"/>
                    <a:pt x="146844" y="23177"/>
                    <a:pt x="0" y="86148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809596" y="4429132"/>
            <a:ext cx="3571900" cy="664967"/>
            <a:chOff x="809596" y="4429132"/>
            <a:chExt cx="3571900" cy="664967"/>
          </a:xfrm>
        </p:grpSpPr>
        <p:sp>
          <p:nvSpPr>
            <p:cNvPr id="225" name="Rectangle 224"/>
            <p:cNvSpPr/>
            <p:nvPr/>
          </p:nvSpPr>
          <p:spPr bwMode="auto">
            <a:xfrm>
              <a:off x="2166918" y="4429132"/>
              <a:ext cx="1214446" cy="4286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3381364" y="4429132"/>
              <a:ext cx="100013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28" name="Straight Arrow Connector 227"/>
            <p:cNvCxnSpPr/>
            <p:nvPr/>
          </p:nvCxnSpPr>
          <p:spPr bwMode="auto">
            <a:xfrm>
              <a:off x="3452802" y="4643446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9" name="Straight Arrow Connector 228"/>
            <p:cNvCxnSpPr/>
            <p:nvPr/>
          </p:nvCxnSpPr>
          <p:spPr bwMode="auto">
            <a:xfrm rot="10800000">
              <a:off x="2238356" y="4643446"/>
              <a:ext cx="1071570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0" name="TextBox 229"/>
            <p:cNvSpPr txBox="1"/>
            <p:nvPr/>
          </p:nvSpPr>
          <p:spPr>
            <a:xfrm>
              <a:off x="1666852" y="4786322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L’</a:t>
              </a:r>
              <a:endParaRPr lang="da-DK" sz="1400" i="1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2238356" y="4786322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C</a:t>
              </a:r>
              <a:endParaRPr lang="da-DK" sz="1400" i="1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595678" y="4786322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R</a:t>
              </a:r>
              <a:endParaRPr lang="da-DK" sz="1400" i="1" dirty="0"/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809596" y="4429132"/>
              <a:ext cx="857256" cy="428628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004858" y="4786322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</a:t>
              </a:r>
              <a:endParaRPr lang="da-DK" sz="1400" i="1" dirty="0"/>
            </a:p>
          </p:txBody>
        </p:sp>
        <p:cxnSp>
          <p:nvCxnSpPr>
            <p:cNvPr id="235" name="Straight Arrow Connector 234"/>
            <p:cNvCxnSpPr/>
            <p:nvPr/>
          </p:nvCxnSpPr>
          <p:spPr bwMode="auto">
            <a:xfrm rot="10800000">
              <a:off x="881034" y="4643446"/>
              <a:ext cx="714380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6" name="Rectangle 235"/>
            <p:cNvSpPr/>
            <p:nvPr/>
          </p:nvSpPr>
          <p:spPr bwMode="auto">
            <a:xfrm>
              <a:off x="1666852" y="4429132"/>
              <a:ext cx="500066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37" name="Straight Arrow Connector 236"/>
            <p:cNvCxnSpPr/>
            <p:nvPr/>
          </p:nvCxnSpPr>
          <p:spPr bwMode="auto">
            <a:xfrm>
              <a:off x="1738290" y="4643446"/>
              <a:ext cx="357190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1" name="Group 150"/>
          <p:cNvGrpSpPr/>
          <p:nvPr/>
        </p:nvGrpSpPr>
        <p:grpSpPr>
          <a:xfrm>
            <a:off x="809596" y="5214950"/>
            <a:ext cx="3571900" cy="664967"/>
            <a:chOff x="809596" y="5214950"/>
            <a:chExt cx="3571900" cy="664967"/>
          </a:xfrm>
        </p:grpSpPr>
        <p:sp>
          <p:nvSpPr>
            <p:cNvPr id="243" name="Rectangle 242"/>
            <p:cNvSpPr/>
            <p:nvPr/>
          </p:nvSpPr>
          <p:spPr bwMode="auto">
            <a:xfrm>
              <a:off x="1666852" y="5214950"/>
              <a:ext cx="1714512" cy="4286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3381364" y="5214950"/>
              <a:ext cx="100013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45" name="Straight Arrow Connector 244"/>
            <p:cNvCxnSpPr/>
            <p:nvPr/>
          </p:nvCxnSpPr>
          <p:spPr bwMode="auto">
            <a:xfrm>
              <a:off x="3452802" y="5429264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6" name="Straight Arrow Connector 245"/>
            <p:cNvCxnSpPr/>
            <p:nvPr/>
          </p:nvCxnSpPr>
          <p:spPr bwMode="auto">
            <a:xfrm rot="10800000">
              <a:off x="1738290" y="5429264"/>
              <a:ext cx="157163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8" name="TextBox 247"/>
            <p:cNvSpPr txBox="1"/>
            <p:nvPr/>
          </p:nvSpPr>
          <p:spPr>
            <a:xfrm>
              <a:off x="2238356" y="5572140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C</a:t>
              </a:r>
              <a:endParaRPr lang="da-DK" sz="1400" i="1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3595678" y="5572140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R</a:t>
              </a:r>
              <a:endParaRPr lang="da-DK" sz="1400" i="1" dirty="0"/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809596" y="5214950"/>
              <a:ext cx="857256" cy="428628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1004858" y="5572140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</a:t>
              </a:r>
              <a:endParaRPr lang="da-DK" sz="1400" i="1" dirty="0"/>
            </a:p>
          </p:txBody>
        </p:sp>
        <p:cxnSp>
          <p:nvCxnSpPr>
            <p:cNvPr id="252" name="Straight Arrow Connector 251"/>
            <p:cNvCxnSpPr/>
            <p:nvPr/>
          </p:nvCxnSpPr>
          <p:spPr bwMode="auto">
            <a:xfrm rot="10800000">
              <a:off x="881034" y="5429264"/>
              <a:ext cx="714380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8" name="Group 157"/>
          <p:cNvGrpSpPr/>
          <p:nvPr/>
        </p:nvGrpSpPr>
        <p:grpSpPr>
          <a:xfrm>
            <a:off x="166654" y="1500174"/>
            <a:ext cx="429422" cy="3929884"/>
            <a:chOff x="166654" y="1500174"/>
            <a:chExt cx="429422" cy="3929884"/>
          </a:xfrm>
        </p:grpSpPr>
        <p:cxnSp>
          <p:nvCxnSpPr>
            <p:cNvPr id="256" name="Straight Arrow Connector 255"/>
            <p:cNvCxnSpPr/>
            <p:nvPr/>
          </p:nvCxnSpPr>
          <p:spPr bwMode="auto">
            <a:xfrm rot="5400000">
              <a:off x="-1369263" y="3464719"/>
              <a:ext cx="3929884" cy="794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9" name="TextBox 258"/>
            <p:cNvSpPr txBox="1"/>
            <p:nvPr/>
          </p:nvSpPr>
          <p:spPr>
            <a:xfrm rot="16200000">
              <a:off x="-326301" y="3564765"/>
              <a:ext cx="13860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Grow-left</a:t>
              </a:r>
              <a:endParaRPr lang="da-DK" dirty="0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419732" y="3550491"/>
            <a:ext cx="3676672" cy="757790"/>
            <a:chOff x="5419732" y="3550491"/>
            <a:chExt cx="3676672" cy="757790"/>
          </a:xfrm>
        </p:grpSpPr>
        <p:sp>
          <p:nvSpPr>
            <p:cNvPr id="293" name="Rectangle 292"/>
            <p:cNvSpPr/>
            <p:nvPr/>
          </p:nvSpPr>
          <p:spPr bwMode="auto">
            <a:xfrm>
              <a:off x="5524504" y="3643314"/>
              <a:ext cx="285752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4" name="Rectangle 293"/>
            <p:cNvSpPr/>
            <p:nvPr/>
          </p:nvSpPr>
          <p:spPr bwMode="auto">
            <a:xfrm>
              <a:off x="6738950" y="3643314"/>
              <a:ext cx="1357322" cy="4286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8096272" y="3643314"/>
              <a:ext cx="100013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96" name="Straight Arrow Connector 295"/>
            <p:cNvCxnSpPr/>
            <p:nvPr/>
          </p:nvCxnSpPr>
          <p:spPr bwMode="auto">
            <a:xfrm rot="10800000">
              <a:off x="5595942" y="3857628"/>
              <a:ext cx="14287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7" name="Straight Arrow Connector 296"/>
            <p:cNvCxnSpPr/>
            <p:nvPr/>
          </p:nvCxnSpPr>
          <p:spPr bwMode="auto">
            <a:xfrm>
              <a:off x="8167710" y="3857628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8" name="Straight Arrow Connector 297"/>
            <p:cNvCxnSpPr/>
            <p:nvPr/>
          </p:nvCxnSpPr>
          <p:spPr bwMode="auto">
            <a:xfrm rot="10800000">
              <a:off x="6810388" y="3857628"/>
              <a:ext cx="121444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9" name="TextBox 298"/>
            <p:cNvSpPr txBox="1"/>
            <p:nvPr/>
          </p:nvSpPr>
          <p:spPr>
            <a:xfrm>
              <a:off x="5419732" y="4000504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</a:t>
              </a:r>
              <a:endParaRPr lang="da-DK" sz="1400" i="1" dirty="0"/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7151384" y="4000504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C</a:t>
              </a:r>
              <a:endParaRPr lang="da-DK" sz="1400" i="1" dirty="0"/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8310586" y="4000504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R</a:t>
              </a:r>
              <a:endParaRPr lang="da-DK" sz="1400" i="1" dirty="0"/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5810256" y="3643314"/>
              <a:ext cx="571504" cy="428628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5857872" y="4000504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L’</a:t>
              </a:r>
              <a:endParaRPr lang="da-DK" sz="1400" i="1" dirty="0"/>
            </a:p>
          </p:txBody>
        </p:sp>
        <p:cxnSp>
          <p:nvCxnSpPr>
            <p:cNvPr id="304" name="Straight Arrow Connector 303"/>
            <p:cNvCxnSpPr/>
            <p:nvPr/>
          </p:nvCxnSpPr>
          <p:spPr bwMode="auto">
            <a:xfrm rot="10800000">
              <a:off x="5881694" y="3857628"/>
              <a:ext cx="428628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5" name="Rectangle 304"/>
            <p:cNvSpPr/>
            <p:nvPr/>
          </p:nvSpPr>
          <p:spPr bwMode="auto">
            <a:xfrm>
              <a:off x="6381760" y="3643314"/>
              <a:ext cx="357190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06" name="Straight Arrow Connector 305"/>
            <p:cNvCxnSpPr/>
            <p:nvPr/>
          </p:nvCxnSpPr>
          <p:spPr bwMode="auto">
            <a:xfrm>
              <a:off x="6453198" y="3857628"/>
              <a:ext cx="214314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7" name="Freeform 306"/>
            <p:cNvSpPr/>
            <p:nvPr/>
          </p:nvSpPr>
          <p:spPr bwMode="auto">
            <a:xfrm>
              <a:off x="5784780" y="3550491"/>
              <a:ext cx="935126" cy="92822"/>
            </a:xfrm>
            <a:custGeom>
              <a:avLst/>
              <a:gdLst>
                <a:gd name="connsiteX0" fmla="*/ 828675 w 828675"/>
                <a:gd name="connsiteY0" fmla="*/ 121708 h 128058"/>
                <a:gd name="connsiteX1" fmla="*/ 431800 w 828675"/>
                <a:gd name="connsiteY1" fmla="*/ 1058 h 128058"/>
                <a:gd name="connsiteX2" fmla="*/ 0 w 828675"/>
                <a:gd name="connsiteY2" fmla="*/ 128058 h 128058"/>
                <a:gd name="connsiteX0" fmla="*/ 828675 w 828675"/>
                <a:gd name="connsiteY0" fmla="*/ 83608 h 89958"/>
                <a:gd name="connsiteX1" fmla="*/ 431800 w 828675"/>
                <a:gd name="connsiteY1" fmla="*/ 1058 h 89958"/>
                <a:gd name="connsiteX2" fmla="*/ 0 w 828675"/>
                <a:gd name="connsiteY2" fmla="*/ 89958 h 89958"/>
                <a:gd name="connsiteX0" fmla="*/ 1047750 w 1047750"/>
                <a:gd name="connsiteY0" fmla="*/ 87577 h 89164"/>
                <a:gd name="connsiteX1" fmla="*/ 431800 w 1047750"/>
                <a:gd name="connsiteY1" fmla="*/ 264 h 89164"/>
                <a:gd name="connsiteX2" fmla="*/ 0 w 1047750"/>
                <a:gd name="connsiteY2" fmla="*/ 89164 h 89164"/>
                <a:gd name="connsiteX0" fmla="*/ 1066800 w 1066800"/>
                <a:gd name="connsiteY0" fmla="*/ 87577 h 89164"/>
                <a:gd name="connsiteX1" fmla="*/ 431800 w 1066800"/>
                <a:gd name="connsiteY1" fmla="*/ 264 h 89164"/>
                <a:gd name="connsiteX2" fmla="*/ 0 w 1066800"/>
                <a:gd name="connsiteY2" fmla="*/ 89164 h 89164"/>
                <a:gd name="connsiteX0" fmla="*/ 1066800 w 1066800"/>
                <a:gd name="connsiteY0" fmla="*/ 91235 h 92822"/>
                <a:gd name="connsiteX1" fmla="*/ 629310 w 1066800"/>
                <a:gd name="connsiteY1" fmla="*/ 264 h 92822"/>
                <a:gd name="connsiteX2" fmla="*/ 0 w 1066800"/>
                <a:gd name="connsiteY2" fmla="*/ 92822 h 92822"/>
                <a:gd name="connsiteX0" fmla="*/ 935126 w 935126"/>
                <a:gd name="connsiteY0" fmla="*/ 91235 h 92822"/>
                <a:gd name="connsiteX1" fmla="*/ 497636 w 935126"/>
                <a:gd name="connsiteY1" fmla="*/ 264 h 92822"/>
                <a:gd name="connsiteX2" fmla="*/ 0 w 935126"/>
                <a:gd name="connsiteY2" fmla="*/ 92822 h 92822"/>
                <a:gd name="connsiteX0" fmla="*/ 935126 w 935126"/>
                <a:gd name="connsiteY0" fmla="*/ 91235 h 92822"/>
                <a:gd name="connsiteX1" fmla="*/ 483006 w 935126"/>
                <a:gd name="connsiteY1" fmla="*/ 264 h 92822"/>
                <a:gd name="connsiteX2" fmla="*/ 0 w 935126"/>
                <a:gd name="connsiteY2" fmla="*/ 92822 h 92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5126" h="92822">
                  <a:moveTo>
                    <a:pt x="935126" y="91235"/>
                  </a:moveTo>
                  <a:cubicBezTo>
                    <a:pt x="805744" y="30381"/>
                    <a:pt x="638860" y="0"/>
                    <a:pt x="483006" y="264"/>
                  </a:cubicBezTo>
                  <a:cubicBezTo>
                    <a:pt x="327152" y="528"/>
                    <a:pt x="146844" y="29851"/>
                    <a:pt x="0" y="92822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5524504" y="4429132"/>
            <a:ext cx="3571900" cy="664967"/>
            <a:chOff x="5524504" y="4429132"/>
            <a:chExt cx="3571900" cy="664967"/>
          </a:xfrm>
        </p:grpSpPr>
        <p:sp>
          <p:nvSpPr>
            <p:cNvPr id="308" name="Rectangle 307"/>
            <p:cNvSpPr/>
            <p:nvPr/>
          </p:nvSpPr>
          <p:spPr bwMode="auto">
            <a:xfrm>
              <a:off x="7096140" y="4429132"/>
              <a:ext cx="1000132" cy="4286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8096272" y="4429132"/>
              <a:ext cx="100013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10" name="Straight Arrow Connector 309"/>
            <p:cNvCxnSpPr/>
            <p:nvPr/>
          </p:nvCxnSpPr>
          <p:spPr bwMode="auto">
            <a:xfrm>
              <a:off x="8167710" y="4643446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1" name="Straight Arrow Connector 310"/>
            <p:cNvCxnSpPr/>
            <p:nvPr/>
          </p:nvCxnSpPr>
          <p:spPr bwMode="auto">
            <a:xfrm rot="10800000">
              <a:off x="7167578" y="4643446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2" name="TextBox 311"/>
            <p:cNvSpPr txBox="1"/>
            <p:nvPr/>
          </p:nvSpPr>
          <p:spPr>
            <a:xfrm>
              <a:off x="6496060" y="4786322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L’</a:t>
              </a:r>
              <a:endParaRPr lang="da-DK" sz="1400" i="1" dirty="0"/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7326644" y="4786322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C</a:t>
              </a:r>
              <a:endParaRPr lang="da-DK" sz="1400" i="1" dirty="0"/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8310586" y="4786322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R</a:t>
              </a:r>
              <a:endParaRPr lang="da-DK" sz="1400" i="1" dirty="0"/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5524504" y="4429132"/>
              <a:ext cx="857256" cy="428628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5719766" y="4786322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</a:t>
              </a:r>
              <a:endParaRPr lang="da-DK" sz="1400" i="1" dirty="0"/>
            </a:p>
          </p:txBody>
        </p:sp>
        <p:cxnSp>
          <p:nvCxnSpPr>
            <p:cNvPr id="317" name="Straight Arrow Connector 316"/>
            <p:cNvCxnSpPr/>
            <p:nvPr/>
          </p:nvCxnSpPr>
          <p:spPr bwMode="auto">
            <a:xfrm rot="10800000">
              <a:off x="5595942" y="4643446"/>
              <a:ext cx="714380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8" name="Rectangle 317"/>
            <p:cNvSpPr/>
            <p:nvPr/>
          </p:nvSpPr>
          <p:spPr bwMode="auto">
            <a:xfrm>
              <a:off x="6381760" y="4429132"/>
              <a:ext cx="714380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19" name="Straight Arrow Connector 318"/>
            <p:cNvCxnSpPr/>
            <p:nvPr/>
          </p:nvCxnSpPr>
          <p:spPr bwMode="auto">
            <a:xfrm>
              <a:off x="6453198" y="4643446"/>
              <a:ext cx="571504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7" name="Group 156"/>
          <p:cNvGrpSpPr/>
          <p:nvPr/>
        </p:nvGrpSpPr>
        <p:grpSpPr>
          <a:xfrm>
            <a:off x="5524504" y="5214950"/>
            <a:ext cx="3571900" cy="664967"/>
            <a:chOff x="5524504" y="5214950"/>
            <a:chExt cx="3571900" cy="664967"/>
          </a:xfrm>
        </p:grpSpPr>
        <p:sp>
          <p:nvSpPr>
            <p:cNvPr id="320" name="Rectangle 319"/>
            <p:cNvSpPr/>
            <p:nvPr/>
          </p:nvSpPr>
          <p:spPr bwMode="auto">
            <a:xfrm>
              <a:off x="6381760" y="5214950"/>
              <a:ext cx="1714512" cy="4286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8096272" y="5214950"/>
              <a:ext cx="100013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22" name="Straight Arrow Connector 321"/>
            <p:cNvCxnSpPr/>
            <p:nvPr/>
          </p:nvCxnSpPr>
          <p:spPr bwMode="auto">
            <a:xfrm>
              <a:off x="8167710" y="5429264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3" name="Straight Arrow Connector 322"/>
            <p:cNvCxnSpPr/>
            <p:nvPr/>
          </p:nvCxnSpPr>
          <p:spPr bwMode="auto">
            <a:xfrm rot="10800000">
              <a:off x="6453198" y="5429264"/>
              <a:ext cx="157163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4" name="TextBox 323"/>
            <p:cNvSpPr txBox="1"/>
            <p:nvPr/>
          </p:nvSpPr>
          <p:spPr>
            <a:xfrm>
              <a:off x="6953264" y="5572140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C</a:t>
              </a:r>
              <a:endParaRPr lang="da-DK" sz="1400" i="1" dirty="0"/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8310586" y="5572140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R</a:t>
              </a:r>
              <a:endParaRPr lang="da-DK" sz="1400" i="1" dirty="0"/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5524504" y="5214950"/>
              <a:ext cx="857256" cy="428628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5719766" y="5572140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</a:t>
              </a:r>
              <a:endParaRPr lang="da-DK" sz="1400" i="1" dirty="0"/>
            </a:p>
          </p:txBody>
        </p:sp>
        <p:cxnSp>
          <p:nvCxnSpPr>
            <p:cNvPr id="328" name="Straight Arrow Connector 327"/>
            <p:cNvCxnSpPr/>
            <p:nvPr/>
          </p:nvCxnSpPr>
          <p:spPr bwMode="auto">
            <a:xfrm rot="10800000">
              <a:off x="5595942" y="5429264"/>
              <a:ext cx="714380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9" name="Group 158"/>
          <p:cNvGrpSpPr/>
          <p:nvPr/>
        </p:nvGrpSpPr>
        <p:grpSpPr>
          <a:xfrm>
            <a:off x="4881563" y="1429530"/>
            <a:ext cx="429421" cy="4000528"/>
            <a:chOff x="4881563" y="1429530"/>
            <a:chExt cx="429421" cy="4000528"/>
          </a:xfrm>
        </p:grpSpPr>
        <p:cxnSp>
          <p:nvCxnSpPr>
            <p:cNvPr id="329" name="Straight Arrow Connector 328"/>
            <p:cNvCxnSpPr/>
            <p:nvPr/>
          </p:nvCxnSpPr>
          <p:spPr bwMode="auto">
            <a:xfrm rot="5400000" flipH="1" flipV="1">
              <a:off x="3309926" y="3429000"/>
              <a:ext cx="4000528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30" name="TextBox 329"/>
            <p:cNvSpPr txBox="1"/>
            <p:nvPr/>
          </p:nvSpPr>
          <p:spPr>
            <a:xfrm rot="16200000">
              <a:off x="4315062" y="3279013"/>
              <a:ext cx="15331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Shrink-left</a:t>
              </a:r>
              <a:endParaRPr lang="da-DK" dirty="0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524504" y="2857496"/>
            <a:ext cx="3571900" cy="664967"/>
            <a:chOff x="5524504" y="2857496"/>
            <a:chExt cx="3571900" cy="664967"/>
          </a:xfrm>
        </p:grpSpPr>
        <p:sp>
          <p:nvSpPr>
            <p:cNvPr id="341" name="Rectangle 340"/>
            <p:cNvSpPr/>
            <p:nvPr/>
          </p:nvSpPr>
          <p:spPr bwMode="auto">
            <a:xfrm>
              <a:off x="5524504" y="2857496"/>
              <a:ext cx="642942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6381760" y="2857496"/>
              <a:ext cx="1714512" cy="4286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8096272" y="2857496"/>
              <a:ext cx="100013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44" name="Straight Arrow Connector 343"/>
            <p:cNvCxnSpPr/>
            <p:nvPr/>
          </p:nvCxnSpPr>
          <p:spPr bwMode="auto">
            <a:xfrm rot="10800000">
              <a:off x="5595942" y="3071810"/>
              <a:ext cx="50006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5" name="Straight Arrow Connector 344"/>
            <p:cNvCxnSpPr/>
            <p:nvPr/>
          </p:nvCxnSpPr>
          <p:spPr bwMode="auto">
            <a:xfrm>
              <a:off x="8167710" y="3071810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6" name="Straight Arrow Connector 345"/>
            <p:cNvCxnSpPr/>
            <p:nvPr/>
          </p:nvCxnSpPr>
          <p:spPr bwMode="auto">
            <a:xfrm rot="10800000">
              <a:off x="6453198" y="3071810"/>
              <a:ext cx="157163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7" name="TextBox 346"/>
            <p:cNvSpPr txBox="1"/>
            <p:nvPr/>
          </p:nvSpPr>
          <p:spPr>
            <a:xfrm>
              <a:off x="6953264" y="3214686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C</a:t>
              </a:r>
              <a:endParaRPr lang="da-DK" sz="1400" i="1" dirty="0"/>
            </a:p>
          </p:txBody>
        </p:sp>
        <p:sp>
          <p:nvSpPr>
            <p:cNvPr id="348" name="TextBox 347"/>
            <p:cNvSpPr txBox="1"/>
            <p:nvPr/>
          </p:nvSpPr>
          <p:spPr>
            <a:xfrm>
              <a:off x="8310586" y="3214686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R</a:t>
              </a:r>
              <a:endParaRPr lang="da-DK" sz="1400" i="1" dirty="0"/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6167446" y="2857496"/>
              <a:ext cx="214314" cy="428628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6029322" y="3214686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L’</a:t>
              </a:r>
              <a:endParaRPr lang="da-DK" sz="1400" i="1" dirty="0"/>
            </a:p>
          </p:txBody>
        </p:sp>
        <p:cxnSp>
          <p:nvCxnSpPr>
            <p:cNvPr id="351" name="Straight Arrow Connector 350"/>
            <p:cNvCxnSpPr/>
            <p:nvPr/>
          </p:nvCxnSpPr>
          <p:spPr bwMode="auto">
            <a:xfrm rot="10800000">
              <a:off x="6238884" y="3071810"/>
              <a:ext cx="71438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61" name="TextBox 360"/>
            <p:cNvSpPr txBox="1"/>
            <p:nvPr/>
          </p:nvSpPr>
          <p:spPr>
            <a:xfrm>
              <a:off x="5591182" y="3214686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</a:t>
              </a:r>
              <a:endParaRPr lang="da-DK" sz="1400" i="1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5524504" y="2071678"/>
            <a:ext cx="3571900" cy="664967"/>
            <a:chOff x="5524504" y="2071678"/>
            <a:chExt cx="3571900" cy="664967"/>
          </a:xfrm>
        </p:grpSpPr>
        <p:sp>
          <p:nvSpPr>
            <p:cNvPr id="362" name="Rectangle 361"/>
            <p:cNvSpPr/>
            <p:nvPr/>
          </p:nvSpPr>
          <p:spPr bwMode="auto">
            <a:xfrm>
              <a:off x="5524504" y="2071678"/>
              <a:ext cx="642942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6381760" y="2071678"/>
              <a:ext cx="1714512" cy="4286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8096272" y="2071678"/>
              <a:ext cx="100013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65" name="Straight Arrow Connector 364"/>
            <p:cNvCxnSpPr/>
            <p:nvPr/>
          </p:nvCxnSpPr>
          <p:spPr bwMode="auto">
            <a:xfrm rot="10800000">
              <a:off x="5595942" y="2285992"/>
              <a:ext cx="50006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6" name="Straight Arrow Connector 365"/>
            <p:cNvCxnSpPr/>
            <p:nvPr/>
          </p:nvCxnSpPr>
          <p:spPr bwMode="auto">
            <a:xfrm>
              <a:off x="8167710" y="2285992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7" name="Straight Arrow Connector 366"/>
            <p:cNvCxnSpPr/>
            <p:nvPr/>
          </p:nvCxnSpPr>
          <p:spPr bwMode="auto">
            <a:xfrm rot="10800000">
              <a:off x="6453198" y="2285992"/>
              <a:ext cx="157163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68" name="TextBox 367"/>
            <p:cNvSpPr txBox="1"/>
            <p:nvPr/>
          </p:nvSpPr>
          <p:spPr>
            <a:xfrm>
              <a:off x="6953264" y="2428868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C</a:t>
              </a:r>
              <a:endParaRPr lang="da-DK" sz="1400" i="1" dirty="0"/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8310586" y="2428868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R</a:t>
              </a:r>
              <a:endParaRPr lang="da-DK" sz="1400" i="1" dirty="0"/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6167446" y="2071678"/>
              <a:ext cx="214314" cy="428628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71" name="TextBox 370"/>
            <p:cNvSpPr txBox="1"/>
            <p:nvPr/>
          </p:nvSpPr>
          <p:spPr>
            <a:xfrm>
              <a:off x="6029322" y="2428868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L’</a:t>
              </a:r>
              <a:endParaRPr lang="da-DK" sz="1400" i="1" dirty="0"/>
            </a:p>
          </p:txBody>
        </p:sp>
        <p:cxnSp>
          <p:nvCxnSpPr>
            <p:cNvPr id="372" name="Straight Arrow Connector 371"/>
            <p:cNvCxnSpPr/>
            <p:nvPr/>
          </p:nvCxnSpPr>
          <p:spPr bwMode="auto">
            <a:xfrm>
              <a:off x="6238884" y="2285992"/>
              <a:ext cx="71438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3" name="TextBox 372"/>
            <p:cNvSpPr txBox="1"/>
            <p:nvPr/>
          </p:nvSpPr>
          <p:spPr>
            <a:xfrm>
              <a:off x="5591182" y="2428868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</a:t>
              </a:r>
              <a:endParaRPr lang="da-DK" sz="1400" i="1" dirty="0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5524504" y="1285860"/>
            <a:ext cx="3571900" cy="664967"/>
            <a:chOff x="5524504" y="1285860"/>
            <a:chExt cx="3571900" cy="664967"/>
          </a:xfrm>
        </p:grpSpPr>
        <p:sp>
          <p:nvSpPr>
            <p:cNvPr id="379" name="Rectangle 378"/>
            <p:cNvSpPr/>
            <p:nvPr/>
          </p:nvSpPr>
          <p:spPr bwMode="auto">
            <a:xfrm>
              <a:off x="5524504" y="1285860"/>
              <a:ext cx="642942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80" name="Rectangle 379"/>
            <p:cNvSpPr/>
            <p:nvPr/>
          </p:nvSpPr>
          <p:spPr bwMode="auto">
            <a:xfrm>
              <a:off x="6167446" y="1285860"/>
              <a:ext cx="1928826" cy="4286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81" name="Rectangle 380"/>
            <p:cNvSpPr/>
            <p:nvPr/>
          </p:nvSpPr>
          <p:spPr bwMode="auto">
            <a:xfrm>
              <a:off x="8096272" y="1285860"/>
              <a:ext cx="1000132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82" name="Straight Arrow Connector 381"/>
            <p:cNvCxnSpPr/>
            <p:nvPr/>
          </p:nvCxnSpPr>
          <p:spPr bwMode="auto">
            <a:xfrm rot="10800000">
              <a:off x="5595942" y="1500174"/>
              <a:ext cx="50006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3" name="Straight Arrow Connector 382"/>
            <p:cNvCxnSpPr/>
            <p:nvPr/>
          </p:nvCxnSpPr>
          <p:spPr bwMode="auto">
            <a:xfrm>
              <a:off x="8167710" y="1500174"/>
              <a:ext cx="85725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4" name="Straight Arrow Connector 383"/>
            <p:cNvCxnSpPr/>
            <p:nvPr/>
          </p:nvCxnSpPr>
          <p:spPr bwMode="auto">
            <a:xfrm rot="10800000">
              <a:off x="6238884" y="1500174"/>
              <a:ext cx="1785950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5" name="TextBox 384"/>
            <p:cNvSpPr txBox="1"/>
            <p:nvPr/>
          </p:nvSpPr>
          <p:spPr>
            <a:xfrm>
              <a:off x="6777033" y="1643050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C</a:t>
              </a:r>
              <a:endParaRPr lang="da-DK" sz="1400" i="1" dirty="0"/>
            </a:p>
          </p:txBody>
        </p:sp>
        <p:sp>
          <p:nvSpPr>
            <p:cNvPr id="386" name="TextBox 385"/>
            <p:cNvSpPr txBox="1"/>
            <p:nvPr/>
          </p:nvSpPr>
          <p:spPr>
            <a:xfrm>
              <a:off x="8310586" y="1643050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R</a:t>
              </a:r>
              <a:endParaRPr lang="da-DK" sz="1400" i="1" dirty="0"/>
            </a:p>
          </p:txBody>
        </p:sp>
        <p:sp>
          <p:nvSpPr>
            <p:cNvPr id="390" name="TextBox 389"/>
            <p:cNvSpPr txBox="1"/>
            <p:nvPr/>
          </p:nvSpPr>
          <p:spPr>
            <a:xfrm>
              <a:off x="5591182" y="1643050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L</a:t>
              </a:r>
              <a:endParaRPr lang="da-DK" sz="1400" i="1" dirty="0"/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5024438" y="2071678"/>
            <a:ext cx="4071966" cy="2643206"/>
            <a:chOff x="2952736" y="2214554"/>
            <a:chExt cx="4071966" cy="2643206"/>
          </a:xfrm>
        </p:grpSpPr>
        <p:sp>
          <p:nvSpPr>
            <p:cNvPr id="277" name="Rounded Rectangle 276"/>
            <p:cNvSpPr/>
            <p:nvPr/>
          </p:nvSpPr>
          <p:spPr bwMode="auto">
            <a:xfrm>
              <a:off x="2952736" y="2214554"/>
              <a:ext cx="4071966" cy="2643206"/>
            </a:xfrm>
            <a:prstGeom prst="roundRect">
              <a:avLst>
                <a:gd name="adj" fmla="val 8462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3809992" y="2786058"/>
              <a:ext cx="2428892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79" name="Straight Arrow Connector 278"/>
            <p:cNvCxnSpPr/>
            <p:nvPr/>
          </p:nvCxnSpPr>
          <p:spPr bwMode="auto">
            <a:xfrm rot="10800000">
              <a:off x="3881430" y="3000372"/>
              <a:ext cx="2286016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0" name="Rectangle 279"/>
            <p:cNvSpPr/>
            <p:nvPr/>
          </p:nvSpPr>
          <p:spPr bwMode="auto">
            <a:xfrm>
              <a:off x="5595942" y="3929066"/>
              <a:ext cx="1214446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81" name="Straight Arrow Connector 280"/>
            <p:cNvCxnSpPr/>
            <p:nvPr/>
          </p:nvCxnSpPr>
          <p:spPr bwMode="auto">
            <a:xfrm>
              <a:off x="5667380" y="4143380"/>
              <a:ext cx="1071570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2" name="Rectangle 281"/>
            <p:cNvSpPr/>
            <p:nvPr/>
          </p:nvSpPr>
          <p:spPr bwMode="auto">
            <a:xfrm>
              <a:off x="4452934" y="3929066"/>
              <a:ext cx="1143008" cy="42862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83" name="Straight Arrow Connector 282"/>
            <p:cNvCxnSpPr/>
            <p:nvPr/>
          </p:nvCxnSpPr>
          <p:spPr bwMode="auto">
            <a:xfrm rot="10800000">
              <a:off x="4524372" y="4143380"/>
              <a:ext cx="1000132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4" name="Rectangle 283"/>
            <p:cNvSpPr/>
            <p:nvPr/>
          </p:nvSpPr>
          <p:spPr bwMode="auto">
            <a:xfrm>
              <a:off x="3238488" y="3929066"/>
              <a:ext cx="1214446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85" name="Straight Arrow Connector 284"/>
            <p:cNvCxnSpPr/>
            <p:nvPr/>
          </p:nvCxnSpPr>
          <p:spPr bwMode="auto">
            <a:xfrm rot="10800000">
              <a:off x="3309926" y="4143380"/>
              <a:ext cx="1071570" cy="15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6" name="TextBox 285"/>
            <p:cNvSpPr txBox="1"/>
            <p:nvPr/>
          </p:nvSpPr>
          <p:spPr>
            <a:xfrm>
              <a:off x="3809992" y="3208330"/>
              <a:ext cx="2901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i</a:t>
              </a:r>
              <a:endParaRPr lang="da-DK" i="1" dirty="0"/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5953132" y="3208330"/>
              <a:ext cx="2901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j</a:t>
              </a:r>
              <a:endParaRPr lang="da-DK" i="1" dirty="0"/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5595942" y="4357688"/>
              <a:ext cx="2901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i</a:t>
              </a:r>
              <a:endParaRPr lang="da-DK" i="1" dirty="0"/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6524636" y="4357688"/>
              <a:ext cx="3533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i’</a:t>
              </a:r>
              <a:endParaRPr lang="da-DK" i="1" dirty="0"/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4167182" y="4357688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k’</a:t>
              </a:r>
              <a:endParaRPr lang="da-DK" i="1" dirty="0"/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3238488" y="4357688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k</a:t>
              </a:r>
              <a:endParaRPr lang="da-DK" i="1" dirty="0"/>
            </a:p>
          </p:txBody>
        </p:sp>
        <p:sp>
          <p:nvSpPr>
            <p:cNvPr id="292" name="Freeform 291"/>
            <p:cNvSpPr/>
            <p:nvPr/>
          </p:nvSpPr>
          <p:spPr bwMode="auto">
            <a:xfrm>
              <a:off x="4439606" y="3741104"/>
              <a:ext cx="2301240" cy="191770"/>
            </a:xfrm>
            <a:custGeom>
              <a:avLst/>
              <a:gdLst>
                <a:gd name="connsiteX0" fmla="*/ 2301240 w 2301240"/>
                <a:gd name="connsiteY0" fmla="*/ 184150 h 191770"/>
                <a:gd name="connsiteX1" fmla="*/ 1143000 w 2301240"/>
                <a:gd name="connsiteY1" fmla="*/ 1270 h 191770"/>
                <a:gd name="connsiteX2" fmla="*/ 0 w 2301240"/>
                <a:gd name="connsiteY2" fmla="*/ 191770 h 19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01240" h="191770">
                  <a:moveTo>
                    <a:pt x="2301240" y="184150"/>
                  </a:moveTo>
                  <a:cubicBezTo>
                    <a:pt x="1913890" y="92075"/>
                    <a:pt x="1526540" y="0"/>
                    <a:pt x="1143000" y="1270"/>
                  </a:cubicBezTo>
                  <a:cubicBezTo>
                    <a:pt x="759460" y="2540"/>
                    <a:pt x="379730" y="97155"/>
                    <a:pt x="0" y="19177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1" name="TextBox 330"/>
            <p:cNvSpPr txBox="1"/>
            <p:nvPr/>
          </p:nvSpPr>
          <p:spPr>
            <a:xfrm>
              <a:off x="3803642" y="2262180"/>
              <a:ext cx="24685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Address-mapping</a:t>
              </a:r>
              <a:endParaRPr lang="da-DK" i="1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Problem Definitions</a:t>
            </a:r>
          </a:p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Previous Results</a:t>
            </a:r>
          </a:p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An Implicit Moveable Dictionary</a:t>
            </a:r>
          </a:p>
          <a:p>
            <a:r>
              <a:rPr lang="da-DK" dirty="0" smtClean="0"/>
              <a:t>An Implicit Dictionary with the Working-Set Property</a:t>
            </a:r>
          </a:p>
          <a:p>
            <a:pPr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xmlns="" val="3806176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An Implicit Dictionary with the</a:t>
            </a:r>
            <a:br>
              <a:rPr lang="da-DK" dirty="0" smtClean="0"/>
            </a:br>
            <a:r>
              <a:rPr lang="da-DK" dirty="0" smtClean="0"/>
              <a:t>Working-Set Property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Exponential layout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i="1" dirty="0" smtClean="0"/>
              <a:t>B</a:t>
            </a:r>
            <a:r>
              <a:rPr lang="da-DK" i="1" baseline="-25000" dirty="0" smtClean="0"/>
              <a:t>i</a:t>
            </a:r>
            <a:r>
              <a:rPr lang="da-DK" dirty="0" smtClean="0"/>
              <a:t> consists of </a:t>
            </a:r>
            <a:r>
              <a:rPr lang="da-DK" i="1" dirty="0" smtClean="0"/>
              <a:t>O(1)</a:t>
            </a:r>
            <a:r>
              <a:rPr lang="da-DK" dirty="0" smtClean="0"/>
              <a:t> moveable dictionaries</a:t>
            </a:r>
          </a:p>
          <a:p>
            <a:r>
              <a:rPr lang="da-DK" dirty="0" smtClean="0"/>
              <a:t>All elements </a:t>
            </a:r>
            <a:r>
              <a:rPr lang="da-DK" i="1" dirty="0" smtClean="0"/>
              <a:t>e</a:t>
            </a:r>
            <a:r>
              <a:rPr lang="da-DK" dirty="0" smtClean="0"/>
              <a:t> in </a:t>
            </a:r>
            <a:r>
              <a:rPr lang="da-DK" i="1" dirty="0" smtClean="0"/>
              <a:t>B</a:t>
            </a:r>
            <a:r>
              <a:rPr lang="da-DK" i="1" baseline="-25000" dirty="0" smtClean="0"/>
              <a:t>i</a:t>
            </a:r>
            <a:r>
              <a:rPr lang="da-DK" dirty="0" smtClean="0"/>
              <a:t> have </a:t>
            </a:r>
            <a:r>
              <a:rPr lang="da-DK" i="1" dirty="0" smtClean="0"/>
              <a:t>l</a:t>
            </a:r>
            <a:r>
              <a:rPr lang="da-DK" i="1" baseline="-25000" dirty="0" smtClean="0"/>
              <a:t>e </a:t>
            </a:r>
            <a:r>
              <a:rPr lang="da-DK" i="1" dirty="0" smtClean="0"/>
              <a:t>≥2</a:t>
            </a:r>
            <a:r>
              <a:rPr lang="da-DK" i="1" baseline="25000" dirty="0" smtClean="0"/>
              <a:t>2</a:t>
            </a:r>
            <a:r>
              <a:rPr lang="da-DK" i="1" baseline="46000" dirty="0" smtClean="0"/>
              <a:t>i-1+k</a:t>
            </a:r>
            <a:r>
              <a:rPr lang="da-DK" dirty="0" smtClean="0"/>
              <a:t> or </a:t>
            </a:r>
            <a:r>
              <a:rPr lang="da-DK" i="1" dirty="0" smtClean="0"/>
              <a:t>l</a:t>
            </a:r>
            <a:r>
              <a:rPr lang="da-DK" i="1" baseline="-25000" dirty="0" smtClean="0"/>
              <a:t>e </a:t>
            </a:r>
            <a:r>
              <a:rPr lang="da-DK" i="1" dirty="0" smtClean="0"/>
              <a:t>≥2</a:t>
            </a:r>
            <a:r>
              <a:rPr lang="da-DK" i="1" baseline="25000" dirty="0" smtClean="0"/>
              <a:t>2</a:t>
            </a:r>
            <a:r>
              <a:rPr lang="da-DK" i="1" baseline="46000" dirty="0" smtClean="0"/>
              <a:t>i+k</a:t>
            </a:r>
            <a:endParaRPr lang="da-DK" i="1" dirty="0" smtClean="0"/>
          </a:p>
          <a:p>
            <a:r>
              <a:rPr lang="da-DK" dirty="0" smtClean="0"/>
              <a:t>Searched and inserted elements are moved into </a:t>
            </a:r>
            <a:r>
              <a:rPr lang="da-DK" i="1" dirty="0" smtClean="0"/>
              <a:t>B</a:t>
            </a:r>
            <a:r>
              <a:rPr lang="da-DK" i="1" baseline="-25000" dirty="0" smtClean="0"/>
              <a:t>0</a:t>
            </a:r>
            <a:r>
              <a:rPr lang="da-DK" dirty="0" smtClean="0"/>
              <a:t> (overflows)</a:t>
            </a:r>
            <a:endParaRPr lang="da-DK" baseline="-25000" dirty="0" smtClean="0"/>
          </a:p>
          <a:p>
            <a:r>
              <a:rPr lang="da-DK" dirty="0" smtClean="0"/>
              <a:t>These are the ideas we used in the ISAAC 2010 paper</a:t>
            </a:r>
          </a:p>
          <a:p>
            <a:r>
              <a:rPr lang="da-DK" dirty="0" smtClean="0"/>
              <a:t>Only gives </a:t>
            </a:r>
            <a:r>
              <a:rPr lang="da-DK" i="1" dirty="0" smtClean="0"/>
              <a:t>O(log n)</a:t>
            </a:r>
            <a:r>
              <a:rPr lang="da-DK" dirty="0" smtClean="0"/>
              <a:t> bounds for predecessor and successor searches: invariants do not relate </a:t>
            </a:r>
            <a:r>
              <a:rPr lang="da-DK" i="1" dirty="0" smtClean="0"/>
              <a:t>e</a:t>
            </a:r>
            <a:r>
              <a:rPr lang="da-DK" dirty="0" smtClean="0"/>
              <a:t> and its prede/succ-essor</a:t>
            </a:r>
            <a:endParaRPr lang="da-DK" dirty="0"/>
          </a:p>
        </p:txBody>
      </p:sp>
      <p:grpSp>
        <p:nvGrpSpPr>
          <p:cNvPr id="4" name="Group 29"/>
          <p:cNvGrpSpPr/>
          <p:nvPr/>
        </p:nvGrpSpPr>
        <p:grpSpPr>
          <a:xfrm>
            <a:off x="1220854" y="1641948"/>
            <a:ext cx="7375484" cy="902318"/>
            <a:chOff x="1220854" y="1641948"/>
            <a:chExt cx="7375484" cy="902318"/>
          </a:xfrm>
        </p:grpSpPr>
        <p:grpSp>
          <p:nvGrpSpPr>
            <p:cNvPr id="6" name="Group 14"/>
            <p:cNvGrpSpPr/>
            <p:nvPr/>
          </p:nvGrpSpPr>
          <p:grpSpPr>
            <a:xfrm>
              <a:off x="1220854" y="2115638"/>
              <a:ext cx="500066" cy="428628"/>
              <a:chOff x="3292556" y="2071678"/>
              <a:chExt cx="500066" cy="428628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3309926" y="2071678"/>
                <a:ext cx="428628" cy="428628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>
                    <a:srgbClr val="BA2A12"/>
                  </a:buClr>
                  <a:buSzTx/>
                  <a:buFont typeface="Wingdings" pitchFamily="2" charset="2"/>
                  <a:buNone/>
                  <a:tabLst/>
                </a:pPr>
                <a:endParaRPr kumimoji="0" lang="da-DK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292556" y="2133992"/>
                <a:ext cx="5000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400" i="1" dirty="0" smtClean="0"/>
                  <a:t>B</a:t>
                </a:r>
                <a:r>
                  <a:rPr lang="da-DK" sz="1400" i="1" baseline="-25000" dirty="0" smtClean="0"/>
                  <a:t>0</a:t>
                </a:r>
                <a:endParaRPr lang="da-DK" sz="1400" i="1" baseline="-25000" dirty="0"/>
              </a:p>
            </p:txBody>
          </p:sp>
        </p:grpSp>
        <p:sp>
          <p:nvSpPr>
            <p:cNvPr id="17" name="Rectangle 16"/>
            <p:cNvSpPr/>
            <p:nvPr/>
          </p:nvSpPr>
          <p:spPr bwMode="auto">
            <a:xfrm>
              <a:off x="1666852" y="2115638"/>
              <a:ext cx="571504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14570" y="2177952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B</a:t>
              </a:r>
              <a:r>
                <a:rPr lang="da-DK" sz="1400" i="1" baseline="-25000" dirty="0" smtClean="0"/>
                <a:t>1</a:t>
              </a:r>
              <a:endParaRPr lang="da-DK" sz="1400" i="1" baseline="-25000" dirty="0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238356" y="2115638"/>
              <a:ext cx="857256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06724" y="2177952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B</a:t>
              </a:r>
              <a:r>
                <a:rPr lang="da-DK" sz="1400" i="1" baseline="-25000" dirty="0" smtClean="0"/>
                <a:t>2</a:t>
              </a:r>
              <a:endParaRPr lang="da-DK" sz="1400" i="1" baseline="-25000" dirty="0"/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810256" y="2115638"/>
              <a:ext cx="1143008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10854" y="2177952"/>
              <a:ext cx="6080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B</a:t>
              </a:r>
              <a:r>
                <a:rPr lang="da-DK" sz="1400" i="1" baseline="-25000" dirty="0" smtClean="0"/>
                <a:t>m-1</a:t>
              </a:r>
              <a:endParaRPr lang="da-DK" sz="1400" i="1" baseline="-25000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953264" y="2115638"/>
              <a:ext cx="1643074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89932" y="2177952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B</a:t>
              </a:r>
              <a:r>
                <a:rPr lang="da-DK" sz="1400" i="1" baseline="-25000" dirty="0" smtClean="0"/>
                <a:t>m</a:t>
              </a:r>
              <a:endParaRPr lang="da-DK" sz="1400" i="1" baseline="-25000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024306" y="2115638"/>
              <a:ext cx="857256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92674" y="2177952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B</a:t>
              </a:r>
              <a:r>
                <a:rPr lang="da-DK" sz="1400" i="1" baseline="-25000" dirty="0" smtClean="0"/>
                <a:t>i</a:t>
              </a:r>
              <a:endParaRPr lang="da-DK" sz="1400" i="1" baseline="-25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09926" y="2187076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 smtClean="0"/>
                <a:t>...</a:t>
              </a:r>
              <a:endParaRPr lang="da-DK" sz="1400" baseline="-25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95876" y="2187076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 smtClean="0"/>
                <a:t>...</a:t>
              </a:r>
              <a:endParaRPr lang="da-DK" sz="1400" baseline="-25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48448" y="1641948"/>
              <a:ext cx="13754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|B</a:t>
              </a:r>
              <a:r>
                <a:rPr lang="da-DK" sz="1400" i="1" baseline="-25000" dirty="0" smtClean="0"/>
                <a:t>i</a:t>
              </a:r>
              <a:r>
                <a:rPr lang="da-DK" sz="1400" i="1" dirty="0" smtClean="0"/>
                <a:t>|=Θ(2</a:t>
              </a:r>
              <a:r>
                <a:rPr lang="da-DK" sz="1400" i="1" baseline="25000" dirty="0" smtClean="0"/>
                <a:t>2</a:t>
              </a:r>
              <a:r>
                <a:rPr lang="da-DK" sz="1400" i="1" baseline="46000" dirty="0" smtClean="0"/>
                <a:t>i+k</a:t>
              </a:r>
              <a:r>
                <a:rPr lang="da-DK" sz="1400" i="1" dirty="0" smtClean="0"/>
                <a:t>)</a:t>
              </a:r>
              <a:endParaRPr lang="da-DK" sz="1400" i="1" baseline="46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975565" y="1643050"/>
              <a:ext cx="16023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i="1" dirty="0" smtClean="0"/>
                <a:t>m=O(loglog n)</a:t>
              </a:r>
              <a:endParaRPr lang="da-DK" sz="1400" i="1" baseline="460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An Implicit Dictionary with the</a:t>
            </a:r>
            <a:br>
              <a:rPr lang="da-DK" dirty="0" smtClean="0"/>
            </a:br>
            <a:r>
              <a:rPr lang="da-DK" dirty="0" smtClean="0"/>
              <a:t>Working-Set Property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4493623"/>
            <a:ext cx="8936083" cy="1419815"/>
          </a:xfrm>
        </p:spPr>
        <p:txBody>
          <a:bodyPr>
            <a:normAutofit/>
          </a:bodyPr>
          <a:lstStyle/>
          <a:p>
            <a:r>
              <a:rPr lang="da-DK" sz="1600" dirty="0" smtClean="0"/>
              <a:t>Divide the key-space into mutually disjoint intervals aligned with the points/elements</a:t>
            </a:r>
          </a:p>
          <a:p>
            <a:r>
              <a:rPr lang="da-DK" sz="1600" dirty="0" smtClean="0"/>
              <a:t>Invariant: any point/element, intersecting an interval at level </a:t>
            </a:r>
            <a:r>
              <a:rPr lang="da-DK" sz="1600" i="1" dirty="0" smtClean="0"/>
              <a:t>i</a:t>
            </a:r>
            <a:r>
              <a:rPr lang="da-DK" sz="1600" dirty="0" smtClean="0"/>
              <a:t>, lies in block </a:t>
            </a:r>
            <a:r>
              <a:rPr lang="da-DK" sz="1600" i="1" dirty="0" smtClean="0"/>
              <a:t>B</a:t>
            </a:r>
            <a:r>
              <a:rPr lang="da-DK" sz="1600" i="1" baseline="-25000" dirty="0" smtClean="0"/>
              <a:t>i</a:t>
            </a:r>
          </a:p>
          <a:p>
            <a:r>
              <a:rPr lang="da-DK" sz="1600" dirty="0" smtClean="0"/>
              <a:t>Predecessor/Successor(</a:t>
            </a:r>
            <a:r>
              <a:rPr lang="da-DK" sz="1600" i="1" dirty="0" smtClean="0">
                <a:solidFill>
                  <a:srgbClr val="C00000"/>
                </a:solidFill>
              </a:rPr>
              <a:t>e</a:t>
            </a:r>
            <a:r>
              <a:rPr lang="da-DK" sz="1600" dirty="0" smtClean="0"/>
              <a:t>) searches can terminate when an interval at level </a:t>
            </a:r>
            <a:r>
              <a:rPr lang="da-DK" sz="1600" i="1" dirty="0" smtClean="0"/>
              <a:t>i</a:t>
            </a:r>
            <a:r>
              <a:rPr lang="da-DK" sz="1600" dirty="0" smtClean="0"/>
              <a:t> is intersected</a:t>
            </a:r>
            <a:endParaRPr lang="da-DK" sz="1600" baseline="-25000" dirty="0"/>
          </a:p>
        </p:txBody>
      </p:sp>
      <p:grpSp>
        <p:nvGrpSpPr>
          <p:cNvPr id="424" name="Group 423"/>
          <p:cNvGrpSpPr/>
          <p:nvPr/>
        </p:nvGrpSpPr>
        <p:grpSpPr>
          <a:xfrm>
            <a:off x="1686807" y="1500174"/>
            <a:ext cx="6409465" cy="2644794"/>
            <a:chOff x="1686807" y="1500174"/>
            <a:chExt cx="6409465" cy="2644794"/>
          </a:xfrm>
        </p:grpSpPr>
        <p:sp>
          <p:nvSpPr>
            <p:cNvPr id="322" name="Rectangle 321"/>
            <p:cNvSpPr/>
            <p:nvPr/>
          </p:nvSpPr>
          <p:spPr bwMode="auto">
            <a:xfrm>
              <a:off x="1738290" y="3714752"/>
              <a:ext cx="428628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1701688" y="3758297"/>
              <a:ext cx="50006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a-DK" sz="1400" i="1" dirty="0" smtClean="0"/>
                <a:t>B</a:t>
              </a:r>
              <a:r>
                <a:rPr lang="da-DK" sz="1400" i="1" baseline="-25000" dirty="0" smtClean="0"/>
                <a:t>0</a:t>
              </a:r>
              <a:endParaRPr lang="da-DK" sz="1400" i="1" baseline="-25000" dirty="0"/>
            </a:p>
          </p:txBody>
        </p:sp>
        <p:sp>
          <p:nvSpPr>
            <p:cNvPr id="324" name="TextBox 323"/>
            <p:cNvSpPr txBox="1"/>
            <p:nvPr/>
          </p:nvSpPr>
          <p:spPr>
            <a:xfrm rot="16200000">
              <a:off x="1637384" y="2444055"/>
              <a:ext cx="50006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a-DK" sz="1400" dirty="0" smtClean="0"/>
                <a:t>...</a:t>
              </a:r>
              <a:endParaRPr lang="da-DK" sz="1400" baseline="-25000" dirty="0"/>
            </a:p>
          </p:txBody>
        </p:sp>
        <p:sp>
          <p:nvSpPr>
            <p:cNvPr id="325" name="Rectangle 324"/>
            <p:cNvSpPr/>
            <p:nvPr/>
          </p:nvSpPr>
          <p:spPr bwMode="auto">
            <a:xfrm>
              <a:off x="1738290" y="3286124"/>
              <a:ext cx="428628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1701688" y="3329669"/>
              <a:ext cx="50006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a-DK" sz="1400" i="1" dirty="0" smtClean="0"/>
                <a:t>B</a:t>
              </a:r>
              <a:r>
                <a:rPr lang="da-DK" sz="1400" i="1" baseline="-25000" dirty="0" smtClean="0"/>
                <a:t>1</a:t>
              </a:r>
              <a:endParaRPr lang="da-DK" sz="1400" i="1" baseline="-25000" dirty="0"/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1738290" y="2857496"/>
              <a:ext cx="428628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1701688" y="2901041"/>
              <a:ext cx="50006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a-DK" sz="1400" i="1" dirty="0" smtClean="0"/>
                <a:t>B</a:t>
              </a:r>
              <a:r>
                <a:rPr lang="da-DK" sz="1400" i="1" baseline="-25000" dirty="0" smtClean="0"/>
                <a:t>2</a:t>
              </a:r>
              <a:endParaRPr lang="da-DK" sz="1400" i="1" baseline="-25000" dirty="0"/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1738290" y="1928802"/>
              <a:ext cx="428628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0" name="TextBox 329"/>
            <p:cNvSpPr txBox="1"/>
            <p:nvPr/>
          </p:nvSpPr>
          <p:spPr>
            <a:xfrm>
              <a:off x="1686807" y="1972347"/>
              <a:ext cx="5534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a-DK" sz="1400" i="1" dirty="0" smtClean="0"/>
                <a:t>B</a:t>
              </a:r>
              <a:r>
                <a:rPr lang="da-DK" sz="1400" i="1" baseline="-25000" dirty="0" smtClean="0"/>
                <a:t>m-1</a:t>
              </a:r>
              <a:endParaRPr lang="da-DK" sz="1400" i="1" baseline="-25000" dirty="0"/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1738290" y="1500174"/>
              <a:ext cx="428628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1701688" y="1543719"/>
              <a:ext cx="5534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a-DK" sz="1400" i="1" dirty="0" smtClean="0"/>
                <a:t>B</a:t>
              </a:r>
              <a:r>
                <a:rPr lang="da-DK" sz="1400" i="1" baseline="-25000" dirty="0" smtClean="0"/>
                <a:t>m</a:t>
              </a:r>
              <a:endParaRPr lang="da-DK" sz="1400" i="1" baseline="-25000" dirty="0"/>
            </a:p>
          </p:txBody>
        </p:sp>
        <p:cxnSp>
          <p:nvCxnSpPr>
            <p:cNvPr id="333" name="Straight Connector 332"/>
            <p:cNvCxnSpPr/>
            <p:nvPr/>
          </p:nvCxnSpPr>
          <p:spPr bwMode="auto">
            <a:xfrm>
              <a:off x="2166918" y="1500174"/>
              <a:ext cx="5929354" cy="1588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4" name="Straight Connector 333"/>
            <p:cNvCxnSpPr/>
            <p:nvPr/>
          </p:nvCxnSpPr>
          <p:spPr bwMode="auto">
            <a:xfrm>
              <a:off x="2166918" y="1928802"/>
              <a:ext cx="5929354" cy="1588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5" name="Straight Connector 334"/>
            <p:cNvCxnSpPr/>
            <p:nvPr/>
          </p:nvCxnSpPr>
          <p:spPr bwMode="auto">
            <a:xfrm>
              <a:off x="2166918" y="2357430"/>
              <a:ext cx="5929354" cy="1588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6" name="Straight Connector 335"/>
            <p:cNvCxnSpPr/>
            <p:nvPr/>
          </p:nvCxnSpPr>
          <p:spPr bwMode="auto">
            <a:xfrm>
              <a:off x="2166918" y="2857496"/>
              <a:ext cx="5929354" cy="1588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7" name="Straight Connector 336"/>
            <p:cNvCxnSpPr/>
            <p:nvPr/>
          </p:nvCxnSpPr>
          <p:spPr bwMode="auto">
            <a:xfrm>
              <a:off x="2166918" y="3286124"/>
              <a:ext cx="5929354" cy="1588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8" name="Straight Connector 337"/>
            <p:cNvCxnSpPr/>
            <p:nvPr/>
          </p:nvCxnSpPr>
          <p:spPr bwMode="auto">
            <a:xfrm>
              <a:off x="2166918" y="3714752"/>
              <a:ext cx="5929354" cy="1588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9" name="Straight Connector 338"/>
            <p:cNvCxnSpPr/>
            <p:nvPr/>
          </p:nvCxnSpPr>
          <p:spPr bwMode="auto">
            <a:xfrm>
              <a:off x="2166918" y="4143380"/>
              <a:ext cx="5929354" cy="1588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2" name="Oval 391"/>
            <p:cNvSpPr/>
            <p:nvPr/>
          </p:nvSpPr>
          <p:spPr bwMode="auto">
            <a:xfrm>
              <a:off x="2504728" y="35010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3" name="Oval 392"/>
            <p:cNvSpPr/>
            <p:nvPr/>
          </p:nvSpPr>
          <p:spPr bwMode="auto">
            <a:xfrm>
              <a:off x="2353569" y="35010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4" name="Oval 393"/>
            <p:cNvSpPr/>
            <p:nvPr/>
          </p:nvSpPr>
          <p:spPr bwMode="auto">
            <a:xfrm>
              <a:off x="2648744" y="35010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5" name="Oval 394"/>
            <p:cNvSpPr/>
            <p:nvPr/>
          </p:nvSpPr>
          <p:spPr bwMode="auto">
            <a:xfrm>
              <a:off x="2720752" y="35010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6" name="Oval 395"/>
            <p:cNvSpPr/>
            <p:nvPr/>
          </p:nvSpPr>
          <p:spPr bwMode="auto">
            <a:xfrm>
              <a:off x="2864768" y="35010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7" name="Oval 396"/>
            <p:cNvSpPr/>
            <p:nvPr/>
          </p:nvSpPr>
          <p:spPr bwMode="auto">
            <a:xfrm>
              <a:off x="3025451" y="35010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8" name="Oval 397"/>
            <p:cNvSpPr/>
            <p:nvPr/>
          </p:nvSpPr>
          <p:spPr bwMode="auto">
            <a:xfrm>
              <a:off x="5241032" y="3068960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9" name="Oval 398"/>
            <p:cNvSpPr/>
            <p:nvPr/>
          </p:nvSpPr>
          <p:spPr bwMode="auto">
            <a:xfrm>
              <a:off x="5601072" y="3068960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0" name="Oval 399"/>
            <p:cNvSpPr/>
            <p:nvPr/>
          </p:nvSpPr>
          <p:spPr bwMode="auto">
            <a:xfrm>
              <a:off x="5745088" y="3068960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1" name="Oval 400"/>
            <p:cNvSpPr/>
            <p:nvPr/>
          </p:nvSpPr>
          <p:spPr bwMode="auto">
            <a:xfrm>
              <a:off x="5025008" y="3068960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2" name="Oval 401"/>
            <p:cNvSpPr/>
            <p:nvPr/>
          </p:nvSpPr>
          <p:spPr bwMode="auto">
            <a:xfrm>
              <a:off x="7353074" y="3933056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3" name="Oval 402"/>
            <p:cNvSpPr/>
            <p:nvPr/>
          </p:nvSpPr>
          <p:spPr bwMode="auto">
            <a:xfrm>
              <a:off x="7582806" y="3933056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4" name="Oval 403"/>
            <p:cNvSpPr/>
            <p:nvPr/>
          </p:nvSpPr>
          <p:spPr bwMode="auto">
            <a:xfrm>
              <a:off x="7703012" y="3933056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5" name="Oval 404"/>
            <p:cNvSpPr/>
            <p:nvPr/>
          </p:nvSpPr>
          <p:spPr bwMode="auto">
            <a:xfrm>
              <a:off x="7128104" y="3933056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6" name="Oval 405"/>
            <p:cNvSpPr/>
            <p:nvPr/>
          </p:nvSpPr>
          <p:spPr bwMode="auto">
            <a:xfrm>
              <a:off x="7010279" y="3933056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7" name="Oval 406"/>
            <p:cNvSpPr/>
            <p:nvPr/>
          </p:nvSpPr>
          <p:spPr bwMode="auto">
            <a:xfrm>
              <a:off x="7823796" y="3933056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8" name="Oval 407"/>
            <p:cNvSpPr/>
            <p:nvPr/>
          </p:nvSpPr>
          <p:spPr bwMode="auto">
            <a:xfrm>
              <a:off x="4304928" y="2132856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9" name="Oval 408"/>
            <p:cNvSpPr/>
            <p:nvPr/>
          </p:nvSpPr>
          <p:spPr bwMode="auto">
            <a:xfrm>
              <a:off x="4448944" y="2132856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0" name="Oval 409"/>
            <p:cNvSpPr/>
            <p:nvPr/>
          </p:nvSpPr>
          <p:spPr bwMode="auto">
            <a:xfrm>
              <a:off x="4736976" y="2132856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1" name="Oval 410"/>
            <p:cNvSpPr/>
            <p:nvPr/>
          </p:nvSpPr>
          <p:spPr bwMode="auto">
            <a:xfrm>
              <a:off x="4592960" y="2132856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2" name="Oval 411"/>
            <p:cNvSpPr/>
            <p:nvPr/>
          </p:nvSpPr>
          <p:spPr bwMode="auto">
            <a:xfrm>
              <a:off x="4160912" y="2132856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3" name="Oval 412"/>
            <p:cNvSpPr/>
            <p:nvPr/>
          </p:nvSpPr>
          <p:spPr bwMode="auto">
            <a:xfrm>
              <a:off x="3728864" y="17008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4" name="Oval 413"/>
            <p:cNvSpPr/>
            <p:nvPr/>
          </p:nvSpPr>
          <p:spPr bwMode="auto">
            <a:xfrm>
              <a:off x="3440832" y="17008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5" name="Oval 414"/>
            <p:cNvSpPr/>
            <p:nvPr/>
          </p:nvSpPr>
          <p:spPr bwMode="auto">
            <a:xfrm>
              <a:off x="3368824" y="17008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6" name="Oval 415"/>
            <p:cNvSpPr/>
            <p:nvPr/>
          </p:nvSpPr>
          <p:spPr bwMode="auto">
            <a:xfrm>
              <a:off x="3296816" y="17008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7" name="Oval 416"/>
            <p:cNvSpPr/>
            <p:nvPr/>
          </p:nvSpPr>
          <p:spPr bwMode="auto">
            <a:xfrm>
              <a:off x="3152800" y="17008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8" name="Oval 417"/>
            <p:cNvSpPr/>
            <p:nvPr/>
          </p:nvSpPr>
          <p:spPr bwMode="auto">
            <a:xfrm>
              <a:off x="5961112" y="17008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9" name="Oval 418"/>
            <p:cNvSpPr/>
            <p:nvPr/>
          </p:nvSpPr>
          <p:spPr bwMode="auto">
            <a:xfrm>
              <a:off x="6105128" y="17008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0" name="Oval 419"/>
            <p:cNvSpPr/>
            <p:nvPr/>
          </p:nvSpPr>
          <p:spPr bwMode="auto">
            <a:xfrm>
              <a:off x="6393160" y="17008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21" name="Oval 420"/>
            <p:cNvSpPr/>
            <p:nvPr/>
          </p:nvSpPr>
          <p:spPr bwMode="auto">
            <a:xfrm>
              <a:off x="6609184" y="1700808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460219" y="3933056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240011" y="3933056"/>
              <a:ext cx="56572" cy="57547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425" name="Group 424"/>
          <p:cNvGrpSpPr/>
          <p:nvPr/>
        </p:nvGrpSpPr>
        <p:grpSpPr>
          <a:xfrm>
            <a:off x="2354442" y="1541162"/>
            <a:ext cx="5521246" cy="2216166"/>
            <a:chOff x="2354442" y="1541162"/>
            <a:chExt cx="5521246" cy="2216166"/>
          </a:xfrm>
        </p:grpSpPr>
        <p:cxnSp>
          <p:nvCxnSpPr>
            <p:cNvPr id="426" name="Straight Connector 425"/>
            <p:cNvCxnSpPr/>
            <p:nvPr/>
          </p:nvCxnSpPr>
          <p:spPr bwMode="auto">
            <a:xfrm>
              <a:off x="3089342" y="1541162"/>
              <a:ext cx="1071570" cy="158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7" name="Straight Connector 426"/>
            <p:cNvCxnSpPr/>
            <p:nvPr/>
          </p:nvCxnSpPr>
          <p:spPr bwMode="auto">
            <a:xfrm>
              <a:off x="4160912" y="1969790"/>
              <a:ext cx="785818" cy="158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8" name="Straight Connector 427"/>
            <p:cNvCxnSpPr/>
            <p:nvPr/>
          </p:nvCxnSpPr>
          <p:spPr bwMode="auto">
            <a:xfrm>
              <a:off x="5018168" y="2898484"/>
              <a:ext cx="785818" cy="158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9" name="Straight Connector 428"/>
            <p:cNvCxnSpPr/>
            <p:nvPr/>
          </p:nvCxnSpPr>
          <p:spPr bwMode="auto">
            <a:xfrm>
              <a:off x="5803986" y="1541162"/>
              <a:ext cx="1214446" cy="158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0" name="Straight Connector 429"/>
            <p:cNvCxnSpPr/>
            <p:nvPr/>
          </p:nvCxnSpPr>
          <p:spPr bwMode="auto">
            <a:xfrm>
              <a:off x="7018432" y="3755740"/>
              <a:ext cx="857256" cy="158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1" name="Straight Connector 430"/>
            <p:cNvCxnSpPr/>
            <p:nvPr/>
          </p:nvCxnSpPr>
          <p:spPr bwMode="auto">
            <a:xfrm>
              <a:off x="2354442" y="3327112"/>
              <a:ext cx="72008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42" name="Oval 441"/>
          <p:cNvSpPr/>
          <p:nvPr/>
        </p:nvSpPr>
        <p:spPr bwMode="auto">
          <a:xfrm>
            <a:off x="4447928" y="2132463"/>
            <a:ext cx="56572" cy="57547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9" name="Content Placeholder 2"/>
          <p:cNvSpPr txBox="1">
            <a:spLocks/>
          </p:cNvSpPr>
          <p:nvPr/>
        </p:nvSpPr>
        <p:spPr bwMode="auto">
          <a:xfrm>
            <a:off x="495300" y="1160464"/>
            <a:ext cx="8936083" cy="319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Intervals to solve the predecessor and successor problems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245799" y="1484784"/>
            <a:ext cx="306494" cy="2982861"/>
            <a:chOff x="3433757" y="1484784"/>
            <a:chExt cx="306494" cy="2982861"/>
          </a:xfrm>
        </p:grpSpPr>
        <p:cxnSp>
          <p:nvCxnSpPr>
            <p:cNvPr id="433" name="Straight Connector 432"/>
            <p:cNvCxnSpPr/>
            <p:nvPr/>
          </p:nvCxnSpPr>
          <p:spPr bwMode="auto">
            <a:xfrm rot="5400000" flipH="1" flipV="1">
              <a:off x="2228320" y="2841312"/>
              <a:ext cx="2714644" cy="158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4" name="Straight Connector 433"/>
            <p:cNvCxnSpPr/>
            <p:nvPr/>
          </p:nvCxnSpPr>
          <p:spPr bwMode="auto">
            <a:xfrm flipV="1">
              <a:off x="3580512" y="4079812"/>
              <a:ext cx="142876" cy="158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35" name="Straight Connector 434"/>
            <p:cNvCxnSpPr/>
            <p:nvPr/>
          </p:nvCxnSpPr>
          <p:spPr bwMode="auto">
            <a:xfrm flipV="1">
              <a:off x="3580512" y="3651184"/>
              <a:ext cx="142876" cy="158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36" name="Straight Connector 435"/>
            <p:cNvCxnSpPr/>
            <p:nvPr/>
          </p:nvCxnSpPr>
          <p:spPr bwMode="auto">
            <a:xfrm flipV="1">
              <a:off x="3580512" y="3222556"/>
              <a:ext cx="142876" cy="158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37" name="Straight Connector 436"/>
            <p:cNvCxnSpPr/>
            <p:nvPr/>
          </p:nvCxnSpPr>
          <p:spPr bwMode="auto">
            <a:xfrm flipV="1">
              <a:off x="3580512" y="2793928"/>
              <a:ext cx="142876" cy="158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38" name="Straight Connector 437"/>
            <p:cNvCxnSpPr/>
            <p:nvPr/>
          </p:nvCxnSpPr>
          <p:spPr bwMode="auto">
            <a:xfrm flipV="1">
              <a:off x="3580512" y="2293862"/>
              <a:ext cx="142876" cy="158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39" name="Straight Connector 438"/>
            <p:cNvCxnSpPr/>
            <p:nvPr/>
          </p:nvCxnSpPr>
          <p:spPr bwMode="auto">
            <a:xfrm flipV="1">
              <a:off x="3580512" y="1865234"/>
              <a:ext cx="142876" cy="158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70" name="TextBox 69"/>
            <p:cNvSpPr txBox="1"/>
            <p:nvPr/>
          </p:nvSpPr>
          <p:spPr>
            <a:xfrm>
              <a:off x="3433757" y="4129091"/>
              <a:ext cx="3064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600" i="1" dirty="0" smtClean="0">
                  <a:solidFill>
                    <a:srgbClr val="C00000"/>
                  </a:solidFill>
                </a:rPr>
                <a:t>e</a:t>
              </a:r>
              <a:endParaRPr lang="da-DK" sz="1600" i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oup 141"/>
          <p:cNvGrpSpPr/>
          <p:nvPr/>
        </p:nvGrpSpPr>
        <p:grpSpPr>
          <a:xfrm>
            <a:off x="7238843" y="3769004"/>
            <a:ext cx="57024" cy="57024"/>
            <a:chOff x="2757376" y="4581128"/>
            <a:chExt cx="57024" cy="57024"/>
          </a:xfrm>
        </p:grpSpPr>
        <p:sp>
          <p:nvSpPr>
            <p:cNvPr id="298" name="Rectangle 297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9" name="Isosceles Triangle 298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chemeClr val="tx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00" name="Group 141"/>
          <p:cNvGrpSpPr/>
          <p:nvPr/>
        </p:nvGrpSpPr>
        <p:grpSpPr>
          <a:xfrm>
            <a:off x="7353142" y="3769007"/>
            <a:ext cx="57024" cy="57024"/>
            <a:chOff x="2757376" y="4581128"/>
            <a:chExt cx="57024" cy="57024"/>
          </a:xfrm>
        </p:grpSpPr>
        <p:sp>
          <p:nvSpPr>
            <p:cNvPr id="301" name="Rectangle 300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2" name="Isosceles Triangle 301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chemeClr val="tx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03" name="Group 141"/>
          <p:cNvGrpSpPr/>
          <p:nvPr/>
        </p:nvGrpSpPr>
        <p:grpSpPr>
          <a:xfrm>
            <a:off x="7457917" y="3769010"/>
            <a:ext cx="57024" cy="57024"/>
            <a:chOff x="2757376" y="4581128"/>
            <a:chExt cx="57024" cy="57024"/>
          </a:xfrm>
        </p:grpSpPr>
        <p:sp>
          <p:nvSpPr>
            <p:cNvPr id="304" name="Rectangle 303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5" name="Isosceles Triangle 304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chemeClr val="tx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20" name="Group 141"/>
          <p:cNvGrpSpPr/>
          <p:nvPr/>
        </p:nvGrpSpPr>
        <p:grpSpPr>
          <a:xfrm>
            <a:off x="7579360" y="3769009"/>
            <a:ext cx="57024" cy="57024"/>
            <a:chOff x="2757376" y="4581128"/>
            <a:chExt cx="57024" cy="57024"/>
          </a:xfrm>
        </p:grpSpPr>
        <p:sp>
          <p:nvSpPr>
            <p:cNvPr id="321" name="Rectangle 320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22" name="Isosceles Triangle 321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chemeClr val="tx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An Implicit Dictionary with the</a:t>
            </a:r>
            <a:br>
              <a:rPr lang="da-DK" dirty="0" smtClean="0"/>
            </a:br>
            <a:r>
              <a:rPr lang="da-DK" dirty="0" smtClean="0"/>
              <a:t>Working-Set Property</a:t>
            </a:r>
            <a:endParaRPr lang="da-DK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089342" y="1541162"/>
            <a:ext cx="1071570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4160912" y="1969790"/>
            <a:ext cx="785818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018168" y="2898484"/>
            <a:ext cx="785818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5803986" y="1541162"/>
            <a:ext cx="1214446" cy="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116" idx="3"/>
            <a:endCxn id="225" idx="3"/>
          </p:cNvCxnSpPr>
          <p:nvPr/>
        </p:nvCxnSpPr>
        <p:spPr bwMode="auto">
          <a:xfrm flipV="1">
            <a:off x="7045899" y="3756714"/>
            <a:ext cx="250031" cy="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2354442" y="3327112"/>
            <a:ext cx="72008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1738290" y="3714752"/>
            <a:ext cx="428628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01688" y="3758297"/>
            <a:ext cx="50006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a-DK" sz="1400" i="1" dirty="0" smtClean="0"/>
              <a:t>B</a:t>
            </a:r>
            <a:r>
              <a:rPr lang="da-DK" sz="1400" i="1" baseline="-25000" dirty="0" smtClean="0"/>
              <a:t>0</a:t>
            </a:r>
            <a:endParaRPr lang="da-DK" sz="1400" i="1" baseline="-250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1637384" y="2444055"/>
            <a:ext cx="50006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a-DK" sz="1400" dirty="0" smtClean="0"/>
              <a:t>...</a:t>
            </a:r>
            <a:endParaRPr lang="da-DK" sz="1400" baseline="-250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1738290" y="3286124"/>
            <a:ext cx="428628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01688" y="3329669"/>
            <a:ext cx="50006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a-DK" sz="1400" i="1" dirty="0" smtClean="0"/>
              <a:t>B</a:t>
            </a:r>
            <a:r>
              <a:rPr lang="da-DK" sz="1400" i="1" baseline="-25000" dirty="0" smtClean="0"/>
              <a:t>1</a:t>
            </a:r>
            <a:endParaRPr lang="da-DK" sz="1400" i="1" baseline="-25000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1738290" y="2857496"/>
            <a:ext cx="428628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1688" y="2901041"/>
            <a:ext cx="50006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a-DK" sz="1400" i="1" dirty="0" smtClean="0"/>
              <a:t>B</a:t>
            </a:r>
            <a:r>
              <a:rPr lang="da-DK" sz="1400" i="1" baseline="-25000" dirty="0" smtClean="0"/>
              <a:t>2</a:t>
            </a:r>
            <a:endParaRPr lang="da-DK" sz="1400" i="1" baseline="-25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1738290" y="1928802"/>
            <a:ext cx="428628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86807" y="1972347"/>
            <a:ext cx="55343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a-DK" sz="1400" i="1" dirty="0" smtClean="0"/>
              <a:t>B</a:t>
            </a:r>
            <a:r>
              <a:rPr lang="da-DK" sz="1400" i="1" baseline="-25000" dirty="0" smtClean="0"/>
              <a:t>m-1</a:t>
            </a:r>
            <a:endParaRPr lang="da-DK" sz="1400" i="1" baseline="-250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1738290" y="1500174"/>
            <a:ext cx="428628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01688" y="1543719"/>
            <a:ext cx="55343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a-DK" sz="1400" i="1" dirty="0" smtClean="0"/>
              <a:t>B</a:t>
            </a:r>
            <a:r>
              <a:rPr lang="da-DK" sz="1400" i="1" baseline="-25000" dirty="0" smtClean="0"/>
              <a:t>m</a:t>
            </a:r>
            <a:endParaRPr lang="da-DK" sz="1400" i="1" baseline="-25000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166918" y="1500174"/>
            <a:ext cx="5929354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166918" y="1928802"/>
            <a:ext cx="5929354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2166918" y="2357430"/>
            <a:ext cx="5929354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2166918" y="2857496"/>
            <a:ext cx="5929354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2166918" y="3286124"/>
            <a:ext cx="5929354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166918" y="3714752"/>
            <a:ext cx="5929354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166918" y="4143380"/>
            <a:ext cx="5929354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2341742" y="3302729"/>
            <a:ext cx="57024" cy="57024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3031089" y="3302729"/>
            <a:ext cx="57024" cy="57024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4986663" y="2868878"/>
            <a:ext cx="57024" cy="57024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5770440" y="2868878"/>
            <a:ext cx="57024" cy="57024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7830386" y="3728204"/>
            <a:ext cx="57024" cy="57024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988875" y="3728204"/>
            <a:ext cx="57024" cy="57024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4135592" y="1939911"/>
            <a:ext cx="57024" cy="57024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2648744" y="3645024"/>
            <a:ext cx="56572" cy="5754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3" name="Oval 122"/>
          <p:cNvSpPr/>
          <p:nvPr/>
        </p:nvSpPr>
        <p:spPr bwMode="auto">
          <a:xfrm>
            <a:off x="2504728" y="3573016"/>
            <a:ext cx="56572" cy="57547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5" name="Isosceles Triangle 124"/>
          <p:cNvSpPr/>
          <p:nvPr/>
        </p:nvSpPr>
        <p:spPr bwMode="auto">
          <a:xfrm>
            <a:off x="2720752" y="3501008"/>
            <a:ext cx="66018" cy="56912"/>
          </a:xfrm>
          <a:prstGeom prst="triangl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4" name="Group 125"/>
          <p:cNvGrpSpPr/>
          <p:nvPr/>
        </p:nvGrpSpPr>
        <p:grpSpPr>
          <a:xfrm>
            <a:off x="4592960" y="2060848"/>
            <a:ext cx="57024" cy="57024"/>
            <a:chOff x="2658210" y="4581128"/>
            <a:chExt cx="57024" cy="57024"/>
          </a:xfrm>
        </p:grpSpPr>
        <p:sp>
          <p:nvSpPr>
            <p:cNvPr id="127" name="Rectangle 126"/>
            <p:cNvSpPr/>
            <p:nvPr/>
          </p:nvSpPr>
          <p:spPr bwMode="auto">
            <a:xfrm>
              <a:off x="2658210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28" name="Straight Connector 127"/>
            <p:cNvCxnSpPr>
              <a:stCxn id="127" idx="0"/>
              <a:endCxn id="127" idx="2"/>
            </p:cNvCxnSpPr>
            <p:nvPr/>
          </p:nvCxnSpPr>
          <p:spPr bwMode="auto">
            <a:xfrm rot="16200000" flipH="1">
              <a:off x="2658210" y="4609640"/>
              <a:ext cx="5702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>
              <a:stCxn id="127" idx="1"/>
              <a:endCxn id="127" idx="3"/>
            </p:cNvCxnSpPr>
            <p:nvPr/>
          </p:nvCxnSpPr>
          <p:spPr bwMode="auto">
            <a:xfrm rot="10800000" flipH="1">
              <a:off x="2658210" y="4609640"/>
              <a:ext cx="5702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129"/>
          <p:cNvGrpSpPr/>
          <p:nvPr/>
        </p:nvGrpSpPr>
        <p:grpSpPr>
          <a:xfrm>
            <a:off x="3152800" y="1556792"/>
            <a:ext cx="57024" cy="57024"/>
            <a:chOff x="2757376" y="4581128"/>
            <a:chExt cx="57024" cy="57024"/>
          </a:xfrm>
        </p:grpSpPr>
        <p:sp>
          <p:nvSpPr>
            <p:cNvPr id="131" name="Rectangle 130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2" name="Isosceles Triangle 131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chemeClr val="tx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7" name="Group 132"/>
          <p:cNvGrpSpPr/>
          <p:nvPr/>
        </p:nvGrpSpPr>
        <p:grpSpPr>
          <a:xfrm>
            <a:off x="3296816" y="1556792"/>
            <a:ext cx="57024" cy="57024"/>
            <a:chOff x="2757376" y="4581128"/>
            <a:chExt cx="57024" cy="57024"/>
          </a:xfrm>
        </p:grpSpPr>
        <p:sp>
          <p:nvSpPr>
            <p:cNvPr id="134" name="Rectangle 133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5" name="Isosceles Triangle 134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chemeClr val="tx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8" name="Group 135"/>
          <p:cNvGrpSpPr/>
          <p:nvPr/>
        </p:nvGrpSpPr>
        <p:grpSpPr>
          <a:xfrm>
            <a:off x="3368824" y="1556792"/>
            <a:ext cx="57024" cy="57024"/>
            <a:chOff x="2757376" y="4581128"/>
            <a:chExt cx="57024" cy="57024"/>
          </a:xfrm>
        </p:grpSpPr>
        <p:sp>
          <p:nvSpPr>
            <p:cNvPr id="137" name="Rectangle 136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8" name="Isosceles Triangle 137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chemeClr val="tx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9" name="Group 138"/>
          <p:cNvGrpSpPr/>
          <p:nvPr/>
        </p:nvGrpSpPr>
        <p:grpSpPr>
          <a:xfrm>
            <a:off x="3440832" y="1556792"/>
            <a:ext cx="57024" cy="57024"/>
            <a:chOff x="2757376" y="4581128"/>
            <a:chExt cx="57024" cy="57024"/>
          </a:xfrm>
        </p:grpSpPr>
        <p:sp>
          <p:nvSpPr>
            <p:cNvPr id="140" name="Rectangle 139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1" name="Isosceles Triangle 140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chemeClr val="tx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0" name="Group 141"/>
          <p:cNvGrpSpPr/>
          <p:nvPr/>
        </p:nvGrpSpPr>
        <p:grpSpPr>
          <a:xfrm>
            <a:off x="3728864" y="1556792"/>
            <a:ext cx="57024" cy="57024"/>
            <a:chOff x="2757376" y="4581128"/>
            <a:chExt cx="57024" cy="57024"/>
          </a:xfrm>
        </p:grpSpPr>
        <p:sp>
          <p:nvSpPr>
            <p:cNvPr id="143" name="Rectangle 142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4" name="Isosceles Triangle 143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chemeClr val="tx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45" name="Isosceles Triangle 144"/>
          <p:cNvSpPr/>
          <p:nvPr/>
        </p:nvSpPr>
        <p:spPr bwMode="auto">
          <a:xfrm>
            <a:off x="4448944" y="2132856"/>
            <a:ext cx="66018" cy="56912"/>
          </a:xfrm>
          <a:prstGeom prst="triangl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6" name="Isosceles Triangle 145"/>
          <p:cNvSpPr/>
          <p:nvPr/>
        </p:nvSpPr>
        <p:spPr bwMode="auto">
          <a:xfrm>
            <a:off x="4736976" y="2132856"/>
            <a:ext cx="66018" cy="56912"/>
          </a:xfrm>
          <a:prstGeom prst="triangl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1" name="Group 146"/>
          <p:cNvGrpSpPr/>
          <p:nvPr/>
        </p:nvGrpSpPr>
        <p:grpSpPr>
          <a:xfrm>
            <a:off x="5961112" y="1628800"/>
            <a:ext cx="57024" cy="57024"/>
            <a:chOff x="2658210" y="4581128"/>
            <a:chExt cx="57024" cy="57024"/>
          </a:xfrm>
        </p:grpSpPr>
        <p:sp>
          <p:nvSpPr>
            <p:cNvPr id="148" name="Rectangle 147"/>
            <p:cNvSpPr/>
            <p:nvPr/>
          </p:nvSpPr>
          <p:spPr bwMode="auto">
            <a:xfrm>
              <a:off x="2658210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49" name="Straight Connector 148"/>
            <p:cNvCxnSpPr>
              <a:stCxn id="148" idx="0"/>
              <a:endCxn id="148" idx="2"/>
            </p:cNvCxnSpPr>
            <p:nvPr/>
          </p:nvCxnSpPr>
          <p:spPr bwMode="auto">
            <a:xfrm rot="16200000" flipH="1">
              <a:off x="2658210" y="4609640"/>
              <a:ext cx="5702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/>
            <p:cNvCxnSpPr>
              <a:stCxn id="148" idx="1"/>
              <a:endCxn id="148" idx="3"/>
            </p:cNvCxnSpPr>
            <p:nvPr/>
          </p:nvCxnSpPr>
          <p:spPr bwMode="auto">
            <a:xfrm rot="10800000" flipH="1">
              <a:off x="2658210" y="4609640"/>
              <a:ext cx="5702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150"/>
          <p:cNvGrpSpPr/>
          <p:nvPr/>
        </p:nvGrpSpPr>
        <p:grpSpPr>
          <a:xfrm>
            <a:off x="6105128" y="1628800"/>
            <a:ext cx="57024" cy="57024"/>
            <a:chOff x="2658210" y="4581128"/>
            <a:chExt cx="57024" cy="57024"/>
          </a:xfrm>
        </p:grpSpPr>
        <p:sp>
          <p:nvSpPr>
            <p:cNvPr id="152" name="Rectangle 151"/>
            <p:cNvSpPr/>
            <p:nvPr/>
          </p:nvSpPr>
          <p:spPr bwMode="auto">
            <a:xfrm>
              <a:off x="2658210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53" name="Straight Connector 152"/>
            <p:cNvCxnSpPr>
              <a:stCxn id="152" idx="0"/>
              <a:endCxn id="152" idx="2"/>
            </p:cNvCxnSpPr>
            <p:nvPr/>
          </p:nvCxnSpPr>
          <p:spPr bwMode="auto">
            <a:xfrm rot="16200000" flipH="1">
              <a:off x="2658210" y="4609640"/>
              <a:ext cx="5702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/>
            <p:cNvCxnSpPr>
              <a:stCxn id="152" idx="1"/>
              <a:endCxn id="152" idx="3"/>
            </p:cNvCxnSpPr>
            <p:nvPr/>
          </p:nvCxnSpPr>
          <p:spPr bwMode="auto">
            <a:xfrm rot="10800000" flipH="1">
              <a:off x="2658210" y="4609640"/>
              <a:ext cx="5702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154"/>
          <p:cNvGrpSpPr/>
          <p:nvPr/>
        </p:nvGrpSpPr>
        <p:grpSpPr>
          <a:xfrm>
            <a:off x="6609184" y="1628800"/>
            <a:ext cx="57024" cy="57024"/>
            <a:chOff x="2658210" y="4581128"/>
            <a:chExt cx="57024" cy="57024"/>
          </a:xfrm>
        </p:grpSpPr>
        <p:sp>
          <p:nvSpPr>
            <p:cNvPr id="156" name="Rectangle 155"/>
            <p:cNvSpPr/>
            <p:nvPr/>
          </p:nvSpPr>
          <p:spPr bwMode="auto">
            <a:xfrm>
              <a:off x="2658210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57" name="Straight Connector 156"/>
            <p:cNvCxnSpPr>
              <a:stCxn id="156" idx="0"/>
              <a:endCxn id="156" idx="2"/>
            </p:cNvCxnSpPr>
            <p:nvPr/>
          </p:nvCxnSpPr>
          <p:spPr bwMode="auto">
            <a:xfrm rot="16200000" flipH="1">
              <a:off x="2658210" y="4609640"/>
              <a:ext cx="5702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>
              <a:stCxn id="156" idx="1"/>
              <a:endCxn id="156" idx="3"/>
            </p:cNvCxnSpPr>
            <p:nvPr/>
          </p:nvCxnSpPr>
          <p:spPr bwMode="auto">
            <a:xfrm rot="10800000" flipH="1">
              <a:off x="2658210" y="4609640"/>
              <a:ext cx="57024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9" name="Oval 158"/>
          <p:cNvSpPr/>
          <p:nvPr/>
        </p:nvSpPr>
        <p:spPr bwMode="auto">
          <a:xfrm>
            <a:off x="4304928" y="2276872"/>
            <a:ext cx="56572" cy="5754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0" name="Oval 159"/>
          <p:cNvSpPr/>
          <p:nvPr/>
        </p:nvSpPr>
        <p:spPr bwMode="auto">
          <a:xfrm>
            <a:off x="6393160" y="1844824"/>
            <a:ext cx="56572" cy="5754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1" name="Oval 160"/>
          <p:cNvSpPr/>
          <p:nvPr/>
        </p:nvSpPr>
        <p:spPr bwMode="auto">
          <a:xfrm>
            <a:off x="5241032" y="3212976"/>
            <a:ext cx="56572" cy="5754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5601072" y="3212976"/>
            <a:ext cx="56572" cy="5754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2288704" y="4221088"/>
            <a:ext cx="571504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2323856" y="4332446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 smtClean="0"/>
              <a:t>B</a:t>
            </a:r>
            <a:r>
              <a:rPr lang="da-DK" sz="1400" i="1" baseline="-25000" dirty="0" smtClean="0"/>
              <a:t>i-1</a:t>
            </a:r>
            <a:endParaRPr lang="da-DK" sz="1400" i="1" baseline="-25000" dirty="0"/>
          </a:p>
        </p:txBody>
      </p:sp>
      <p:sp>
        <p:nvSpPr>
          <p:cNvPr id="251" name="Rectangle 250"/>
          <p:cNvSpPr/>
          <p:nvPr/>
        </p:nvSpPr>
        <p:spPr bwMode="auto">
          <a:xfrm>
            <a:off x="6465168" y="4221088"/>
            <a:ext cx="1143008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6724625" y="4332446"/>
            <a:ext cx="608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 smtClean="0"/>
              <a:t>B</a:t>
            </a:r>
            <a:r>
              <a:rPr lang="da-DK" sz="1400" i="1" baseline="-25000" dirty="0" smtClean="0"/>
              <a:t>i+1</a:t>
            </a:r>
            <a:endParaRPr lang="da-DK" sz="1400" i="1" baseline="-25000" dirty="0"/>
          </a:p>
        </p:txBody>
      </p:sp>
      <p:sp>
        <p:nvSpPr>
          <p:cNvPr id="255" name="Rectangle 254"/>
          <p:cNvSpPr/>
          <p:nvPr/>
        </p:nvSpPr>
        <p:spPr bwMode="auto">
          <a:xfrm>
            <a:off x="2864768" y="4221088"/>
            <a:ext cx="3600400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2936776" y="4293096"/>
            <a:ext cx="428628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lang="da-DK" sz="1400" i="1" dirty="0" smtClean="0"/>
              <a:t>D</a:t>
            </a:r>
            <a:r>
              <a:rPr lang="da-DK" sz="1400" i="1" baseline="-25000" dirty="0" smtClean="0"/>
              <a:t>i</a:t>
            </a:r>
            <a:endParaRPr kumimoji="0" lang="da-DK" sz="1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3440832" y="4293096"/>
            <a:ext cx="428628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lang="da-DK" sz="1400" i="1" dirty="0" smtClean="0"/>
              <a:t>A</a:t>
            </a:r>
            <a:r>
              <a:rPr lang="da-DK" sz="1400" i="1" baseline="-25000" dirty="0" smtClean="0"/>
              <a:t>i</a:t>
            </a:r>
            <a:endParaRPr kumimoji="0" lang="da-DK" sz="1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3944888" y="4293096"/>
            <a:ext cx="428628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lang="da-DK" sz="1400" i="1" dirty="0" smtClean="0"/>
              <a:t>R</a:t>
            </a:r>
            <a:r>
              <a:rPr lang="da-DK" sz="1400" i="1" baseline="-25000" dirty="0" smtClean="0"/>
              <a:t>i</a:t>
            </a:r>
            <a:endParaRPr kumimoji="0" lang="da-DK" sz="1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4448944" y="4293096"/>
            <a:ext cx="428628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lang="da-DK" sz="1400" i="1" dirty="0" smtClean="0"/>
              <a:t>W</a:t>
            </a:r>
            <a:r>
              <a:rPr lang="da-DK" sz="1400" i="1" baseline="-25000" dirty="0" smtClean="0"/>
              <a:t>i</a:t>
            </a:r>
            <a:endParaRPr kumimoji="0" lang="da-DK" sz="1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4953000" y="4293096"/>
            <a:ext cx="428628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lang="da-DK" sz="1400" i="1" dirty="0" smtClean="0"/>
              <a:t>H</a:t>
            </a:r>
            <a:r>
              <a:rPr lang="da-DK" sz="1400" i="1" baseline="-25000" dirty="0" smtClean="0"/>
              <a:t>i</a:t>
            </a:r>
            <a:endParaRPr kumimoji="0" lang="da-DK" sz="1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5457056" y="4293096"/>
            <a:ext cx="428628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lang="da-DK" sz="1400" i="1" dirty="0" smtClean="0"/>
              <a:t>C</a:t>
            </a:r>
            <a:r>
              <a:rPr lang="da-DK" sz="1400" i="1" baseline="-25000" dirty="0" smtClean="0"/>
              <a:t>i</a:t>
            </a:r>
            <a:endParaRPr kumimoji="0" lang="da-DK" sz="1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5961112" y="4293096"/>
            <a:ext cx="428628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lang="da-DK" sz="1400" i="1" dirty="0" smtClean="0"/>
              <a:t>G</a:t>
            </a:r>
            <a:r>
              <a:rPr lang="da-DK" sz="1400" i="1" baseline="-25000" dirty="0" smtClean="0"/>
              <a:t>i</a:t>
            </a:r>
            <a:endParaRPr kumimoji="0" lang="da-DK" sz="1400" b="0" i="1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4088904" y="4901818"/>
            <a:ext cx="138797" cy="141189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4" name="Oval 273"/>
          <p:cNvSpPr/>
          <p:nvPr/>
        </p:nvSpPr>
        <p:spPr bwMode="auto">
          <a:xfrm>
            <a:off x="3334916" y="4901818"/>
            <a:ext cx="138797" cy="141189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5" name="Isosceles Triangle 274"/>
          <p:cNvSpPr/>
          <p:nvPr/>
        </p:nvSpPr>
        <p:spPr bwMode="auto">
          <a:xfrm>
            <a:off x="4592960" y="4901818"/>
            <a:ext cx="161972" cy="139631"/>
          </a:xfrm>
          <a:prstGeom prst="triangle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4" name="Group 275"/>
          <p:cNvGrpSpPr/>
          <p:nvPr/>
        </p:nvGrpSpPr>
        <p:grpSpPr>
          <a:xfrm>
            <a:off x="5097016" y="4901818"/>
            <a:ext cx="139906" cy="139906"/>
            <a:chOff x="2658210" y="4581128"/>
            <a:chExt cx="57024" cy="57024"/>
          </a:xfrm>
        </p:grpSpPr>
        <p:sp>
          <p:nvSpPr>
            <p:cNvPr id="277" name="Rectangle 276"/>
            <p:cNvSpPr/>
            <p:nvPr/>
          </p:nvSpPr>
          <p:spPr bwMode="auto">
            <a:xfrm>
              <a:off x="2658210" y="4581128"/>
              <a:ext cx="57024" cy="57024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78" name="Straight Connector 277"/>
            <p:cNvCxnSpPr>
              <a:stCxn id="277" idx="0"/>
              <a:endCxn id="277" idx="2"/>
            </p:cNvCxnSpPr>
            <p:nvPr/>
          </p:nvCxnSpPr>
          <p:spPr bwMode="auto">
            <a:xfrm rot="16200000" flipH="1">
              <a:off x="2658210" y="4609640"/>
              <a:ext cx="57024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9" name="Straight Connector 278"/>
            <p:cNvCxnSpPr>
              <a:stCxn id="277" idx="1"/>
              <a:endCxn id="277" idx="3"/>
            </p:cNvCxnSpPr>
            <p:nvPr/>
          </p:nvCxnSpPr>
          <p:spPr bwMode="auto">
            <a:xfrm rot="10800000" flipH="1">
              <a:off x="2658210" y="4609640"/>
              <a:ext cx="57024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279"/>
          <p:cNvGrpSpPr/>
          <p:nvPr/>
        </p:nvGrpSpPr>
        <p:grpSpPr>
          <a:xfrm>
            <a:off x="5601072" y="4901818"/>
            <a:ext cx="139906" cy="139906"/>
            <a:chOff x="2757376" y="4581128"/>
            <a:chExt cx="57024" cy="57024"/>
          </a:xfrm>
        </p:grpSpPr>
        <p:sp>
          <p:nvSpPr>
            <p:cNvPr id="281" name="Rectangle 280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2" name="Isosceles Triangle 281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83" name="Rectangle 282"/>
          <p:cNvSpPr/>
          <p:nvPr/>
        </p:nvSpPr>
        <p:spPr bwMode="auto">
          <a:xfrm>
            <a:off x="6105128" y="4901818"/>
            <a:ext cx="139906" cy="139906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5" name="Freeform 284"/>
          <p:cNvSpPr/>
          <p:nvPr/>
        </p:nvSpPr>
        <p:spPr bwMode="auto">
          <a:xfrm>
            <a:off x="2571368" y="4796686"/>
            <a:ext cx="765810" cy="241618"/>
          </a:xfrm>
          <a:custGeom>
            <a:avLst/>
            <a:gdLst>
              <a:gd name="connsiteX0" fmla="*/ 0 w 746760"/>
              <a:gd name="connsiteY0" fmla="*/ 0 h 386080"/>
              <a:gd name="connsiteX1" fmla="*/ 342900 w 746760"/>
              <a:gd name="connsiteY1" fmla="*/ 358140 h 386080"/>
              <a:gd name="connsiteX2" fmla="*/ 746760 w 746760"/>
              <a:gd name="connsiteY2" fmla="*/ 167640 h 386080"/>
              <a:gd name="connsiteX0" fmla="*/ 0 w 746760"/>
              <a:gd name="connsiteY0" fmla="*/ 0 h 286068"/>
              <a:gd name="connsiteX1" fmla="*/ 176213 w 746760"/>
              <a:gd name="connsiteY1" fmla="*/ 258128 h 286068"/>
              <a:gd name="connsiteX2" fmla="*/ 746760 w 746760"/>
              <a:gd name="connsiteY2" fmla="*/ 167640 h 286068"/>
              <a:gd name="connsiteX0" fmla="*/ 0 w 746760"/>
              <a:gd name="connsiteY0" fmla="*/ 0 h 286068"/>
              <a:gd name="connsiteX1" fmla="*/ 176213 w 746760"/>
              <a:gd name="connsiteY1" fmla="*/ 258128 h 286068"/>
              <a:gd name="connsiteX2" fmla="*/ 746760 w 746760"/>
              <a:gd name="connsiteY2" fmla="*/ 167640 h 286068"/>
              <a:gd name="connsiteX0" fmla="*/ 0 w 746760"/>
              <a:gd name="connsiteY0" fmla="*/ 0 h 276860"/>
              <a:gd name="connsiteX1" fmla="*/ 333375 w 746760"/>
              <a:gd name="connsiteY1" fmla="*/ 234316 h 276860"/>
              <a:gd name="connsiteX2" fmla="*/ 746760 w 746760"/>
              <a:gd name="connsiteY2" fmla="*/ 167640 h 276860"/>
              <a:gd name="connsiteX0" fmla="*/ 0 w 746760"/>
              <a:gd name="connsiteY0" fmla="*/ 0 h 262256"/>
              <a:gd name="connsiteX1" fmla="*/ 333375 w 746760"/>
              <a:gd name="connsiteY1" fmla="*/ 234316 h 262256"/>
              <a:gd name="connsiteX2" fmla="*/ 746760 w 746760"/>
              <a:gd name="connsiteY2" fmla="*/ 167640 h 262256"/>
              <a:gd name="connsiteX0" fmla="*/ 0 w 746760"/>
              <a:gd name="connsiteY0" fmla="*/ 0 h 219393"/>
              <a:gd name="connsiteX1" fmla="*/ 252413 w 746760"/>
              <a:gd name="connsiteY1" fmla="*/ 191453 h 219393"/>
              <a:gd name="connsiteX2" fmla="*/ 746760 w 746760"/>
              <a:gd name="connsiteY2" fmla="*/ 167640 h 219393"/>
              <a:gd name="connsiteX0" fmla="*/ 0 w 746760"/>
              <a:gd name="connsiteY0" fmla="*/ 0 h 167640"/>
              <a:gd name="connsiteX1" fmla="*/ 746760 w 746760"/>
              <a:gd name="connsiteY1" fmla="*/ 167640 h 167640"/>
              <a:gd name="connsiteX0" fmla="*/ 0 w 746760"/>
              <a:gd name="connsiteY0" fmla="*/ 0 h 246380"/>
              <a:gd name="connsiteX1" fmla="*/ 746760 w 746760"/>
              <a:gd name="connsiteY1" fmla="*/ 167640 h 246380"/>
              <a:gd name="connsiteX0" fmla="*/ 0 w 746760"/>
              <a:gd name="connsiteY0" fmla="*/ 0 h 246380"/>
              <a:gd name="connsiteX1" fmla="*/ 746760 w 746760"/>
              <a:gd name="connsiteY1" fmla="*/ 167640 h 246380"/>
              <a:gd name="connsiteX0" fmla="*/ 0 w 746760"/>
              <a:gd name="connsiteY0" fmla="*/ 0 h 246380"/>
              <a:gd name="connsiteX1" fmla="*/ 746760 w 746760"/>
              <a:gd name="connsiteY1" fmla="*/ 167640 h 246380"/>
              <a:gd name="connsiteX0" fmla="*/ 3493 w 750253"/>
              <a:gd name="connsiteY0" fmla="*/ 0 h 208280"/>
              <a:gd name="connsiteX1" fmla="*/ 750253 w 750253"/>
              <a:gd name="connsiteY1" fmla="*/ 167640 h 208280"/>
              <a:gd name="connsiteX0" fmla="*/ 0 w 746760"/>
              <a:gd name="connsiteY0" fmla="*/ 0 h 217805"/>
              <a:gd name="connsiteX1" fmla="*/ 746760 w 746760"/>
              <a:gd name="connsiteY1" fmla="*/ 167640 h 217805"/>
              <a:gd name="connsiteX0" fmla="*/ 0 w 618173"/>
              <a:gd name="connsiteY0" fmla="*/ 0 h 334327"/>
              <a:gd name="connsiteX1" fmla="*/ 618173 w 618173"/>
              <a:gd name="connsiteY1" fmla="*/ 334327 h 334327"/>
              <a:gd name="connsiteX0" fmla="*/ 0 w 765810"/>
              <a:gd name="connsiteY0" fmla="*/ 0 h 217805"/>
              <a:gd name="connsiteX1" fmla="*/ 765810 w 765810"/>
              <a:gd name="connsiteY1" fmla="*/ 177164 h 217805"/>
              <a:gd name="connsiteX0" fmla="*/ 0 w 765810"/>
              <a:gd name="connsiteY0" fmla="*/ 0 h 241618"/>
              <a:gd name="connsiteX1" fmla="*/ 765810 w 765810"/>
              <a:gd name="connsiteY1" fmla="*/ 177164 h 241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5810" h="241618">
                <a:moveTo>
                  <a:pt x="0" y="0"/>
                </a:moveTo>
                <a:cubicBezTo>
                  <a:pt x="10794" y="241618"/>
                  <a:pt x="388303" y="168908"/>
                  <a:pt x="765810" y="17716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87" name="Straight Arrow Connector 286"/>
          <p:cNvCxnSpPr>
            <a:stCxn id="274" idx="6"/>
            <a:endCxn id="124" idx="2"/>
          </p:cNvCxnSpPr>
          <p:nvPr/>
        </p:nvCxnSpPr>
        <p:spPr bwMode="auto">
          <a:xfrm>
            <a:off x="3473713" y="4972413"/>
            <a:ext cx="615191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8" name="Straight Arrow Connector 287"/>
          <p:cNvCxnSpPr>
            <a:stCxn id="124" idx="6"/>
            <a:endCxn id="275" idx="1"/>
          </p:cNvCxnSpPr>
          <p:nvPr/>
        </p:nvCxnSpPr>
        <p:spPr bwMode="auto">
          <a:xfrm flipV="1">
            <a:off x="4227701" y="4971634"/>
            <a:ext cx="405752" cy="779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1" name="Straight Arrow Connector 290"/>
          <p:cNvCxnSpPr>
            <a:stCxn id="275" idx="5"/>
          </p:cNvCxnSpPr>
          <p:nvPr/>
        </p:nvCxnSpPr>
        <p:spPr bwMode="auto">
          <a:xfrm>
            <a:off x="4714439" y="4971634"/>
            <a:ext cx="382577" cy="137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4" name="Straight Arrow Connector 293"/>
          <p:cNvCxnSpPr/>
          <p:nvPr/>
        </p:nvCxnSpPr>
        <p:spPr bwMode="auto">
          <a:xfrm>
            <a:off x="5236922" y="4971771"/>
            <a:ext cx="364150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6" name="Freeform 305"/>
          <p:cNvSpPr/>
          <p:nvPr/>
        </p:nvSpPr>
        <p:spPr bwMode="auto">
          <a:xfrm>
            <a:off x="4669408" y="5037350"/>
            <a:ext cx="1012825" cy="150283"/>
          </a:xfrm>
          <a:custGeom>
            <a:avLst/>
            <a:gdLst>
              <a:gd name="connsiteX0" fmla="*/ 0 w 1003300"/>
              <a:gd name="connsiteY0" fmla="*/ 3175 h 295804"/>
              <a:gd name="connsiteX1" fmla="*/ 504825 w 1003300"/>
              <a:gd name="connsiteY1" fmla="*/ 295275 h 295804"/>
              <a:gd name="connsiteX2" fmla="*/ 1003300 w 1003300"/>
              <a:gd name="connsiteY2" fmla="*/ 0 h 295804"/>
              <a:gd name="connsiteX0" fmla="*/ 0 w 977900"/>
              <a:gd name="connsiteY0" fmla="*/ 0 h 313796"/>
              <a:gd name="connsiteX1" fmla="*/ 504825 w 977900"/>
              <a:gd name="connsiteY1" fmla="*/ 292100 h 313796"/>
              <a:gd name="connsiteX2" fmla="*/ 977900 w 977900"/>
              <a:gd name="connsiteY2" fmla="*/ 130175 h 313796"/>
              <a:gd name="connsiteX0" fmla="*/ 0 w 1012825"/>
              <a:gd name="connsiteY0" fmla="*/ 6350 h 299508"/>
              <a:gd name="connsiteX1" fmla="*/ 504825 w 1012825"/>
              <a:gd name="connsiteY1" fmla="*/ 298450 h 299508"/>
              <a:gd name="connsiteX2" fmla="*/ 1012825 w 1012825"/>
              <a:gd name="connsiteY2" fmla="*/ 0 h 299508"/>
              <a:gd name="connsiteX0" fmla="*/ 0 w 1012825"/>
              <a:gd name="connsiteY0" fmla="*/ 6350 h 299508"/>
              <a:gd name="connsiteX1" fmla="*/ 504825 w 1012825"/>
              <a:gd name="connsiteY1" fmla="*/ 298450 h 299508"/>
              <a:gd name="connsiteX2" fmla="*/ 1012825 w 1012825"/>
              <a:gd name="connsiteY2" fmla="*/ 0 h 299508"/>
              <a:gd name="connsiteX0" fmla="*/ 0 w 1012825"/>
              <a:gd name="connsiteY0" fmla="*/ 6350 h 299508"/>
              <a:gd name="connsiteX1" fmla="*/ 504825 w 1012825"/>
              <a:gd name="connsiteY1" fmla="*/ 298450 h 299508"/>
              <a:gd name="connsiteX2" fmla="*/ 1012825 w 1012825"/>
              <a:gd name="connsiteY2" fmla="*/ 0 h 299508"/>
              <a:gd name="connsiteX0" fmla="*/ 0 w 1012825"/>
              <a:gd name="connsiteY0" fmla="*/ 6350 h 255058"/>
              <a:gd name="connsiteX1" fmla="*/ 568325 w 1012825"/>
              <a:gd name="connsiteY1" fmla="*/ 254000 h 255058"/>
              <a:gd name="connsiteX2" fmla="*/ 1012825 w 1012825"/>
              <a:gd name="connsiteY2" fmla="*/ 0 h 255058"/>
              <a:gd name="connsiteX0" fmla="*/ 0 w 1012825"/>
              <a:gd name="connsiteY0" fmla="*/ 6350 h 255058"/>
              <a:gd name="connsiteX1" fmla="*/ 568325 w 1012825"/>
              <a:gd name="connsiteY1" fmla="*/ 254000 h 255058"/>
              <a:gd name="connsiteX2" fmla="*/ 1012825 w 1012825"/>
              <a:gd name="connsiteY2" fmla="*/ 0 h 255058"/>
              <a:gd name="connsiteX0" fmla="*/ 0 w 1012825"/>
              <a:gd name="connsiteY0" fmla="*/ 6350 h 251883"/>
              <a:gd name="connsiteX1" fmla="*/ 542925 w 1012825"/>
              <a:gd name="connsiteY1" fmla="*/ 250825 h 251883"/>
              <a:gd name="connsiteX2" fmla="*/ 1012825 w 1012825"/>
              <a:gd name="connsiteY2" fmla="*/ 0 h 251883"/>
              <a:gd name="connsiteX0" fmla="*/ 0 w 1012825"/>
              <a:gd name="connsiteY0" fmla="*/ 6350 h 210873"/>
              <a:gd name="connsiteX1" fmla="*/ 530225 w 1012825"/>
              <a:gd name="connsiteY1" fmla="*/ 193675 h 210873"/>
              <a:gd name="connsiteX2" fmla="*/ 1012825 w 1012825"/>
              <a:gd name="connsiteY2" fmla="*/ 0 h 210873"/>
              <a:gd name="connsiteX0" fmla="*/ 0 w 1012825"/>
              <a:gd name="connsiteY0" fmla="*/ 6350 h 210873"/>
              <a:gd name="connsiteX1" fmla="*/ 530225 w 1012825"/>
              <a:gd name="connsiteY1" fmla="*/ 193675 h 210873"/>
              <a:gd name="connsiteX2" fmla="*/ 1012825 w 1012825"/>
              <a:gd name="connsiteY2" fmla="*/ 0 h 210873"/>
              <a:gd name="connsiteX0" fmla="*/ 0 w 1012825"/>
              <a:gd name="connsiteY0" fmla="*/ 6350 h 210873"/>
              <a:gd name="connsiteX1" fmla="*/ 501650 w 1012825"/>
              <a:gd name="connsiteY1" fmla="*/ 171450 h 210873"/>
              <a:gd name="connsiteX2" fmla="*/ 1012825 w 1012825"/>
              <a:gd name="connsiteY2" fmla="*/ 0 h 210873"/>
              <a:gd name="connsiteX0" fmla="*/ 0 w 1012825"/>
              <a:gd name="connsiteY0" fmla="*/ 6350 h 210873"/>
              <a:gd name="connsiteX1" fmla="*/ 501650 w 1012825"/>
              <a:gd name="connsiteY1" fmla="*/ 171450 h 210873"/>
              <a:gd name="connsiteX2" fmla="*/ 1012825 w 1012825"/>
              <a:gd name="connsiteY2" fmla="*/ 0 h 210873"/>
              <a:gd name="connsiteX0" fmla="*/ 0 w 1012825"/>
              <a:gd name="connsiteY0" fmla="*/ 6350 h 210873"/>
              <a:gd name="connsiteX1" fmla="*/ 501650 w 1012825"/>
              <a:gd name="connsiteY1" fmla="*/ 171450 h 210873"/>
              <a:gd name="connsiteX2" fmla="*/ 1012825 w 1012825"/>
              <a:gd name="connsiteY2" fmla="*/ 0 h 210873"/>
              <a:gd name="connsiteX0" fmla="*/ 0 w 1012825"/>
              <a:gd name="connsiteY0" fmla="*/ 6350 h 210873"/>
              <a:gd name="connsiteX1" fmla="*/ 506412 w 1012825"/>
              <a:gd name="connsiteY1" fmla="*/ 126207 h 210873"/>
              <a:gd name="connsiteX2" fmla="*/ 1012825 w 1012825"/>
              <a:gd name="connsiteY2" fmla="*/ 0 h 210873"/>
              <a:gd name="connsiteX0" fmla="*/ 0 w 1012825"/>
              <a:gd name="connsiteY0" fmla="*/ 6350 h 210873"/>
              <a:gd name="connsiteX1" fmla="*/ 506412 w 1012825"/>
              <a:gd name="connsiteY1" fmla="*/ 126207 h 210873"/>
              <a:gd name="connsiteX2" fmla="*/ 1012825 w 1012825"/>
              <a:gd name="connsiteY2" fmla="*/ 0 h 210873"/>
              <a:gd name="connsiteX0" fmla="*/ 0 w 1020234"/>
              <a:gd name="connsiteY0" fmla="*/ 6350 h 168010"/>
              <a:gd name="connsiteX1" fmla="*/ 506412 w 1020234"/>
              <a:gd name="connsiteY1" fmla="*/ 126207 h 168010"/>
              <a:gd name="connsiteX2" fmla="*/ 1012825 w 1020234"/>
              <a:gd name="connsiteY2" fmla="*/ 0 h 168010"/>
              <a:gd name="connsiteX0" fmla="*/ 0 w 1012825"/>
              <a:gd name="connsiteY0" fmla="*/ 6350 h 151341"/>
              <a:gd name="connsiteX1" fmla="*/ 506412 w 1012825"/>
              <a:gd name="connsiteY1" fmla="*/ 126207 h 151341"/>
              <a:gd name="connsiteX2" fmla="*/ 1012825 w 1012825"/>
              <a:gd name="connsiteY2" fmla="*/ 0 h 151341"/>
              <a:gd name="connsiteX0" fmla="*/ 0 w 1012825"/>
              <a:gd name="connsiteY0" fmla="*/ 6350 h 150283"/>
              <a:gd name="connsiteX1" fmla="*/ 506412 w 1012825"/>
              <a:gd name="connsiteY1" fmla="*/ 126207 h 150283"/>
              <a:gd name="connsiteX2" fmla="*/ 1012825 w 1012825"/>
              <a:gd name="connsiteY2" fmla="*/ 0 h 15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825" h="150283">
                <a:moveTo>
                  <a:pt x="0" y="6350"/>
                </a:moveTo>
                <a:cubicBezTo>
                  <a:pt x="4498" y="150283"/>
                  <a:pt x="296333" y="130440"/>
                  <a:pt x="506412" y="126207"/>
                </a:cubicBezTo>
                <a:cubicBezTo>
                  <a:pt x="922866" y="125149"/>
                  <a:pt x="944034" y="144197"/>
                  <a:pt x="1012825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7" name="Freeform 306"/>
          <p:cNvSpPr/>
          <p:nvPr/>
        </p:nvSpPr>
        <p:spPr bwMode="auto">
          <a:xfrm>
            <a:off x="5747320" y="4784940"/>
            <a:ext cx="1292225" cy="384439"/>
          </a:xfrm>
          <a:custGeom>
            <a:avLst/>
            <a:gdLst>
              <a:gd name="connsiteX0" fmla="*/ 0 w 1003300"/>
              <a:gd name="connsiteY0" fmla="*/ 3175 h 295804"/>
              <a:gd name="connsiteX1" fmla="*/ 504825 w 1003300"/>
              <a:gd name="connsiteY1" fmla="*/ 295275 h 295804"/>
              <a:gd name="connsiteX2" fmla="*/ 1003300 w 1003300"/>
              <a:gd name="connsiteY2" fmla="*/ 0 h 295804"/>
              <a:gd name="connsiteX0" fmla="*/ 0 w 977900"/>
              <a:gd name="connsiteY0" fmla="*/ 0 h 313796"/>
              <a:gd name="connsiteX1" fmla="*/ 504825 w 977900"/>
              <a:gd name="connsiteY1" fmla="*/ 292100 h 313796"/>
              <a:gd name="connsiteX2" fmla="*/ 977900 w 977900"/>
              <a:gd name="connsiteY2" fmla="*/ 130175 h 313796"/>
              <a:gd name="connsiteX0" fmla="*/ 0 w 1012825"/>
              <a:gd name="connsiteY0" fmla="*/ 6350 h 299508"/>
              <a:gd name="connsiteX1" fmla="*/ 504825 w 1012825"/>
              <a:gd name="connsiteY1" fmla="*/ 298450 h 299508"/>
              <a:gd name="connsiteX2" fmla="*/ 1012825 w 1012825"/>
              <a:gd name="connsiteY2" fmla="*/ 0 h 299508"/>
              <a:gd name="connsiteX0" fmla="*/ 0 w 1012825"/>
              <a:gd name="connsiteY0" fmla="*/ 6350 h 299508"/>
              <a:gd name="connsiteX1" fmla="*/ 504825 w 1012825"/>
              <a:gd name="connsiteY1" fmla="*/ 298450 h 299508"/>
              <a:gd name="connsiteX2" fmla="*/ 1012825 w 1012825"/>
              <a:gd name="connsiteY2" fmla="*/ 0 h 299508"/>
              <a:gd name="connsiteX0" fmla="*/ 0 w 1012825"/>
              <a:gd name="connsiteY0" fmla="*/ 6350 h 299508"/>
              <a:gd name="connsiteX1" fmla="*/ 504825 w 1012825"/>
              <a:gd name="connsiteY1" fmla="*/ 298450 h 299508"/>
              <a:gd name="connsiteX2" fmla="*/ 1012825 w 1012825"/>
              <a:gd name="connsiteY2" fmla="*/ 0 h 299508"/>
              <a:gd name="connsiteX0" fmla="*/ 0 w 1012825"/>
              <a:gd name="connsiteY0" fmla="*/ 6350 h 255058"/>
              <a:gd name="connsiteX1" fmla="*/ 568325 w 1012825"/>
              <a:gd name="connsiteY1" fmla="*/ 254000 h 255058"/>
              <a:gd name="connsiteX2" fmla="*/ 1012825 w 1012825"/>
              <a:gd name="connsiteY2" fmla="*/ 0 h 255058"/>
              <a:gd name="connsiteX0" fmla="*/ 0 w 1012825"/>
              <a:gd name="connsiteY0" fmla="*/ 6350 h 255058"/>
              <a:gd name="connsiteX1" fmla="*/ 568325 w 1012825"/>
              <a:gd name="connsiteY1" fmla="*/ 254000 h 255058"/>
              <a:gd name="connsiteX2" fmla="*/ 1012825 w 1012825"/>
              <a:gd name="connsiteY2" fmla="*/ 0 h 255058"/>
              <a:gd name="connsiteX0" fmla="*/ 0 w 1012825"/>
              <a:gd name="connsiteY0" fmla="*/ 6350 h 251883"/>
              <a:gd name="connsiteX1" fmla="*/ 542925 w 1012825"/>
              <a:gd name="connsiteY1" fmla="*/ 250825 h 251883"/>
              <a:gd name="connsiteX2" fmla="*/ 1012825 w 1012825"/>
              <a:gd name="connsiteY2" fmla="*/ 0 h 251883"/>
              <a:gd name="connsiteX0" fmla="*/ 0 w 1012825"/>
              <a:gd name="connsiteY0" fmla="*/ 6350 h 210873"/>
              <a:gd name="connsiteX1" fmla="*/ 530225 w 1012825"/>
              <a:gd name="connsiteY1" fmla="*/ 193675 h 210873"/>
              <a:gd name="connsiteX2" fmla="*/ 1012825 w 1012825"/>
              <a:gd name="connsiteY2" fmla="*/ 0 h 210873"/>
              <a:gd name="connsiteX0" fmla="*/ 0 w 1012825"/>
              <a:gd name="connsiteY0" fmla="*/ 6350 h 210873"/>
              <a:gd name="connsiteX1" fmla="*/ 530225 w 1012825"/>
              <a:gd name="connsiteY1" fmla="*/ 193675 h 210873"/>
              <a:gd name="connsiteX2" fmla="*/ 1012825 w 1012825"/>
              <a:gd name="connsiteY2" fmla="*/ 0 h 210873"/>
              <a:gd name="connsiteX0" fmla="*/ 0 w 1012825"/>
              <a:gd name="connsiteY0" fmla="*/ 6350 h 210873"/>
              <a:gd name="connsiteX1" fmla="*/ 501650 w 1012825"/>
              <a:gd name="connsiteY1" fmla="*/ 171450 h 210873"/>
              <a:gd name="connsiteX2" fmla="*/ 1012825 w 1012825"/>
              <a:gd name="connsiteY2" fmla="*/ 0 h 210873"/>
              <a:gd name="connsiteX0" fmla="*/ 0 w 1012825"/>
              <a:gd name="connsiteY0" fmla="*/ 6350 h 210873"/>
              <a:gd name="connsiteX1" fmla="*/ 501650 w 1012825"/>
              <a:gd name="connsiteY1" fmla="*/ 171450 h 210873"/>
              <a:gd name="connsiteX2" fmla="*/ 1012825 w 1012825"/>
              <a:gd name="connsiteY2" fmla="*/ 0 h 210873"/>
              <a:gd name="connsiteX0" fmla="*/ 0 w 1012825"/>
              <a:gd name="connsiteY0" fmla="*/ 6350 h 210873"/>
              <a:gd name="connsiteX1" fmla="*/ 501650 w 1012825"/>
              <a:gd name="connsiteY1" fmla="*/ 171450 h 210873"/>
              <a:gd name="connsiteX2" fmla="*/ 1012825 w 1012825"/>
              <a:gd name="connsiteY2" fmla="*/ 0 h 210873"/>
              <a:gd name="connsiteX0" fmla="*/ 0 w 1292225"/>
              <a:gd name="connsiteY0" fmla="*/ 177800 h 362214"/>
              <a:gd name="connsiteX1" fmla="*/ 781050 w 1292225"/>
              <a:gd name="connsiteY1" fmla="*/ 171450 h 362214"/>
              <a:gd name="connsiteX2" fmla="*/ 1292225 w 1292225"/>
              <a:gd name="connsiteY2" fmla="*/ 0 h 362214"/>
              <a:gd name="connsiteX0" fmla="*/ 0 w 1292225"/>
              <a:gd name="connsiteY0" fmla="*/ 177800 h 343164"/>
              <a:gd name="connsiteX1" fmla="*/ 781050 w 1292225"/>
              <a:gd name="connsiteY1" fmla="*/ 171450 h 343164"/>
              <a:gd name="connsiteX2" fmla="*/ 1292225 w 1292225"/>
              <a:gd name="connsiteY2" fmla="*/ 0 h 343164"/>
              <a:gd name="connsiteX0" fmla="*/ 0 w 1292225"/>
              <a:gd name="connsiteY0" fmla="*/ 177800 h 369358"/>
              <a:gd name="connsiteX1" fmla="*/ 730250 w 1292225"/>
              <a:gd name="connsiteY1" fmla="*/ 365125 h 369358"/>
              <a:gd name="connsiteX2" fmla="*/ 1292225 w 1292225"/>
              <a:gd name="connsiteY2" fmla="*/ 0 h 369358"/>
              <a:gd name="connsiteX0" fmla="*/ 0 w 1292225"/>
              <a:gd name="connsiteY0" fmla="*/ 177800 h 353483"/>
              <a:gd name="connsiteX1" fmla="*/ 825500 w 1292225"/>
              <a:gd name="connsiteY1" fmla="*/ 349250 h 353483"/>
              <a:gd name="connsiteX2" fmla="*/ 1292225 w 1292225"/>
              <a:gd name="connsiteY2" fmla="*/ 0 h 353483"/>
              <a:gd name="connsiteX0" fmla="*/ 0 w 1292225"/>
              <a:gd name="connsiteY0" fmla="*/ 177800 h 381264"/>
              <a:gd name="connsiteX1" fmla="*/ 825500 w 1292225"/>
              <a:gd name="connsiteY1" fmla="*/ 349250 h 381264"/>
              <a:gd name="connsiteX2" fmla="*/ 1292225 w 1292225"/>
              <a:gd name="connsiteY2" fmla="*/ 0 h 381264"/>
              <a:gd name="connsiteX0" fmla="*/ 0 w 1292225"/>
              <a:gd name="connsiteY0" fmla="*/ 180975 h 384439"/>
              <a:gd name="connsiteX1" fmla="*/ 825500 w 1292225"/>
              <a:gd name="connsiteY1" fmla="*/ 349250 h 384439"/>
              <a:gd name="connsiteX2" fmla="*/ 1292225 w 1292225"/>
              <a:gd name="connsiteY2" fmla="*/ 0 h 384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2225" h="384439">
                <a:moveTo>
                  <a:pt x="0" y="180975"/>
                </a:moveTo>
                <a:cubicBezTo>
                  <a:pt x="254529" y="384439"/>
                  <a:pt x="615421" y="353483"/>
                  <a:pt x="825500" y="349250"/>
                </a:cubicBezTo>
                <a:cubicBezTo>
                  <a:pt x="1241954" y="348192"/>
                  <a:pt x="1285346" y="210873"/>
                  <a:pt x="1292225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8" name="TextBox 307"/>
          <p:cNvSpPr txBox="1"/>
          <p:nvPr/>
        </p:nvSpPr>
        <p:spPr>
          <a:xfrm rot="1800000">
            <a:off x="3005019" y="5195518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dirty="0" smtClean="0"/>
              <a:t>Arriving</a:t>
            </a:r>
            <a:endParaRPr lang="da-DK" sz="1200" dirty="0"/>
          </a:p>
        </p:txBody>
      </p:sp>
      <p:sp>
        <p:nvSpPr>
          <p:cNvPr id="309" name="TextBox 308"/>
          <p:cNvSpPr txBox="1"/>
          <p:nvPr/>
        </p:nvSpPr>
        <p:spPr>
          <a:xfrm rot="1800000">
            <a:off x="3740501" y="5220736"/>
            <a:ext cx="756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dirty="0" smtClean="0"/>
              <a:t>Resting</a:t>
            </a:r>
            <a:endParaRPr lang="da-DK" sz="1200" dirty="0"/>
          </a:p>
        </p:txBody>
      </p:sp>
      <p:sp>
        <p:nvSpPr>
          <p:cNvPr id="310" name="TextBox 309"/>
          <p:cNvSpPr txBox="1"/>
          <p:nvPr/>
        </p:nvSpPr>
        <p:spPr>
          <a:xfrm rot="1800000">
            <a:off x="4292901" y="5244831"/>
            <a:ext cx="760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dirty="0" smtClean="0"/>
              <a:t>Waiting</a:t>
            </a:r>
            <a:endParaRPr lang="da-DK" sz="1200" dirty="0"/>
          </a:p>
        </p:txBody>
      </p:sp>
      <p:sp>
        <p:nvSpPr>
          <p:cNvPr id="311" name="TextBox 310"/>
          <p:cNvSpPr txBox="1"/>
          <p:nvPr/>
        </p:nvSpPr>
        <p:spPr>
          <a:xfrm rot="1800000">
            <a:off x="4791505" y="5266599"/>
            <a:ext cx="7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dirty="0" smtClean="0"/>
              <a:t>Helping</a:t>
            </a:r>
            <a:endParaRPr lang="da-DK" sz="1200" dirty="0"/>
          </a:p>
        </p:txBody>
      </p:sp>
      <p:sp>
        <p:nvSpPr>
          <p:cNvPr id="312" name="TextBox 311"/>
          <p:cNvSpPr txBox="1"/>
          <p:nvPr/>
        </p:nvSpPr>
        <p:spPr>
          <a:xfrm rot="1800000">
            <a:off x="5185451" y="5266595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dirty="0" smtClean="0"/>
              <a:t>Climbing</a:t>
            </a:r>
            <a:endParaRPr lang="da-DK" sz="1200" dirty="0"/>
          </a:p>
        </p:txBody>
      </p:sp>
      <p:sp>
        <p:nvSpPr>
          <p:cNvPr id="313" name="TextBox 312"/>
          <p:cNvSpPr txBox="1"/>
          <p:nvPr/>
        </p:nvSpPr>
        <p:spPr>
          <a:xfrm rot="1800000">
            <a:off x="5679457" y="5266591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dirty="0" smtClean="0"/>
              <a:t>Guarding</a:t>
            </a:r>
            <a:endParaRPr lang="da-DK" sz="1200" dirty="0"/>
          </a:p>
        </p:txBody>
      </p:sp>
      <p:sp>
        <p:nvSpPr>
          <p:cNvPr id="314" name="Left Brace 313"/>
          <p:cNvSpPr/>
          <p:nvPr/>
        </p:nvSpPr>
        <p:spPr bwMode="auto">
          <a:xfrm rot="16200000">
            <a:off x="3684384" y="5230859"/>
            <a:ext cx="197396" cy="925374"/>
          </a:xfrm>
          <a:prstGeom prst="leftBrace">
            <a:avLst>
              <a:gd name="adj1" fmla="val 39215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5" name="Left Brace 314"/>
          <p:cNvSpPr/>
          <p:nvPr/>
        </p:nvSpPr>
        <p:spPr bwMode="auto">
          <a:xfrm rot="16200000">
            <a:off x="5068617" y="5099597"/>
            <a:ext cx="197396" cy="1185861"/>
          </a:xfrm>
          <a:prstGeom prst="leftBrace">
            <a:avLst>
              <a:gd name="adj1" fmla="val 39215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6" name="Left Brace 315"/>
          <p:cNvSpPr/>
          <p:nvPr/>
        </p:nvSpPr>
        <p:spPr bwMode="auto">
          <a:xfrm rot="16200000">
            <a:off x="6102538" y="5561164"/>
            <a:ext cx="148854" cy="219071"/>
          </a:xfrm>
          <a:prstGeom prst="leftBrace">
            <a:avLst>
              <a:gd name="adj1" fmla="val 39215"/>
              <a:gd name="adj2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7" name="TextBox 316"/>
          <p:cNvSpPr txBox="1"/>
          <p:nvPr/>
        </p:nvSpPr>
        <p:spPr>
          <a:xfrm>
            <a:off x="3467555" y="5761720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i="1" dirty="0" smtClean="0"/>
              <a:t>l</a:t>
            </a:r>
            <a:r>
              <a:rPr lang="da-DK" sz="1200" i="1" baseline="-25000" dirty="0" smtClean="0"/>
              <a:t>e </a:t>
            </a:r>
            <a:r>
              <a:rPr lang="da-DK" sz="1200" i="1" dirty="0" smtClean="0"/>
              <a:t>≥2</a:t>
            </a:r>
            <a:r>
              <a:rPr lang="da-DK" sz="1200" i="1" baseline="25000" dirty="0" smtClean="0"/>
              <a:t>2</a:t>
            </a:r>
            <a:r>
              <a:rPr lang="da-DK" sz="1200" i="1" baseline="46000" dirty="0" smtClean="0"/>
              <a:t>i-1+k</a:t>
            </a:r>
            <a:endParaRPr lang="da-DK" sz="1200" i="1" dirty="0"/>
          </a:p>
        </p:txBody>
      </p:sp>
      <p:sp>
        <p:nvSpPr>
          <p:cNvPr id="318" name="TextBox 317"/>
          <p:cNvSpPr txBox="1"/>
          <p:nvPr/>
        </p:nvSpPr>
        <p:spPr>
          <a:xfrm>
            <a:off x="4842674" y="5760814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i="1" dirty="0" smtClean="0"/>
              <a:t>l</a:t>
            </a:r>
            <a:r>
              <a:rPr lang="da-DK" sz="1200" i="1" baseline="-25000" dirty="0" smtClean="0"/>
              <a:t>e </a:t>
            </a:r>
            <a:r>
              <a:rPr lang="da-DK" sz="1200" i="1" dirty="0" smtClean="0"/>
              <a:t>≥2</a:t>
            </a:r>
            <a:r>
              <a:rPr lang="da-DK" sz="1200" i="1" baseline="25000" dirty="0" smtClean="0"/>
              <a:t>2</a:t>
            </a:r>
            <a:r>
              <a:rPr lang="da-DK" sz="1200" i="1" baseline="46000" dirty="0" smtClean="0"/>
              <a:t>i+k</a:t>
            </a:r>
            <a:endParaRPr lang="da-DK" sz="1200" i="1" dirty="0"/>
          </a:p>
        </p:txBody>
      </p:sp>
      <p:sp>
        <p:nvSpPr>
          <p:cNvPr id="319" name="TextBox 318"/>
          <p:cNvSpPr txBox="1"/>
          <p:nvPr/>
        </p:nvSpPr>
        <p:spPr>
          <a:xfrm>
            <a:off x="5866587" y="5760814"/>
            <a:ext cx="1285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i="1" dirty="0" smtClean="0"/>
              <a:t>l</a:t>
            </a:r>
            <a:r>
              <a:rPr lang="da-DK" sz="1200" i="1" baseline="-25000" dirty="0" smtClean="0"/>
              <a:t>e </a:t>
            </a:r>
            <a:r>
              <a:rPr lang="da-DK" sz="1200" i="1" dirty="0" smtClean="0"/>
              <a:t>≥2</a:t>
            </a:r>
            <a:r>
              <a:rPr lang="da-DK" sz="1200" i="1" baseline="25000" dirty="0" smtClean="0"/>
              <a:t>2</a:t>
            </a:r>
            <a:r>
              <a:rPr lang="da-DK" sz="1200" i="1" baseline="46000" dirty="0" smtClean="0"/>
              <a:t>max(i,j)-1+k</a:t>
            </a:r>
            <a:endParaRPr lang="da-DK" sz="1200" i="1" dirty="0"/>
          </a:p>
        </p:txBody>
      </p:sp>
      <p:grpSp>
        <p:nvGrpSpPr>
          <p:cNvPr id="130" name="Group 129"/>
          <p:cNvGrpSpPr/>
          <p:nvPr/>
        </p:nvGrpSpPr>
        <p:grpSpPr>
          <a:xfrm>
            <a:off x="3297344" y="1557337"/>
            <a:ext cx="57024" cy="57024"/>
            <a:chOff x="3381364" y="1785926"/>
            <a:chExt cx="57024" cy="57024"/>
          </a:xfrm>
        </p:grpSpPr>
        <p:sp>
          <p:nvSpPr>
            <p:cNvPr id="122" name="Rectangle 121"/>
            <p:cNvSpPr/>
            <p:nvPr/>
          </p:nvSpPr>
          <p:spPr bwMode="auto">
            <a:xfrm>
              <a:off x="3381364" y="1785926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6" name="Isosceles Triangle 125"/>
            <p:cNvSpPr/>
            <p:nvPr/>
          </p:nvSpPr>
          <p:spPr bwMode="auto">
            <a:xfrm>
              <a:off x="3381364" y="1785926"/>
              <a:ext cx="56616" cy="56912"/>
            </a:xfrm>
            <a:prstGeom prst="triangle">
              <a:avLst/>
            </a:prstGeom>
            <a:solidFill>
              <a:srgbClr val="C00000"/>
            </a:solidFill>
            <a:ln w="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cxnSp>
        <p:nvCxnSpPr>
          <p:cNvPr id="173" name="Straight Connector 172"/>
          <p:cNvCxnSpPr/>
          <p:nvPr/>
        </p:nvCxnSpPr>
        <p:spPr bwMode="auto">
          <a:xfrm>
            <a:off x="3393621" y="1543051"/>
            <a:ext cx="766423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86" name="Group 185"/>
          <p:cNvGrpSpPr/>
          <p:nvPr/>
        </p:nvGrpSpPr>
        <p:grpSpPr>
          <a:xfrm>
            <a:off x="3057525" y="3730613"/>
            <a:ext cx="366583" cy="394482"/>
            <a:chOff x="3057525" y="3730613"/>
            <a:chExt cx="366583" cy="394482"/>
          </a:xfrm>
        </p:grpSpPr>
        <p:sp>
          <p:nvSpPr>
            <p:cNvPr id="136" name="Rectangle 135"/>
            <p:cNvSpPr/>
            <p:nvPr/>
          </p:nvSpPr>
          <p:spPr bwMode="auto">
            <a:xfrm>
              <a:off x="3367084" y="3730613"/>
              <a:ext cx="57024" cy="57024"/>
            </a:xfrm>
            <a:prstGeom prst="rect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9" name="Oval 138"/>
            <p:cNvSpPr/>
            <p:nvPr/>
          </p:nvSpPr>
          <p:spPr bwMode="auto">
            <a:xfrm>
              <a:off x="3152776" y="4067173"/>
              <a:ext cx="56572" cy="57547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42" name="Straight Connector 141"/>
            <p:cNvCxnSpPr/>
            <p:nvPr/>
          </p:nvCxnSpPr>
          <p:spPr bwMode="auto">
            <a:xfrm>
              <a:off x="3057525" y="3762378"/>
              <a:ext cx="335756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8" name="Oval 177"/>
            <p:cNvSpPr/>
            <p:nvPr/>
          </p:nvSpPr>
          <p:spPr bwMode="auto">
            <a:xfrm>
              <a:off x="3297054" y="4067548"/>
              <a:ext cx="56572" cy="57547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133" name="Content Placeholder 2"/>
          <p:cNvSpPr txBox="1">
            <a:spLocks/>
          </p:cNvSpPr>
          <p:nvPr/>
        </p:nvSpPr>
        <p:spPr bwMode="auto">
          <a:xfrm>
            <a:off x="495300" y="1160464"/>
            <a:ext cx="8936083" cy="319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lvl="0" indent="-342900">
              <a:buFont typeface="Wingdings" pitchFamily="2" charset="2"/>
              <a:buChar char="§"/>
              <a:defRPr/>
            </a:pPr>
            <a:r>
              <a:rPr lang="da-DK" sz="1800" dirty="0" smtClean="0"/>
              <a:t>Representing the intervals implicitly</a:t>
            </a:r>
            <a:endParaRPr kumimoji="0" lang="da-DK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0" name="Group 141"/>
          <p:cNvGrpSpPr/>
          <p:nvPr/>
        </p:nvGrpSpPr>
        <p:grpSpPr>
          <a:xfrm>
            <a:off x="7457901" y="3769002"/>
            <a:ext cx="57024" cy="57024"/>
            <a:chOff x="2757376" y="4581128"/>
            <a:chExt cx="57024" cy="57024"/>
          </a:xfrm>
        </p:grpSpPr>
        <p:sp>
          <p:nvSpPr>
            <p:cNvPr id="191" name="Rectangle 190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2" name="Isosceles Triangle 191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rgbClr val="C00000"/>
            </a:solidFill>
            <a:ln w="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02" name="Group 141"/>
          <p:cNvGrpSpPr/>
          <p:nvPr/>
        </p:nvGrpSpPr>
        <p:grpSpPr>
          <a:xfrm>
            <a:off x="7698405" y="3768994"/>
            <a:ext cx="57024" cy="57024"/>
            <a:chOff x="2757376" y="4581128"/>
            <a:chExt cx="57024" cy="57024"/>
          </a:xfrm>
        </p:grpSpPr>
        <p:sp>
          <p:nvSpPr>
            <p:cNvPr id="203" name="Rectangle 202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4" name="Isosceles Triangle 203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chemeClr val="tx1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07" name="Oval 206"/>
          <p:cNvSpPr/>
          <p:nvPr/>
        </p:nvSpPr>
        <p:spPr bwMode="auto">
          <a:xfrm>
            <a:off x="7125063" y="4067052"/>
            <a:ext cx="56572" cy="5754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3" name="Oval 222"/>
          <p:cNvSpPr/>
          <p:nvPr/>
        </p:nvSpPr>
        <p:spPr bwMode="auto">
          <a:xfrm>
            <a:off x="7354887" y="3645024"/>
            <a:ext cx="56572" cy="5754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7238906" y="3728202"/>
            <a:ext cx="57024" cy="57024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7580360" y="3728205"/>
            <a:ext cx="57024" cy="57024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8" name="Oval 237"/>
          <p:cNvSpPr/>
          <p:nvPr/>
        </p:nvSpPr>
        <p:spPr bwMode="auto">
          <a:xfrm>
            <a:off x="7457269" y="3645024"/>
            <a:ext cx="56572" cy="57547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41" name="Straight Connector 240"/>
          <p:cNvCxnSpPr/>
          <p:nvPr/>
        </p:nvCxnSpPr>
        <p:spPr bwMode="auto">
          <a:xfrm>
            <a:off x="7295930" y="3328090"/>
            <a:ext cx="284430" cy="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2" name="Straight Connector 241"/>
          <p:cNvCxnSpPr>
            <a:stCxn id="236" idx="1"/>
            <a:endCxn id="114" idx="1"/>
          </p:cNvCxnSpPr>
          <p:nvPr/>
        </p:nvCxnSpPr>
        <p:spPr bwMode="auto">
          <a:xfrm rot="10800000" flipH="1">
            <a:off x="7580360" y="3756717"/>
            <a:ext cx="250026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stCxn id="225" idx="3"/>
            <a:endCxn id="236" idx="1"/>
          </p:cNvCxnSpPr>
          <p:nvPr/>
        </p:nvCxnSpPr>
        <p:spPr bwMode="auto">
          <a:xfrm>
            <a:off x="7295930" y="3756714"/>
            <a:ext cx="284430" cy="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83" name="Group 141"/>
          <p:cNvGrpSpPr/>
          <p:nvPr/>
        </p:nvGrpSpPr>
        <p:grpSpPr>
          <a:xfrm>
            <a:off x="7238827" y="3768996"/>
            <a:ext cx="57024" cy="57024"/>
            <a:chOff x="2757376" y="4581128"/>
            <a:chExt cx="57024" cy="57024"/>
          </a:xfrm>
        </p:grpSpPr>
        <p:sp>
          <p:nvSpPr>
            <p:cNvPr id="184" name="Rectangle 183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5" name="Isosceles Triangle 184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rgbClr val="C00000"/>
            </a:solidFill>
            <a:ln w="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93" name="Group 141"/>
          <p:cNvGrpSpPr/>
          <p:nvPr/>
        </p:nvGrpSpPr>
        <p:grpSpPr>
          <a:xfrm>
            <a:off x="7579344" y="3769001"/>
            <a:ext cx="57024" cy="57024"/>
            <a:chOff x="2757376" y="4581128"/>
            <a:chExt cx="57024" cy="57024"/>
          </a:xfrm>
        </p:grpSpPr>
        <p:sp>
          <p:nvSpPr>
            <p:cNvPr id="194" name="Rectangle 193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5" name="Isosceles Triangle 194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rgbClr val="C00000"/>
            </a:solidFill>
            <a:ln w="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87" name="Group 141"/>
          <p:cNvGrpSpPr/>
          <p:nvPr/>
        </p:nvGrpSpPr>
        <p:grpSpPr>
          <a:xfrm>
            <a:off x="7353126" y="3768999"/>
            <a:ext cx="57024" cy="57024"/>
            <a:chOff x="2757376" y="4581128"/>
            <a:chExt cx="57024" cy="57024"/>
          </a:xfrm>
        </p:grpSpPr>
        <p:sp>
          <p:nvSpPr>
            <p:cNvPr id="188" name="Rectangle 187"/>
            <p:cNvSpPr/>
            <p:nvPr/>
          </p:nvSpPr>
          <p:spPr bwMode="auto">
            <a:xfrm>
              <a:off x="2757376" y="4581128"/>
              <a:ext cx="57024" cy="57024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9" name="Isosceles Triangle 188"/>
            <p:cNvSpPr/>
            <p:nvPr/>
          </p:nvSpPr>
          <p:spPr bwMode="auto">
            <a:xfrm>
              <a:off x="2757376" y="4581128"/>
              <a:ext cx="56616" cy="56912"/>
            </a:xfrm>
            <a:prstGeom prst="triangle">
              <a:avLst/>
            </a:prstGeom>
            <a:solidFill>
              <a:srgbClr val="C00000"/>
            </a:solidFill>
            <a:ln w="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4615E-6 0 L -3.84615E-6 0.365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2051E-6 0 L 2.82051E-6 0.3664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8205E-6 0 L 1.28205E-6 0.3178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0256E-6 1.85185E-6 L -4.10256E-6 0.0627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4615E-6 0.00093 L -3.84615E-6 -0.0069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3.7037E-6 L -2.30769E-6 -0.0178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69231E-7 -3.7037E-6 L 7.69231E-7 -0.0180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48 0.00186 L 0.00048 -0.0069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223" grpId="0" animBg="1"/>
      <p:bldP spid="225" grpId="0" animBg="1"/>
      <p:bldP spid="236" grpId="0" animBg="1"/>
      <p:bldP spid="2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8504" y="1740758"/>
            <a:ext cx="8915400" cy="994470"/>
          </a:xfrm>
        </p:spPr>
        <p:txBody>
          <a:bodyPr/>
          <a:lstStyle/>
          <a:p>
            <a:pPr algn="ctr"/>
            <a:r>
              <a:rPr lang="da-DK" sz="6000" dirty="0" smtClean="0"/>
              <a:t>Thank you</a:t>
            </a:r>
            <a:endParaRPr lang="da-DK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00" y="3894794"/>
            <a:ext cx="8850313" cy="2128815"/>
          </a:xfrm>
          <a:prstGeom prst="rect">
            <a:avLst/>
          </a:prstGeom>
        </p:spPr>
        <p:txBody>
          <a:bodyPr/>
          <a:lstStyle/>
          <a:p>
            <a:pPr marL="342900" lvl="0" indent="-342900"/>
            <a:r>
              <a:rPr lang="en-US" sz="1800" b="1" kern="0" dirty="0" smtClean="0">
                <a:solidFill>
                  <a:srgbClr val="C00000"/>
                </a:solidFill>
                <a:latin typeface="+mn-lt"/>
              </a:rPr>
              <a:t>References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sz="1400" b="1" kern="0" dirty="0" smtClean="0">
                <a:latin typeface="+mn-lt"/>
              </a:rPr>
              <a:t>Cache-Oblivious Implicit Predecessor Dictionaries with the Working-Set Property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kern="0" dirty="0" err="1" smtClean="0">
                <a:latin typeface="+mn-lt"/>
              </a:rPr>
              <a:t>Gerth</a:t>
            </a:r>
            <a:r>
              <a:rPr lang="en-US" sz="1400" kern="0" dirty="0" smtClean="0">
                <a:latin typeface="+mn-lt"/>
              </a:rPr>
              <a:t> </a:t>
            </a:r>
            <a:r>
              <a:rPr lang="en-US" sz="1400" kern="0" dirty="0" err="1" smtClean="0">
                <a:latin typeface="+mn-lt"/>
              </a:rPr>
              <a:t>Stølting</a:t>
            </a:r>
            <a:r>
              <a:rPr lang="en-US" sz="1400" kern="0" dirty="0" smtClean="0">
                <a:latin typeface="+mn-lt"/>
              </a:rPr>
              <a:t> </a:t>
            </a:r>
            <a:r>
              <a:rPr lang="en-US" sz="1400" kern="0" dirty="0" err="1" smtClean="0">
                <a:latin typeface="+mn-lt"/>
              </a:rPr>
              <a:t>Brodal</a:t>
            </a:r>
            <a:r>
              <a:rPr lang="en-US" sz="1400" kern="0" dirty="0" smtClean="0">
                <a:latin typeface="+mn-lt"/>
              </a:rPr>
              <a:t>, Casper Kejlberg-Rasmussen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kern="0" dirty="0" smtClean="0">
                <a:latin typeface="+mn-lt"/>
              </a:rPr>
              <a:t>Submitted to STACS </a:t>
            </a:r>
            <a:r>
              <a:rPr lang="en-US" sz="1400" kern="0" dirty="0" smtClean="0">
                <a:latin typeface="+mn-lt"/>
              </a:rPr>
              <a:t>2012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400" i="1" kern="0" dirty="0" smtClean="0">
                <a:latin typeface="+mn-lt"/>
              </a:rPr>
              <a:t>Available at </a:t>
            </a:r>
            <a:r>
              <a:rPr lang="en-US" sz="1400" i="1" kern="0" dirty="0" smtClean="0">
                <a:latin typeface="+mn-lt"/>
              </a:rPr>
              <a:t>cs.au.dk/~</a:t>
            </a:r>
            <a:r>
              <a:rPr lang="en-US" sz="1400" i="1" kern="0" dirty="0" err="1" smtClean="0">
                <a:latin typeface="+mn-lt"/>
              </a:rPr>
              <a:t>ckr</a:t>
            </a:r>
            <a:r>
              <a:rPr lang="en-US" sz="1400" i="1" kern="0" dirty="0" smtClean="0">
                <a:latin typeface="+mn-lt"/>
              </a:rPr>
              <a:t>/papers/STACS2012_Submission.pdf</a:t>
            </a:r>
            <a:endParaRPr lang="en-US" sz="1400" kern="0" dirty="0" smtClean="0">
              <a:latin typeface="+mn-lt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1400" b="1" dirty="0" smtClean="0"/>
              <a:t>A Cache-Oblivious Implicit Dictionary with the Working Set Property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a-DK" sz="1400" dirty="0" smtClean="0"/>
              <a:t>Gerth Stlting Brodal, Casper Kejlberg-Rasmussen, Jakob Truelsen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a-DK" sz="1400" kern="0" dirty="0" smtClean="0">
                <a:latin typeface="+mn-lt"/>
              </a:rPr>
              <a:t>ISAAC 2010</a:t>
            </a:r>
            <a:endParaRPr lang="en-US" sz="1400" kern="0" dirty="0" smtClean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Problem Definitions</a:t>
            </a:r>
          </a:p>
          <a:p>
            <a:r>
              <a:rPr lang="da-DK" dirty="0" smtClean="0"/>
              <a:t>Previous Results</a:t>
            </a:r>
          </a:p>
          <a:p>
            <a:r>
              <a:rPr lang="da-DK" dirty="0" smtClean="0"/>
              <a:t>An Implicit Moveable Dictionary</a:t>
            </a:r>
          </a:p>
          <a:p>
            <a:r>
              <a:rPr lang="da-DK" dirty="0" smtClean="0"/>
              <a:t>An Implicit Dictionary with the Working-Set Property</a:t>
            </a:r>
          </a:p>
        </p:txBody>
      </p:sp>
    </p:spTree>
    <p:extLst>
      <p:ext uri="{BB962C8B-B14F-4D97-AF65-F5344CB8AC3E}">
        <p14:creationId xmlns:p14="http://schemas.microsoft.com/office/powerpoint/2010/main" xmlns="" val="3806176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Problem Definitions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i="1" dirty="0" smtClean="0"/>
              <a:t>Implicit model:</a:t>
            </a:r>
          </a:p>
          <a:p>
            <a:pPr lvl="1"/>
            <a:r>
              <a:rPr lang="da-DK" dirty="0" smtClean="0"/>
              <a:t>All operations from the RAM</a:t>
            </a:r>
          </a:p>
          <a:p>
            <a:pPr lvl="1"/>
            <a:r>
              <a:rPr lang="da-DK" dirty="0" smtClean="0"/>
              <a:t>It is not allowed to </a:t>
            </a:r>
            <a:r>
              <a:rPr lang="da-DK" i="1" dirty="0" smtClean="0"/>
              <a:t>create</a:t>
            </a:r>
            <a:r>
              <a:rPr lang="da-DK" dirty="0" smtClean="0"/>
              <a:t> words, only to </a:t>
            </a:r>
            <a:r>
              <a:rPr lang="da-DK" i="1" dirty="0" smtClean="0"/>
              <a:t>move</a:t>
            </a:r>
            <a:r>
              <a:rPr lang="da-DK" dirty="0" smtClean="0"/>
              <a:t> them</a:t>
            </a:r>
          </a:p>
          <a:p>
            <a:pPr lvl="1"/>
            <a:r>
              <a:rPr lang="da-DK" dirty="0" smtClean="0"/>
              <a:t>All </a:t>
            </a:r>
            <a:r>
              <a:rPr lang="da-DK" i="1" dirty="0" smtClean="0"/>
              <a:t>n</a:t>
            </a:r>
            <a:r>
              <a:rPr lang="da-DK" dirty="0" smtClean="0"/>
              <a:t> words have to be in continuous positions</a:t>
            </a:r>
          </a:p>
          <a:p>
            <a:pPr lvl="1"/>
            <a:endParaRPr lang="da-DK" dirty="0" smtClean="0"/>
          </a:p>
          <a:p>
            <a:pPr lvl="1"/>
            <a:endParaRPr lang="da-DK" dirty="0" smtClean="0"/>
          </a:p>
          <a:p>
            <a:pPr lvl="1">
              <a:buNone/>
            </a:pPr>
            <a:endParaRPr lang="da-DK" dirty="0" smtClean="0"/>
          </a:p>
          <a:p>
            <a:pPr lvl="1"/>
            <a:r>
              <a:rPr lang="da-DK" dirty="0" smtClean="0"/>
              <a:t>Often it is assumed that all elements are distinct</a:t>
            </a:r>
          </a:p>
          <a:p>
            <a:pPr lvl="1"/>
            <a:r>
              <a:rPr lang="da-DK" dirty="0" smtClean="0"/>
              <a:t>Fundamental trick: encode a bit in a pair of elements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72680" y="2636912"/>
            <a:ext cx="5256584" cy="824746"/>
            <a:chOff x="2072680" y="2532246"/>
            <a:chExt cx="5256584" cy="824746"/>
          </a:xfrm>
        </p:grpSpPr>
        <p:sp>
          <p:nvSpPr>
            <p:cNvPr id="5" name="Rectangle 4"/>
            <p:cNvSpPr/>
            <p:nvPr/>
          </p:nvSpPr>
          <p:spPr bwMode="auto">
            <a:xfrm>
              <a:off x="2504728" y="2924944"/>
              <a:ext cx="43204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72680" y="2924944"/>
              <a:ext cx="43204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368824" y="2924944"/>
              <a:ext cx="43204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936776" y="2924944"/>
              <a:ext cx="43204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232920" y="2924944"/>
              <a:ext cx="43204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800872" y="2924944"/>
              <a:ext cx="43204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097016" y="2924944"/>
              <a:ext cx="43204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664968" y="2924944"/>
              <a:ext cx="43204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38589" y="2924944"/>
              <a:ext cx="463588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da-DK" dirty="0" smtClean="0"/>
                <a:t>...</a:t>
              </a:r>
              <a:endParaRPr lang="da-DK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033120" y="2924944"/>
              <a:ext cx="43204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897216" y="2924944"/>
              <a:ext cx="43204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465168" y="2924944"/>
              <a:ext cx="43204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36566" y="2532246"/>
              <a:ext cx="346569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da-DK" i="1" dirty="0" smtClean="0"/>
                <a:t>n</a:t>
              </a:r>
              <a:endParaRPr lang="da-DK" i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12030" y="2532246"/>
              <a:ext cx="346569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da-DK" i="1" dirty="0" smtClean="0"/>
                <a:t>1</a:t>
              </a:r>
              <a:endParaRPr lang="da-DK" i="1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648744" y="4706218"/>
            <a:ext cx="4851693" cy="1150799"/>
            <a:chOff x="2648744" y="4706218"/>
            <a:chExt cx="4851693" cy="1150799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080792" y="4797152"/>
              <a:ext cx="43204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r>
                <a:rPr lang="da-DK" i="1" dirty="0" smtClean="0"/>
                <a:t>y</a:t>
              </a:r>
              <a:endParaRPr lang="da-DK" i="1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648744" y="4797152"/>
              <a:ext cx="43204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r>
                <a:rPr lang="da-DK" i="1" dirty="0" smtClean="0"/>
                <a:t>x</a:t>
              </a:r>
              <a:endParaRPr lang="da-DK" i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09218" y="5456907"/>
              <a:ext cx="346569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da-DK" i="1" dirty="0" smtClean="0"/>
                <a:t>b</a:t>
              </a:r>
              <a:endParaRPr lang="da-DK" i="1" dirty="0"/>
            </a:p>
          </p:txBody>
        </p:sp>
        <p:sp>
          <p:nvSpPr>
            <p:cNvPr id="36" name="Left Brace 35"/>
            <p:cNvSpPr/>
            <p:nvPr/>
          </p:nvSpPr>
          <p:spPr bwMode="auto">
            <a:xfrm rot="16200000">
              <a:off x="2991645" y="4914874"/>
              <a:ext cx="179614" cy="865415"/>
            </a:xfrm>
            <a:prstGeom prst="leftBrace">
              <a:avLst>
                <a:gd name="adj1" fmla="val 47222"/>
                <a:gd name="adj2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48944" y="4941168"/>
              <a:ext cx="570990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da-DK" i="1" dirty="0" smtClean="0"/>
                <a:t>b=</a:t>
              </a:r>
              <a:endParaRPr lang="da-DK" i="1" dirty="0"/>
            </a:p>
          </p:txBody>
        </p:sp>
        <p:sp>
          <p:nvSpPr>
            <p:cNvPr id="40" name="Left Brace 39"/>
            <p:cNvSpPr/>
            <p:nvPr/>
          </p:nvSpPr>
          <p:spPr bwMode="auto">
            <a:xfrm>
              <a:off x="4963321" y="4730725"/>
              <a:ext cx="179614" cy="865415"/>
            </a:xfrm>
            <a:prstGeom prst="leftBrace">
              <a:avLst>
                <a:gd name="adj1" fmla="val 47222"/>
                <a:gd name="adj2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161514" y="4706218"/>
              <a:ext cx="2257349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da-DK" i="1" dirty="0" smtClean="0"/>
                <a:t>0</a:t>
              </a:r>
              <a:r>
                <a:rPr lang="da-DK" dirty="0" smtClean="0"/>
                <a:t>, if </a:t>
              </a:r>
              <a:r>
                <a:rPr lang="da-DK" i="1" dirty="0" smtClean="0"/>
                <a:t>x=min(x,y)</a:t>
              </a:r>
              <a:endParaRPr lang="da-DK" i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169350" y="5157192"/>
              <a:ext cx="233108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da-DK" i="1" dirty="0" smtClean="0"/>
                <a:t>1</a:t>
              </a:r>
              <a:r>
                <a:rPr lang="da-DK" dirty="0" smtClean="0"/>
                <a:t>, if </a:t>
              </a:r>
              <a:r>
                <a:rPr lang="da-DK" i="1" dirty="0" smtClean="0"/>
                <a:t>x=max(x,y)</a:t>
              </a:r>
              <a:endParaRPr lang="da-DK" i="1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Problem Definitions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Element </a:t>
            </a:r>
            <a:r>
              <a:rPr lang="da-DK" i="1" dirty="0" smtClean="0"/>
              <a:t>e</a:t>
            </a:r>
            <a:r>
              <a:rPr lang="da-DK" dirty="0" smtClean="0"/>
              <a:t> has a </a:t>
            </a:r>
            <a:r>
              <a:rPr lang="da-DK" i="1" dirty="0" smtClean="0"/>
              <a:t>working-set number</a:t>
            </a:r>
            <a:r>
              <a:rPr lang="da-DK" dirty="0" smtClean="0"/>
              <a:t> of </a:t>
            </a:r>
            <a:r>
              <a:rPr lang="da-DK" i="1" dirty="0" smtClean="0"/>
              <a:t>l</a:t>
            </a:r>
            <a:r>
              <a:rPr lang="da-DK" i="1" baseline="-25000" dirty="0" smtClean="0"/>
              <a:t>e</a:t>
            </a:r>
            <a:r>
              <a:rPr lang="da-DK" dirty="0" smtClean="0"/>
              <a:t> iff:</a:t>
            </a:r>
          </a:p>
          <a:p>
            <a:pPr lvl="1" indent="0">
              <a:buNone/>
            </a:pPr>
            <a:r>
              <a:rPr lang="da-DK" i="1" dirty="0" smtClean="0"/>
              <a:t>l</a:t>
            </a:r>
            <a:r>
              <a:rPr lang="da-DK" i="1" baseline="-25000" dirty="0" smtClean="0"/>
              <a:t>e</a:t>
            </a:r>
            <a:r>
              <a:rPr lang="da-DK" i="1" dirty="0" smtClean="0"/>
              <a:t> elements different from e have been searched for since we last searched for e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i="1" dirty="0" smtClean="0"/>
              <a:t>An Implicit Dictionary with the Working-Set Property:</a:t>
            </a:r>
          </a:p>
          <a:p>
            <a:pPr lvl="1"/>
            <a:r>
              <a:rPr lang="da-DK" dirty="0" smtClean="0"/>
              <a:t>Insert(</a:t>
            </a:r>
            <a:r>
              <a:rPr lang="da-DK" i="1" dirty="0" smtClean="0"/>
              <a:t>e</a:t>
            </a:r>
            <a:r>
              <a:rPr lang="da-DK" dirty="0" smtClean="0"/>
              <a:t>): insert element </a:t>
            </a:r>
            <a:r>
              <a:rPr lang="da-DK" i="1" dirty="0" smtClean="0"/>
              <a:t>e</a:t>
            </a:r>
            <a:r>
              <a:rPr lang="da-DK" dirty="0" smtClean="0"/>
              <a:t> into the dictionary and set </a:t>
            </a:r>
            <a:r>
              <a:rPr lang="da-DK" i="1" dirty="0" smtClean="0"/>
              <a:t>l</a:t>
            </a:r>
            <a:r>
              <a:rPr lang="da-DK" i="1" baseline="-25000" dirty="0" smtClean="0"/>
              <a:t>e </a:t>
            </a:r>
            <a:r>
              <a:rPr lang="da-DK" i="1" dirty="0" smtClean="0"/>
              <a:t>=0</a:t>
            </a:r>
          </a:p>
          <a:p>
            <a:pPr lvl="1"/>
            <a:r>
              <a:rPr lang="da-DK" dirty="0" smtClean="0"/>
              <a:t>Delete(</a:t>
            </a:r>
            <a:r>
              <a:rPr lang="da-DK" i="1" dirty="0" smtClean="0"/>
              <a:t>e</a:t>
            </a:r>
            <a:r>
              <a:rPr lang="da-DK" dirty="0" smtClean="0"/>
              <a:t>): delete element </a:t>
            </a:r>
            <a:r>
              <a:rPr lang="da-DK" i="1" dirty="0" smtClean="0"/>
              <a:t>e</a:t>
            </a:r>
            <a:r>
              <a:rPr lang="da-DK" dirty="0" smtClean="0"/>
              <a:t> from the dictionary</a:t>
            </a:r>
          </a:p>
          <a:p>
            <a:pPr lvl="1"/>
            <a:r>
              <a:rPr lang="da-DK" dirty="0" smtClean="0"/>
              <a:t>Search(</a:t>
            </a:r>
            <a:r>
              <a:rPr lang="da-DK" i="1" dirty="0" smtClean="0"/>
              <a:t>e</a:t>
            </a:r>
            <a:r>
              <a:rPr lang="da-DK" dirty="0" smtClean="0"/>
              <a:t>): determine if </a:t>
            </a:r>
            <a:r>
              <a:rPr lang="da-DK" i="1" dirty="0" smtClean="0"/>
              <a:t>e</a:t>
            </a:r>
            <a:r>
              <a:rPr lang="da-DK" dirty="0" smtClean="0"/>
              <a:t> is in the dictionary and set </a:t>
            </a:r>
            <a:r>
              <a:rPr lang="da-DK" i="1" dirty="0" smtClean="0"/>
              <a:t>l</a:t>
            </a:r>
            <a:r>
              <a:rPr lang="da-DK" i="1" baseline="-25000" dirty="0" smtClean="0"/>
              <a:t>e </a:t>
            </a:r>
            <a:r>
              <a:rPr lang="da-DK" i="1" dirty="0" smtClean="0"/>
              <a:t>=0</a:t>
            </a:r>
          </a:p>
          <a:p>
            <a:pPr lvl="1"/>
            <a:r>
              <a:rPr lang="da-DK" dirty="0" smtClean="0"/>
              <a:t>Predecessor(</a:t>
            </a:r>
            <a:r>
              <a:rPr lang="da-DK" i="1" dirty="0" smtClean="0"/>
              <a:t>e</a:t>
            </a:r>
            <a:r>
              <a:rPr lang="da-DK" dirty="0" smtClean="0"/>
              <a:t>): find the address of the predecessor of </a:t>
            </a:r>
            <a:r>
              <a:rPr lang="da-DK" i="1" dirty="0" smtClean="0"/>
              <a:t>e</a:t>
            </a:r>
          </a:p>
          <a:p>
            <a:pPr lvl="1"/>
            <a:r>
              <a:rPr lang="da-DK" dirty="0" smtClean="0"/>
              <a:t>Successor(</a:t>
            </a:r>
            <a:r>
              <a:rPr lang="da-DK" i="1" dirty="0" smtClean="0"/>
              <a:t>e</a:t>
            </a:r>
            <a:r>
              <a:rPr lang="da-DK" dirty="0" smtClean="0"/>
              <a:t>): find the address of the successor of </a:t>
            </a:r>
            <a:r>
              <a:rPr lang="da-DK" i="1" dirty="0" smtClean="0"/>
              <a:t>e</a:t>
            </a:r>
          </a:p>
          <a:p>
            <a:pPr lvl="1"/>
            <a:endParaRPr lang="da-DK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2952736" y="2786058"/>
            <a:ext cx="439616" cy="4208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kumimoji="0" lang="da-D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95678" y="2786058"/>
            <a:ext cx="439616" cy="4208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kumimoji="0" lang="da-D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238620" y="2786058"/>
            <a:ext cx="439616" cy="4208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kumimoji="0" lang="da-D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881562" y="2786058"/>
            <a:ext cx="439616" cy="4208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kumimoji="0" lang="da-D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4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524504" y="2786058"/>
            <a:ext cx="439616" cy="4208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kumimoji="0" lang="da-D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29580" y="2302117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l</a:t>
            </a:r>
            <a:r>
              <a:rPr lang="da-DK" i="1" baseline="-25000" dirty="0" smtClean="0"/>
              <a:t>e </a:t>
            </a:r>
            <a:r>
              <a:rPr lang="da-DK" i="1" dirty="0" smtClean="0"/>
              <a:t>:</a:t>
            </a:r>
            <a:endParaRPr lang="da-DK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2990836" y="2328859"/>
            <a:ext cx="40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0</a:t>
            </a:r>
            <a:endParaRPr lang="da-DK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633778" y="2328859"/>
            <a:ext cx="40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1</a:t>
            </a:r>
            <a:endParaRPr lang="da-DK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76720" y="2328859"/>
            <a:ext cx="40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2</a:t>
            </a:r>
            <a:endParaRPr lang="da-DK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4919662" y="2328859"/>
            <a:ext cx="40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3</a:t>
            </a:r>
            <a:endParaRPr lang="da-DK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62604" y="2328859"/>
            <a:ext cx="40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4</a:t>
            </a:r>
            <a:endParaRPr lang="da-DK" i="1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881562" y="2786058"/>
            <a:ext cx="439616" cy="42081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kumimoji="0" lang="da-D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4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167446" y="2786058"/>
            <a:ext cx="439616" cy="4208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r>
              <a:rPr kumimoji="0" lang="da-D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03806" y="2329537"/>
            <a:ext cx="40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5</a:t>
            </a:r>
            <a:endParaRPr lang="da-DK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4.44444E-6 L -0.19535 4.44444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8 -4.44444E-6 L 0.06328 -4.44444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 -4.44444E-6 L 0.0612 -4.44444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8 -4.44444E-6 L 0.05912 -4.44444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4" grpId="0" animBg="1"/>
      <p:bldP spid="14" grpId="1" animBg="1"/>
      <p:bldP spid="17" grpId="0" animBg="1"/>
      <p:bldP spid="17" grpId="1" animBg="1"/>
      <p:bldP spid="20" grpId="0" animBg="1"/>
      <p:bldP spid="20" grpId="1" animBg="1"/>
      <p:bldP spid="23" grpId="0" animBg="1"/>
      <p:bldP spid="25" grpId="0"/>
      <p:bldP spid="28" grpId="0"/>
      <p:bldP spid="29" grpId="0"/>
      <p:bldP spid="30" grpId="0"/>
      <p:bldP spid="31" grpId="0"/>
      <p:bldP spid="32" grpId="0"/>
      <p:bldP spid="38" grpId="0" animBg="1"/>
      <p:bldP spid="38" grpId="1" animBg="1"/>
      <p:bldP spid="16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Problem Definitions</a:t>
            </a:r>
          </a:p>
          <a:p>
            <a:r>
              <a:rPr lang="da-DK" dirty="0" smtClean="0"/>
              <a:t>Previous Results</a:t>
            </a:r>
          </a:p>
          <a:p>
            <a:r>
              <a:rPr lang="da-DK" dirty="0" smtClean="0"/>
              <a:t>An Implicit Moveable Dictionary</a:t>
            </a:r>
          </a:p>
          <a:p>
            <a:r>
              <a:rPr lang="da-DK" dirty="0" smtClean="0"/>
              <a:t>An Implicit Dictionary with the Working-Set Property</a:t>
            </a:r>
          </a:p>
        </p:txBody>
      </p:sp>
    </p:spTree>
    <p:extLst>
      <p:ext uri="{BB962C8B-B14F-4D97-AF65-F5344CB8AC3E}">
        <p14:creationId xmlns:p14="http://schemas.microsoft.com/office/powerpoint/2010/main" xmlns="" val="3806176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Previous Results</a:t>
            </a:r>
            <a:endParaRPr lang="da-D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970" y="1073375"/>
          <a:ext cx="9718916" cy="474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913"/>
                <a:gridCol w="812732"/>
                <a:gridCol w="2047813"/>
                <a:gridCol w="2636682"/>
                <a:gridCol w="1806072"/>
                <a:gridCol w="13997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Ref.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WS prop.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Insert/ Delete(e)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Search(e)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Predecessor/ Successor(e)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Additional words</a:t>
                      </a:r>
                      <a:endParaRPr lang="da-DK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M1986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-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</a:t>
                      </a:r>
                      <a:r>
                        <a:rPr lang="da-DK" sz="1600" i="1" baseline="30000" dirty="0" smtClean="0"/>
                        <a:t>2</a:t>
                      </a:r>
                      <a:r>
                        <a:rPr lang="da-DK" sz="1600" i="1" dirty="0" smtClean="0"/>
                        <a:t> n)</a:t>
                      </a:r>
                      <a:endParaRPr lang="da-DK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i="1" dirty="0" smtClean="0"/>
                        <a:t>O(log</a:t>
                      </a:r>
                      <a:r>
                        <a:rPr lang="da-DK" sz="1600" i="1" baseline="30000" dirty="0" smtClean="0"/>
                        <a:t>2</a:t>
                      </a:r>
                      <a:r>
                        <a:rPr lang="da-DK" sz="1600" i="1" dirty="0" smtClean="0"/>
                        <a:t> 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0" dirty="0" smtClean="0"/>
                        <a:t>-</a:t>
                      </a:r>
                      <a:endParaRPr lang="da-DK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0" dirty="0" smtClean="0"/>
                        <a:t>None</a:t>
                      </a:r>
                      <a:endParaRPr lang="da-DK" sz="1600" i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FGMP 2002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-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i="1" dirty="0" smtClean="0"/>
                        <a:t>O(log</a:t>
                      </a:r>
                      <a:r>
                        <a:rPr lang="da-DK" sz="1600" i="1" baseline="30000" dirty="0" smtClean="0"/>
                        <a:t>2</a:t>
                      </a:r>
                      <a:r>
                        <a:rPr lang="da-DK" sz="1600" i="1" dirty="0" smtClean="0"/>
                        <a:t> n</a:t>
                      </a:r>
                      <a:r>
                        <a:rPr lang="da-DK" sz="1600" i="1" baseline="0" dirty="0" smtClean="0"/>
                        <a:t>/loglog n)</a:t>
                      </a:r>
                      <a:endParaRPr lang="da-DK" sz="16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i="1" dirty="0" smtClean="0"/>
                        <a:t>O(log</a:t>
                      </a:r>
                      <a:r>
                        <a:rPr lang="da-DK" sz="1600" i="1" baseline="30000" dirty="0" smtClean="0"/>
                        <a:t>2</a:t>
                      </a:r>
                      <a:r>
                        <a:rPr lang="da-DK" sz="1600" i="1" dirty="0" smtClean="0"/>
                        <a:t> n</a:t>
                      </a:r>
                      <a:r>
                        <a:rPr lang="da-DK" sz="1600" i="1" baseline="0" dirty="0" smtClean="0"/>
                        <a:t>/ loglog n)</a:t>
                      </a:r>
                      <a:endParaRPr lang="da-DK" sz="16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0" dirty="0" smtClean="0"/>
                        <a:t>-</a:t>
                      </a:r>
                      <a:endParaRPr lang="da-DK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i="0" dirty="0" smtClean="0"/>
                        <a:t>None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FG2006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-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 n)</a:t>
                      </a:r>
                      <a:r>
                        <a:rPr lang="da-DK" sz="1600" i="1" baseline="0" dirty="0" smtClean="0"/>
                        <a:t> </a:t>
                      </a:r>
                      <a:r>
                        <a:rPr lang="da-DK" sz="1600" i="1" dirty="0" smtClean="0"/>
                        <a:t>amor.</a:t>
                      </a:r>
                      <a:endParaRPr lang="da-DK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 n)</a:t>
                      </a:r>
                      <a:endParaRPr lang="da-DK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 n)</a:t>
                      </a:r>
                      <a:endParaRPr lang="da-DK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0" dirty="0" smtClean="0"/>
                        <a:t>None</a:t>
                      </a:r>
                      <a:endParaRPr lang="da-DK" sz="1600" i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FG2003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-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 n)</a:t>
                      </a:r>
                      <a:endParaRPr lang="da-DK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 n)</a:t>
                      </a:r>
                      <a:endParaRPr lang="da-DK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 n)</a:t>
                      </a:r>
                      <a:endParaRPr lang="da-DK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0" dirty="0" smtClean="0"/>
                        <a:t>None</a:t>
                      </a:r>
                      <a:endParaRPr lang="da-DK" sz="1600" i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I2001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+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 n)</a:t>
                      </a:r>
                      <a:endParaRPr lang="da-DK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 l</a:t>
                      </a:r>
                      <a:r>
                        <a:rPr lang="da-DK" sz="1600" i="1" baseline="-25000" dirty="0" smtClean="0"/>
                        <a:t>e</a:t>
                      </a:r>
                      <a:r>
                        <a:rPr lang="da-DK" sz="1600" i="1" dirty="0" smtClean="0"/>
                        <a:t>)</a:t>
                      </a:r>
                      <a:endParaRPr lang="da-DK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>
                          <a:solidFill>
                            <a:schemeClr val="tx1"/>
                          </a:solidFill>
                        </a:rPr>
                        <a:t>O(log l</a:t>
                      </a:r>
                      <a:r>
                        <a:rPr lang="da-DK" sz="1600" i="1" baseline="-25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da-DK" sz="1600" i="1" baseline="-15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da-DK" sz="16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da-DK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O(n)</a:t>
                      </a:r>
                      <a:endParaRPr lang="da-DK" sz="1600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BHM 2009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+</a:t>
                      </a:r>
                      <a:endParaRPr lang="da-DK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 n)</a:t>
                      </a:r>
                      <a:endParaRPr lang="da-DK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 l</a:t>
                      </a:r>
                      <a:r>
                        <a:rPr lang="da-DK" sz="1600" i="1" baseline="-25000" dirty="0" smtClean="0"/>
                        <a:t>e</a:t>
                      </a:r>
                      <a:r>
                        <a:rPr lang="da-DK" sz="1600" i="1" dirty="0" smtClean="0"/>
                        <a:t>) exp.</a:t>
                      </a:r>
                      <a:endParaRPr lang="da-DK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 n)</a:t>
                      </a:r>
                      <a:endParaRPr lang="da-DK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O(loglog n)</a:t>
                      </a:r>
                      <a:endParaRPr lang="da-DK" sz="1600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BHM 2009</a:t>
                      </a:r>
                      <a:endParaRPr lang="da-DK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+</a:t>
                      </a:r>
                      <a:endParaRPr lang="da-DK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 n)</a:t>
                      </a:r>
                      <a:endParaRPr lang="da-DK" sz="1600" i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O(log l</a:t>
                      </a:r>
                      <a:r>
                        <a:rPr lang="da-DK" sz="1600" i="1" baseline="-25000" dirty="0" smtClean="0"/>
                        <a:t>e</a:t>
                      </a:r>
                      <a:r>
                        <a:rPr lang="da-DK" sz="1600" i="1" dirty="0" smtClean="0"/>
                        <a:t>) exp.</a:t>
                      </a:r>
                      <a:endParaRPr lang="da-DK" sz="1600" i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i="1" dirty="0" smtClean="0">
                          <a:solidFill>
                            <a:schemeClr val="tx1"/>
                          </a:solidFill>
                        </a:rPr>
                        <a:t>O(log l</a:t>
                      </a:r>
                      <a:r>
                        <a:rPr lang="da-DK" sz="1600" i="1" baseline="-250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da-DK" sz="1600" i="1" baseline="-15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da-DK" sz="16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da-DK" sz="1600" i="1" dirty="0" smtClean="0"/>
                        <a:t> exp.</a:t>
                      </a:r>
                      <a:endParaRPr lang="da-DK" sz="1600" i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/>
                        <a:t>O(√n)</a:t>
                      </a:r>
                      <a:endParaRPr lang="da-DK" sz="1600" i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>
                          <a:solidFill>
                            <a:srgbClr val="FF0000"/>
                          </a:solidFill>
                        </a:rPr>
                        <a:t>BKT 2010</a:t>
                      </a:r>
                      <a:endParaRPr lang="da-DK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>
                          <a:solidFill>
                            <a:srgbClr val="FF0000"/>
                          </a:solidFill>
                        </a:rPr>
                        <a:t>O(log n)</a:t>
                      </a:r>
                      <a:endParaRPr lang="da-DK" sz="16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>
                          <a:solidFill>
                            <a:srgbClr val="FF0000"/>
                          </a:solidFill>
                        </a:rPr>
                        <a:t>O(log l</a:t>
                      </a:r>
                      <a:r>
                        <a:rPr lang="da-DK" sz="1600" i="1" baseline="-250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da-DK" sz="1600" i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da-DK" sz="16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>
                          <a:solidFill>
                            <a:srgbClr val="FF0000"/>
                          </a:solidFill>
                        </a:rPr>
                        <a:t>O(log n)</a:t>
                      </a:r>
                      <a:endParaRPr lang="da-DK" sz="16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0" dirty="0" smtClean="0">
                          <a:solidFill>
                            <a:srgbClr val="FF0000"/>
                          </a:solidFill>
                        </a:rPr>
                        <a:t>None</a:t>
                      </a:r>
                      <a:endParaRPr lang="da-DK" sz="1600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>
                          <a:solidFill>
                            <a:srgbClr val="FF0000"/>
                          </a:solidFill>
                        </a:rPr>
                        <a:t>BK2011</a:t>
                      </a:r>
                      <a:endParaRPr lang="da-DK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da-DK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>
                          <a:solidFill>
                            <a:srgbClr val="FF0000"/>
                          </a:solidFill>
                        </a:rPr>
                        <a:t>O(log n)</a:t>
                      </a:r>
                      <a:endParaRPr lang="da-DK" sz="16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>
                          <a:solidFill>
                            <a:srgbClr val="FF0000"/>
                          </a:solidFill>
                        </a:rPr>
                        <a:t>O(log min(l</a:t>
                      </a:r>
                      <a:r>
                        <a:rPr lang="da-DK" sz="1600" i="1" baseline="-25000" dirty="0" smtClean="0">
                          <a:solidFill>
                            <a:srgbClr val="FF0000"/>
                          </a:solidFill>
                        </a:rPr>
                        <a:t>p(e)</a:t>
                      </a:r>
                      <a:r>
                        <a:rPr lang="da-DK" sz="1600" i="1" dirty="0" smtClean="0">
                          <a:solidFill>
                            <a:srgbClr val="FF0000"/>
                          </a:solidFill>
                        </a:rPr>
                        <a:t>, l</a:t>
                      </a:r>
                      <a:r>
                        <a:rPr lang="da-DK" sz="1600" i="1" baseline="-250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da-DK" sz="1600" i="1" dirty="0" smtClean="0">
                          <a:solidFill>
                            <a:srgbClr val="FF0000"/>
                          </a:solidFill>
                        </a:rPr>
                        <a:t>, l</a:t>
                      </a:r>
                      <a:r>
                        <a:rPr lang="da-DK" sz="1600" i="1" baseline="-25000" dirty="0" smtClean="0">
                          <a:solidFill>
                            <a:srgbClr val="FF0000"/>
                          </a:solidFill>
                        </a:rPr>
                        <a:t>s(e)</a:t>
                      </a:r>
                      <a:r>
                        <a:rPr lang="da-DK" sz="1600" i="1" dirty="0" smtClean="0">
                          <a:solidFill>
                            <a:srgbClr val="FF0000"/>
                          </a:solidFill>
                        </a:rPr>
                        <a:t>))</a:t>
                      </a:r>
                      <a:endParaRPr lang="da-DK" sz="16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1" dirty="0" smtClean="0">
                          <a:solidFill>
                            <a:srgbClr val="FF0000"/>
                          </a:solidFill>
                        </a:rPr>
                        <a:t>O(log l</a:t>
                      </a:r>
                      <a:r>
                        <a:rPr lang="da-DK" sz="1600" i="1" baseline="-250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da-DK" sz="1600" i="1" baseline="-15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da-DK" sz="1600" i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da-DK" sz="16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1600" i="0" dirty="0" smtClean="0">
                          <a:solidFill>
                            <a:srgbClr val="FF0000"/>
                          </a:solidFill>
                        </a:rPr>
                        <a:t>None</a:t>
                      </a:r>
                      <a:endParaRPr lang="da-DK" sz="1600" i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51160" y="5845630"/>
            <a:ext cx="2950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i="1" dirty="0" smtClean="0"/>
              <a:t>e</a:t>
            </a:r>
            <a:r>
              <a:rPr lang="da-DK" sz="1200" i="1" baseline="30000" dirty="0" smtClean="0"/>
              <a:t>*</a:t>
            </a:r>
            <a:r>
              <a:rPr lang="da-DK" sz="1200" dirty="0" smtClean="0"/>
              <a:t> is the predecessor/successor of </a:t>
            </a:r>
            <a:r>
              <a:rPr lang="da-DK" sz="1200" i="1" dirty="0" smtClean="0"/>
              <a:t>e</a:t>
            </a:r>
            <a:endParaRPr lang="da-DK" sz="1200" i="1" baseline="30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Problem Definitions</a:t>
            </a:r>
          </a:p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Previous Results</a:t>
            </a:r>
          </a:p>
          <a:p>
            <a:r>
              <a:rPr lang="da-DK" dirty="0" smtClean="0"/>
              <a:t>An Implicit Moveable Dictionary</a:t>
            </a:r>
          </a:p>
          <a:p>
            <a:r>
              <a:rPr lang="da-DK" dirty="0" smtClean="0"/>
              <a:t>An Implicit Dictionary with the Working-Set Property</a:t>
            </a:r>
          </a:p>
        </p:txBody>
      </p:sp>
    </p:spTree>
    <p:extLst>
      <p:ext uri="{BB962C8B-B14F-4D97-AF65-F5344CB8AC3E}">
        <p14:creationId xmlns:p14="http://schemas.microsoft.com/office/powerpoint/2010/main" xmlns="" val="3806176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 implicit moveable dictionary laid out in memory addresses </a:t>
            </a:r>
            <a:r>
              <a:rPr lang="da-DK" i="1" dirty="0" smtClean="0"/>
              <a:t>[i;j]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r>
              <a:rPr lang="da-DK" i="1" dirty="0" smtClean="0"/>
              <a:t>Interface:</a:t>
            </a:r>
          </a:p>
          <a:p>
            <a:pPr lvl="1"/>
            <a:r>
              <a:rPr lang="da-DK" dirty="0" smtClean="0"/>
              <a:t>Insert-left/right(</a:t>
            </a:r>
            <a:r>
              <a:rPr lang="da-DK" i="1" dirty="0" smtClean="0"/>
              <a:t>e</a:t>
            </a:r>
            <a:r>
              <a:rPr lang="da-DK" dirty="0" smtClean="0"/>
              <a:t>): insert element </a:t>
            </a:r>
            <a:r>
              <a:rPr lang="da-DK" i="1" dirty="0" smtClean="0"/>
              <a:t>e</a:t>
            </a:r>
            <a:r>
              <a:rPr lang="da-DK" dirty="0" smtClean="0"/>
              <a:t> into the dictionary which grows to the left/right</a:t>
            </a:r>
          </a:p>
          <a:p>
            <a:pPr lvl="1"/>
            <a:r>
              <a:rPr lang="da-DK" dirty="0" smtClean="0"/>
              <a:t>Delete-left/right(</a:t>
            </a:r>
            <a:r>
              <a:rPr lang="da-DK" i="1" dirty="0" smtClean="0"/>
              <a:t>e</a:t>
            </a:r>
            <a:r>
              <a:rPr lang="da-DK" dirty="0" smtClean="0"/>
              <a:t>): delete element </a:t>
            </a:r>
            <a:r>
              <a:rPr lang="da-DK" i="1" dirty="0" smtClean="0"/>
              <a:t>e</a:t>
            </a:r>
            <a:r>
              <a:rPr lang="da-DK" dirty="0" smtClean="0"/>
              <a:t> from the dictionary which shrinks from the left/right</a:t>
            </a:r>
          </a:p>
          <a:p>
            <a:pPr lvl="1"/>
            <a:r>
              <a:rPr lang="da-DK" dirty="0" smtClean="0"/>
              <a:t>Search(</a:t>
            </a:r>
            <a:r>
              <a:rPr lang="da-DK" i="1" dirty="0" smtClean="0"/>
              <a:t>e</a:t>
            </a:r>
            <a:r>
              <a:rPr lang="da-DK" dirty="0" smtClean="0"/>
              <a:t>): finds the address of </a:t>
            </a:r>
            <a:r>
              <a:rPr lang="da-DK" i="1" dirty="0" smtClean="0"/>
              <a:t>e</a:t>
            </a:r>
            <a:r>
              <a:rPr lang="da-DK" dirty="0" smtClean="0"/>
              <a:t> if </a:t>
            </a:r>
            <a:r>
              <a:rPr lang="da-DK" i="1" dirty="0" smtClean="0"/>
              <a:t>e</a:t>
            </a:r>
            <a:r>
              <a:rPr lang="da-DK" dirty="0" smtClean="0"/>
              <a:t> is in the dictionary</a:t>
            </a:r>
          </a:p>
          <a:p>
            <a:pPr lvl="1"/>
            <a:r>
              <a:rPr lang="da-DK" dirty="0" smtClean="0"/>
              <a:t>Predecessor(</a:t>
            </a:r>
            <a:r>
              <a:rPr lang="da-DK" i="1" dirty="0" smtClean="0"/>
              <a:t>e</a:t>
            </a:r>
            <a:r>
              <a:rPr lang="da-DK" dirty="0" smtClean="0"/>
              <a:t>): finds the address of the predecessor of </a:t>
            </a:r>
            <a:r>
              <a:rPr lang="da-DK" i="1" dirty="0" smtClean="0"/>
              <a:t>e</a:t>
            </a:r>
          </a:p>
          <a:p>
            <a:pPr lvl="1"/>
            <a:r>
              <a:rPr lang="da-DK" dirty="0" smtClean="0"/>
              <a:t>Successor(</a:t>
            </a:r>
            <a:r>
              <a:rPr lang="da-DK" i="1" dirty="0" smtClean="0"/>
              <a:t>e</a:t>
            </a:r>
            <a:r>
              <a:rPr lang="da-DK" dirty="0" smtClean="0"/>
              <a:t>): finds the address of the successor of </a:t>
            </a:r>
            <a:r>
              <a:rPr lang="da-DK" i="1" dirty="0" smtClean="0"/>
              <a:t>e</a:t>
            </a:r>
          </a:p>
          <a:p>
            <a:pPr lvl="1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 Implicit Moveable Dictionary</a:t>
            </a:r>
            <a:endParaRPr lang="da-DK" dirty="0"/>
          </a:p>
        </p:txBody>
      </p:sp>
      <p:sp>
        <p:nvSpPr>
          <p:cNvPr id="5" name="TextBox 4"/>
          <p:cNvSpPr txBox="1"/>
          <p:nvPr/>
        </p:nvSpPr>
        <p:spPr>
          <a:xfrm>
            <a:off x="3014280" y="1714487"/>
            <a:ext cx="290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i</a:t>
            </a:r>
            <a:endParaRPr lang="da-DK" i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309662" y="2143116"/>
            <a:ext cx="1643074" cy="60207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3264" y="1714487"/>
            <a:ext cx="290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j</a:t>
            </a:r>
            <a:endParaRPr lang="da-DK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33637" y="1726208"/>
            <a:ext cx="54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/>
              <a:t>i-1</a:t>
            </a:r>
            <a:endParaRPr lang="da-DK" i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166786" y="2071678"/>
            <a:ext cx="1285884" cy="714380"/>
          </a:xfrm>
          <a:prstGeom prst="rect">
            <a:avLst/>
          </a:prstGeom>
          <a:gradFill>
            <a:gsLst>
              <a:gs pos="24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239016" y="2071678"/>
            <a:ext cx="1428760" cy="714380"/>
            <a:chOff x="7239016" y="2071678"/>
            <a:chExt cx="1428760" cy="714380"/>
          </a:xfrm>
        </p:grpSpPr>
        <p:sp>
          <p:nvSpPr>
            <p:cNvPr id="16" name="Rectangle 15"/>
            <p:cNvSpPr/>
            <p:nvPr/>
          </p:nvSpPr>
          <p:spPr bwMode="auto">
            <a:xfrm rot="10800000">
              <a:off x="7239016" y="2143116"/>
              <a:ext cx="1285884" cy="6020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 rot="10800000">
              <a:off x="7381892" y="2071678"/>
              <a:ext cx="1285884" cy="714380"/>
            </a:xfrm>
            <a:prstGeom prst="rect">
              <a:avLst/>
            </a:prstGeom>
            <a:gradFill>
              <a:gsLst>
                <a:gs pos="24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 bwMode="auto">
          <a:xfrm>
            <a:off x="2952736" y="2143116"/>
            <a:ext cx="4286280" cy="602074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595546" y="2143116"/>
            <a:ext cx="428628" cy="602074"/>
            <a:chOff x="2595546" y="2143116"/>
            <a:chExt cx="428628" cy="602074"/>
          </a:xfrm>
        </p:grpSpPr>
        <p:sp>
          <p:nvSpPr>
            <p:cNvPr id="11" name="Rectangle 10"/>
            <p:cNvSpPr/>
            <p:nvPr/>
          </p:nvSpPr>
          <p:spPr bwMode="auto">
            <a:xfrm>
              <a:off x="2595546" y="2143116"/>
              <a:ext cx="357190" cy="60207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881297" y="2152650"/>
              <a:ext cx="142877" cy="585787"/>
            </a:xfrm>
            <a:prstGeom prst="rect">
              <a:avLst/>
            </a:prstGeom>
            <a:gradFill>
              <a:gsLst>
                <a:gs pos="24000">
                  <a:schemeClr val="bg1">
                    <a:lumMod val="6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0"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 Implicit Moveable Dictionary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r>
              <a:rPr lang="da-DK" dirty="0" smtClean="0"/>
              <a:t>Uses </a:t>
            </a:r>
            <a:r>
              <a:rPr lang="da-DK" i="1" dirty="0" smtClean="0"/>
              <a:t>O(1)</a:t>
            </a:r>
            <a:r>
              <a:rPr lang="da-DK" dirty="0" smtClean="0"/>
              <a:t> FG dictionaries as black boxes</a:t>
            </a:r>
          </a:p>
          <a:p>
            <a:r>
              <a:rPr lang="da-DK" i="1" dirty="0" smtClean="0"/>
              <a:t>Recall the FG interface:</a:t>
            </a:r>
          </a:p>
          <a:p>
            <a:pPr lvl="1"/>
            <a:r>
              <a:rPr lang="da-DK" dirty="0" smtClean="0"/>
              <a:t>Insert-right(</a:t>
            </a:r>
            <a:r>
              <a:rPr lang="da-DK" i="1" dirty="0" smtClean="0"/>
              <a:t>e</a:t>
            </a:r>
            <a:r>
              <a:rPr lang="da-DK" dirty="0" smtClean="0"/>
              <a:t>): insert element </a:t>
            </a:r>
            <a:r>
              <a:rPr lang="da-DK" i="1" dirty="0" smtClean="0"/>
              <a:t>e</a:t>
            </a:r>
            <a:r>
              <a:rPr lang="da-DK" dirty="0" smtClean="0"/>
              <a:t> into the dictionary which grows to the right</a:t>
            </a:r>
          </a:p>
          <a:p>
            <a:pPr lvl="1"/>
            <a:r>
              <a:rPr lang="da-DK" dirty="0" smtClean="0"/>
              <a:t>Delete-right(</a:t>
            </a:r>
            <a:r>
              <a:rPr lang="da-DK" i="1" dirty="0" smtClean="0"/>
              <a:t>e</a:t>
            </a:r>
            <a:r>
              <a:rPr lang="da-DK" dirty="0" smtClean="0"/>
              <a:t>): delete element </a:t>
            </a:r>
            <a:r>
              <a:rPr lang="da-DK" i="1" dirty="0" smtClean="0"/>
              <a:t>e</a:t>
            </a:r>
            <a:r>
              <a:rPr lang="da-DK" dirty="0" smtClean="0"/>
              <a:t> from the dictionary which shrinks from the right</a:t>
            </a:r>
          </a:p>
          <a:p>
            <a:pPr lvl="1"/>
            <a:r>
              <a:rPr lang="da-DK" dirty="0" smtClean="0"/>
              <a:t>Search(</a:t>
            </a:r>
            <a:r>
              <a:rPr lang="da-DK" i="1" dirty="0" smtClean="0"/>
              <a:t>e</a:t>
            </a:r>
            <a:r>
              <a:rPr lang="da-DK" dirty="0" smtClean="0"/>
              <a:t>): finds the address of </a:t>
            </a:r>
            <a:r>
              <a:rPr lang="da-DK" i="1" dirty="0" smtClean="0"/>
              <a:t>e</a:t>
            </a:r>
            <a:r>
              <a:rPr lang="da-DK" dirty="0" smtClean="0"/>
              <a:t> if </a:t>
            </a:r>
            <a:r>
              <a:rPr lang="da-DK" i="1" dirty="0" smtClean="0"/>
              <a:t>e</a:t>
            </a:r>
            <a:r>
              <a:rPr lang="da-DK" dirty="0" smtClean="0"/>
              <a:t> is in the dictionary</a:t>
            </a:r>
          </a:p>
          <a:p>
            <a:pPr lvl="1"/>
            <a:r>
              <a:rPr lang="da-DK" dirty="0" smtClean="0"/>
              <a:t>Predecessor(</a:t>
            </a:r>
            <a:r>
              <a:rPr lang="da-DK" i="1" dirty="0" smtClean="0"/>
              <a:t>e</a:t>
            </a:r>
            <a:r>
              <a:rPr lang="da-DK" dirty="0" smtClean="0"/>
              <a:t>): finds the address of the predecessor of </a:t>
            </a:r>
            <a:r>
              <a:rPr lang="da-DK" i="1" dirty="0" smtClean="0"/>
              <a:t>e</a:t>
            </a:r>
          </a:p>
          <a:p>
            <a:pPr lvl="1"/>
            <a:r>
              <a:rPr lang="da-DK" dirty="0" smtClean="0"/>
              <a:t>Successor(</a:t>
            </a:r>
            <a:r>
              <a:rPr lang="da-DK" i="1" dirty="0" smtClean="0"/>
              <a:t>e</a:t>
            </a:r>
            <a:r>
              <a:rPr lang="da-DK" dirty="0" smtClean="0"/>
              <a:t>): finds the address of the successor of </a:t>
            </a:r>
            <a:r>
              <a:rPr lang="da-DK" i="1" dirty="0" smtClean="0"/>
              <a:t>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095612" y="1571612"/>
            <a:ext cx="928694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024306" y="1571612"/>
            <a:ext cx="1643074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667380" y="1571612"/>
            <a:ext cx="1000132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3167050" y="1785926"/>
            <a:ext cx="78581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5738818" y="1785926"/>
            <a:ext cx="857256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4095744" y="1857364"/>
            <a:ext cx="1499404" cy="794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290876" y="192880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 smtClean="0"/>
              <a:t>L</a:t>
            </a:r>
            <a:endParaRPr lang="da-DK" sz="1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71998" y="192880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 smtClean="0"/>
              <a:t>C</a:t>
            </a:r>
            <a:endParaRPr lang="da-DK" sz="1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5900744" y="1928802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 smtClean="0"/>
              <a:t>R</a:t>
            </a:r>
            <a:endParaRPr lang="da-DK" sz="1400" i="1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rot="10800000">
            <a:off x="4095744" y="1714488"/>
            <a:ext cx="1500198" cy="15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</a:objectDefaults>
  <a:extraClrSchemeLst>
    <a:extraClrScheme>
      <a:clrScheme name="a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26881</TotalTime>
  <Words>962</Words>
  <Application>Microsoft Office PowerPoint</Application>
  <PresentationFormat>A4 Paper (210x297 mm)</PresentationFormat>
  <Paragraphs>302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</vt:lpstr>
      <vt:lpstr>Cache-Oblivious Implicit Predecessor Dictionaries with the Working-Set Property  Casper Kejlberg-Rasmussen  Joint work with Gerth Stølting Brodal</vt:lpstr>
      <vt:lpstr>Outline</vt:lpstr>
      <vt:lpstr>Problem Definitions</vt:lpstr>
      <vt:lpstr>Problem Definitions</vt:lpstr>
      <vt:lpstr>Outline</vt:lpstr>
      <vt:lpstr>Previous Results</vt:lpstr>
      <vt:lpstr>Outline</vt:lpstr>
      <vt:lpstr>An Implicit Moveable Dictionary</vt:lpstr>
      <vt:lpstr>An Implicit Moveable Dictionary</vt:lpstr>
      <vt:lpstr>An Implicit Moveable Dictionary</vt:lpstr>
      <vt:lpstr>An Implicit Moveable Dictionary</vt:lpstr>
      <vt:lpstr>Outline</vt:lpstr>
      <vt:lpstr>An Implicit Dictionary with the Working-Set Property</vt:lpstr>
      <vt:lpstr>An Implicit Dictionary with the Working-Set Property</vt:lpstr>
      <vt:lpstr>An Implicit Dictionary with the Working-Set Property</vt:lpstr>
      <vt:lpstr>Thank you</vt:lpstr>
    </vt:vector>
  </TitlesOfParts>
  <Company>Daimi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Lars Michael Kristensen</dc:creator>
  <cp:lastModifiedBy>Casper</cp:lastModifiedBy>
  <cp:revision>3480</cp:revision>
  <dcterms:created xsi:type="dcterms:W3CDTF">2006-01-26T18:25:33Z</dcterms:created>
  <dcterms:modified xsi:type="dcterms:W3CDTF">2011-10-13T20:19:22Z</dcterms:modified>
</cp:coreProperties>
</file>