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2" r:id="rId15"/>
    <p:sldId id="265" r:id="rId16"/>
    <p:sldId id="267" r:id="rId17"/>
    <p:sldId id="268" r:id="rId18"/>
    <p:sldId id="275" r:id="rId19"/>
    <p:sldId id="279" r:id="rId20"/>
    <p:sldId id="271" r:id="rId21"/>
    <p:sldId id="274" r:id="rId22"/>
    <p:sldId id="276" r:id="rId23"/>
    <p:sldId id="273" r:id="rId24"/>
    <p:sldId id="277" r:id="rId25"/>
  </p:sldIdLst>
  <p:sldSz cx="9144000" cy="6858000" type="screen4x3"/>
  <p:notesSz cx="6858000" cy="9144000"/>
  <p:embeddedFontLst>
    <p:embeddedFont>
      <p:font typeface="CMR7" pitchFamily="34" charset="0"/>
      <p:regular r:id="rId27"/>
    </p:embeddedFont>
    <p:embeddedFont>
      <p:font typeface="CMMI10" pitchFamily="34" charset="0"/>
      <p:regular r:id="rId28"/>
    </p:embeddedFont>
    <p:embeddedFont>
      <p:font typeface="Cambria" pitchFamily="18" charset="0"/>
      <p:regular r:id="rId29"/>
      <p:bold r:id="rId30"/>
      <p:italic r:id="rId31"/>
      <p:boldItalic r:id="rId32"/>
    </p:embeddedFont>
    <p:embeddedFont>
      <p:font typeface="CMR10" pitchFamily="34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ambria Math" pitchFamily="18" charset="0"/>
      <p:regular r:id="rId38"/>
    </p:embeddedFont>
    <p:embeddedFont>
      <p:font typeface="CMMI7" pitchFamily="34" charset="0"/>
      <p:regular r:id="rId39"/>
    </p:embeddedFont>
  </p:embeddedFont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B7B"/>
    <a:srgbClr val="F2CACA"/>
    <a:srgbClr val="FBFEE2"/>
    <a:srgbClr val="ADA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B3009-51E6-4AFB-A0C6-18FB498E2293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5C8C-D4DC-4C86-95EB-605BB4DD7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25C8C-D4DC-4C86-95EB-605BB4DD7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55F1C-1D8A-4DC7-B07C-21C8336C148A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D9E0F-334F-4636-98A6-09FC3438F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09818-031F-45A6-BBC8-67DEBDC7B3AB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8054-051D-4915-9207-DE0DF226C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E0A27-A632-44F0-89F4-57DA1DCC24B2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5682-176D-4A32-8816-7BF547FED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27D36-06FA-46CB-8624-41F3E7424A19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446AF-D68C-4C11-A89D-A82080604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BE2A8-A38D-45B1-9738-50D1E1E150BF}" type="datetime1">
              <a:rPr lang="en-US" smtClean="0"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D67E0-8126-4419-AE51-83E9A8D909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A7317-DC00-4FD6-A557-093E1983098E}" type="datetime1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68971-D467-45C1-8595-B06F88C67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6360-FA95-4ACC-BC5B-688383CE87BD}" type="datetime1">
              <a:rPr lang="en-US" smtClean="0"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B6973-6EEF-4C09-BE6C-EEC4A03EA2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22717-3FFF-4D34-87AD-455B5B641AE2}" type="datetime1">
              <a:rPr lang="en-US" smtClean="0"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D8EDD-1153-4336-BEF4-AB199A259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CE00F-127C-49AA-8F36-5FC4F56E8117}" type="datetime1">
              <a:rPr lang="en-US" smtClean="0"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532E5-0886-4645-BE9C-740D00260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87A06-41A9-4BD5-B108-BD688577B9A1}" type="datetime1">
              <a:rPr lang="en-US" smtClean="0"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9103C-44EE-446F-A048-7544E9EEC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A6AB4-806F-4B70-B9E3-3E47A1F7B7C5}" type="datetime1">
              <a:rPr lang="en-US" smtClean="0"/>
              <a:t>10/12/2011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2B8741-68E1-426D-B173-F57CC5840C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7AC329-A539-488E-97D7-5E65EC3A7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94E744-1AAE-42C7-9DEE-8E582596FA3D}" type="datetime1">
              <a:rPr lang="en-US" smtClean="0"/>
              <a:t>10/12/2011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0.xml"/><Relationship Id="rId7" Type="http://schemas.openxmlformats.org/officeDocument/2006/relationships/image" Target="../media/image19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tags" Target="../tags/tag13.xml"/><Relationship Id="rId16" Type="http://schemas.openxmlformats.org/officeDocument/2006/relationships/image" Target="../media/image31.em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6.emf"/><Relationship Id="rId5" Type="http://schemas.openxmlformats.org/officeDocument/2006/relationships/tags" Target="../tags/tag16.xml"/><Relationship Id="rId15" Type="http://schemas.openxmlformats.org/officeDocument/2006/relationships/image" Target="../media/image30.emf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4.emf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6.xml"/><Relationship Id="rId7" Type="http://schemas.openxmlformats.org/officeDocument/2006/relationships/image" Target="../media/image15.emf"/><Relationship Id="rId12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emf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6.png"/><Relationship Id="rId4" Type="http://schemas.openxmlformats.org/officeDocument/2006/relationships/tags" Target="../tags/tag7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Contest between Simplicity and Efficiency in Asynchronous Byzantine Agreement</a:t>
            </a: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3337024" y="3461039"/>
            <a:ext cx="216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Allison </a:t>
            </a:r>
            <a:r>
              <a:rPr lang="en-US" sz="2800" dirty="0" err="1"/>
              <a:t>Lewko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4191000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University of Texas at Austin</a:t>
            </a:r>
            <a:endParaRPr lang="en-US" sz="280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Generalizing the Algorithm Recipe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5" y="3175000"/>
            <a:ext cx="5085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5" y="3175000"/>
            <a:ext cx="50850" cy="5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5" y="3175000"/>
            <a:ext cx="5085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5" y="3175000"/>
            <a:ext cx="50850" cy="508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283693" y="4340352"/>
            <a:ext cx="2415104" cy="612648"/>
          </a:xfrm>
          <a:prstGeom prst="wedgeRectCallout">
            <a:avLst>
              <a:gd name="adj1" fmla="val 47950"/>
              <a:gd name="adj2" fmla="val -109141"/>
            </a:avLst>
          </a:prstGeom>
          <a:solidFill>
            <a:srgbClr val="FBFEE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" y="21793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1600200"/>
            <a:ext cx="121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Round i: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5960" y="3743235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bit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39163" y="2514600"/>
            <a:ext cx="3442637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3885" y="2061865"/>
            <a:ext cx="1405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broadcast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39164" y="3276600"/>
            <a:ext cx="3442636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1276" y="2836515"/>
            <a:ext cx="311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validate set of responses = 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8945" y="3556485"/>
            <a:ext cx="2083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Compute b’ = N(S)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4933" y="4446621"/>
            <a:ext cx="2403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Randomized function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2105" y="3774013"/>
            <a:ext cx="915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value 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97425" y="2068792"/>
            <a:ext cx="1385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broadcast 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122" y="299033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89479" y="2836515"/>
            <a:ext cx="402852" cy="55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2984" y="4143345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, </a:t>
            </a:r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, …, </a:t>
            </a:r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0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0117" y="3556485"/>
            <a:ext cx="317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Compute v’ = </a:t>
            </a:r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N(S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, … ,</a:t>
            </a:r>
            <a:r>
              <a:rPr lang="en-US" sz="20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 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3652039" y="4292733"/>
            <a:ext cx="3276600" cy="660267"/>
          </a:xfrm>
          <a:prstGeom prst="wedgeRectCallout">
            <a:avLst>
              <a:gd name="adj1" fmla="val -114"/>
              <a:gd name="adj2" fmla="val -1011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42094" y="4245115"/>
            <a:ext cx="2982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Randomized function with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constant size range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6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Key Restrictions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79418" y="1750367"/>
            <a:ext cx="598272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i="1" dirty="0" smtClean="0">
                <a:latin typeface="Cambria"/>
              </a:rPr>
              <a:t>S</a:t>
            </a:r>
            <a:r>
              <a:rPr lang="en-US" sz="3200" i="1" baseline="-25000" dirty="0" smtClean="0">
                <a:latin typeface="Calibri"/>
              </a:rPr>
              <a:t>1</a:t>
            </a:r>
            <a:r>
              <a:rPr lang="en-US" sz="3200" i="1" dirty="0" smtClean="0"/>
              <a:t>, . . . , </a:t>
            </a:r>
            <a:r>
              <a:rPr lang="en-US" sz="3200" i="1" dirty="0" smtClean="0">
                <a:latin typeface="Cambria"/>
              </a:rPr>
              <a:t>S</a:t>
            </a:r>
            <a:r>
              <a:rPr lang="en-US" sz="3200" i="1" baseline="-25000" dirty="0" smtClean="0">
                <a:latin typeface="Calibri"/>
              </a:rPr>
              <a:t>i</a:t>
            </a:r>
            <a:r>
              <a:rPr lang="en-US" sz="3200" i="1" dirty="0" smtClean="0"/>
              <a:t>  </a:t>
            </a:r>
            <a:r>
              <a:rPr lang="en-US" sz="2800" i="1" dirty="0" smtClean="0"/>
              <a:t>are considered as sets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i="1" dirty="0"/>
          </a:p>
          <a:p>
            <a:pPr marL="342900" indent="-342900">
              <a:buFont typeface="Arial" pitchFamily="34" charset="0"/>
              <a:buChar char="•"/>
            </a:pPr>
            <a:endParaRPr lang="en-US" sz="2400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ambri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i="1" dirty="0" smtClean="0">
                <a:latin typeface="Cambria"/>
              </a:rPr>
              <a:t>N(S</a:t>
            </a:r>
            <a:r>
              <a:rPr lang="en-US" sz="2800" i="1" baseline="-25000" dirty="0" smtClean="0">
                <a:latin typeface="Calibri"/>
              </a:rPr>
              <a:t>1</a:t>
            </a:r>
            <a:r>
              <a:rPr lang="en-US" sz="2800" i="1" dirty="0" smtClean="0"/>
              <a:t> , . . . , </a:t>
            </a:r>
            <a:r>
              <a:rPr lang="en-US" sz="2800" i="1" dirty="0" smtClean="0">
                <a:latin typeface="Cambria"/>
              </a:rPr>
              <a:t>S</a:t>
            </a:r>
            <a:r>
              <a:rPr lang="en-US" sz="2800" i="1" baseline="-25000" dirty="0" smtClean="0">
                <a:latin typeface="Calibri"/>
              </a:rPr>
              <a:t>i</a:t>
            </a:r>
            <a:r>
              <a:rPr lang="en-US" sz="2800" i="1" dirty="0" smtClean="0"/>
              <a:t>) chooses randomly from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a constant number of possible values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362666"/>
            <a:ext cx="448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- messages divorced from senders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036" y="4467255"/>
            <a:ext cx="373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values themselves can vary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How to Prove Exponential Time?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1447800"/>
            <a:ext cx="2490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Classic strategy:</a:t>
            </a:r>
            <a:endParaRPr lang="en-US" sz="2800" dirty="0"/>
          </a:p>
        </p:txBody>
      </p:sp>
      <p:pic>
        <p:nvPicPr>
          <p:cNvPr id="2158" name="Picture 110" descr="C:\Users\Allison\AppData\Local\Microsoft\Windows\Temporary Internet Files\Content.IE5\W525O6OM\MC90041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" y="3187598"/>
            <a:ext cx="1531680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" name="Picture 113" descr="C:\Users\Allison\AppData\Local\Microsoft\Windows\Temporary Internet Files\Content.IE5\3TQKCWTB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43" y="3155907"/>
            <a:ext cx="1079786" cy="1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10" descr="C:\Users\Allison\AppData\Local\Microsoft\Windows\Temporary Internet Files\Content.IE5\W525O6OM\MC900410945[1].w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6" y="3201354"/>
            <a:ext cx="1514735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13" descr="C:\Users\Allison\AppData\Local\Microsoft\Windows\Temporary Internet Files\Content.IE5\3TQKCWTB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73" y="3155907"/>
            <a:ext cx="1079786" cy="1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10" descr="C:\Users\Allison\AppData\Local\Microsoft\Windows\Temporary Internet Files\Content.IE5\W525O6OM\MC900410945[1].w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15" y="3201354"/>
            <a:ext cx="1514735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7" name="TextBox 2126"/>
          <p:cNvSpPr txBox="1"/>
          <p:nvPr/>
        </p:nvSpPr>
        <p:spPr>
          <a:xfrm>
            <a:off x="206890" y="4624983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</a:t>
            </a:r>
          </a:p>
          <a:p>
            <a:r>
              <a:rPr lang="en-US" dirty="0"/>
              <a:t>d</a:t>
            </a:r>
            <a:r>
              <a:rPr lang="en-US" dirty="0" smtClean="0"/>
              <a:t>eciding 0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7232493" y="4603937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</a:t>
            </a:r>
          </a:p>
          <a:p>
            <a:r>
              <a:rPr lang="en-US" dirty="0"/>
              <a:t>d</a:t>
            </a:r>
            <a:r>
              <a:rPr lang="en-US" dirty="0" smtClean="0"/>
              <a:t>eciding 1</a:t>
            </a:r>
            <a:endParaRPr lang="en-US" dirty="0"/>
          </a:p>
        </p:txBody>
      </p:sp>
      <p:sp>
        <p:nvSpPr>
          <p:cNvPr id="2128" name="TextBox 2127"/>
          <p:cNvSpPr txBox="1"/>
          <p:nvPr/>
        </p:nvSpPr>
        <p:spPr>
          <a:xfrm>
            <a:off x="3215623" y="4996994"/>
            <a:ext cx="217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Indistinguishable</a:t>
            </a:r>
          </a:p>
          <a:p>
            <a:r>
              <a:rPr lang="en-US" dirty="0"/>
              <a:t>t</a:t>
            </a:r>
            <a:r>
              <a:rPr lang="en-US" dirty="0" smtClean="0"/>
              <a:t>o some uncorrupted</a:t>
            </a:r>
          </a:p>
          <a:p>
            <a:r>
              <a:rPr lang="en-US" dirty="0" smtClean="0"/>
              <a:t>processor</a:t>
            </a:r>
            <a:endParaRPr lang="en-US" dirty="0"/>
          </a:p>
        </p:txBody>
      </p:sp>
      <p:cxnSp>
        <p:nvCxnSpPr>
          <p:cNvPr id="2132" name="Straight Arrow Connector 2131"/>
          <p:cNvCxnSpPr/>
          <p:nvPr/>
        </p:nvCxnSpPr>
        <p:spPr>
          <a:xfrm flipH="1" flipV="1">
            <a:off x="3215623" y="4629449"/>
            <a:ext cx="757368" cy="3675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4" name="Straight Arrow Connector 2133"/>
          <p:cNvCxnSpPr>
            <a:stCxn id="2128" idx="0"/>
          </p:cNvCxnSpPr>
          <p:nvPr/>
        </p:nvCxnSpPr>
        <p:spPr>
          <a:xfrm flipV="1">
            <a:off x="4302780" y="4629449"/>
            <a:ext cx="1087156" cy="3675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6" name="TextBox 2135"/>
          <p:cNvSpPr txBox="1"/>
          <p:nvPr/>
        </p:nvSpPr>
        <p:spPr>
          <a:xfrm>
            <a:off x="2458256" y="1986260"/>
            <a:ext cx="559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Chain of executions, each execution of exponential length</a:t>
            </a:r>
            <a:endParaRPr lang="en-US" dirty="0"/>
          </a:p>
        </p:txBody>
      </p:sp>
      <p:pic>
        <p:nvPicPr>
          <p:cNvPr id="186" name="Picture 113" descr="C:\Users\Allison\AppData\Local\Microsoft\Windows\Temporary Internet Files\Content.IE5\3TQKCWTB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06" y="3201354"/>
            <a:ext cx="1079786" cy="1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10" descr="C:\Users\Allison\AppData\Local\Microsoft\Windows\Temporary Internet Files\Content.IE5\W525O6OM\MC900410945[1].w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88" y="3171147"/>
            <a:ext cx="1514735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3" name="Oval 2142"/>
          <p:cNvSpPr/>
          <p:nvPr/>
        </p:nvSpPr>
        <p:spPr>
          <a:xfrm>
            <a:off x="2523929" y="3048955"/>
            <a:ext cx="1389844" cy="1554981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56509" y="2607447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deciding!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27" grpId="0"/>
      <p:bldP spid="174" grpId="0"/>
      <p:bldP spid="2128" grpId="0"/>
      <p:bldP spid="2136" grpId="0"/>
      <p:bldP spid="2143" grpId="0" animBg="1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Challenge for Randomized Algorithms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9415" y="1546562"/>
            <a:ext cx="47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single execution may be unlikely</a:t>
            </a:r>
          </a:p>
        </p:txBody>
      </p:sp>
      <p:pic>
        <p:nvPicPr>
          <p:cNvPr id="3076" name="Picture 4" descr="C:\Users\Allison\AppData\Local\Microsoft\Windows\Temporary Internet Files\Content.IE5\XYW72NU0\MC90035241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92" y="4332687"/>
            <a:ext cx="1783533" cy="13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0" descr="C:\Users\Allison\AppData\Local\Microsoft\Windows\Temporary Internet Files\Content.IE5\W525O6OM\MC900410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62" y="3189687"/>
            <a:ext cx="1531680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0" descr="C:\Users\Allison\AppData\Local\Microsoft\Windows\Temporary Internet Files\Content.IE5\W525O6OM\MC900410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8" y="2667000"/>
            <a:ext cx="1531680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0" descr="C:\Users\Allison\AppData\Local\Microsoft\Windows\Temporary Internet Files\Content.IE5\W525O6OM\MC900410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71" y="3321947"/>
            <a:ext cx="1531680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0" descr="C:\Users\Allison\AppData\Local\Microsoft\Windows\Temporary Internet Files\Content.IE5\W525O6OM\MC900410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2" y="2351487"/>
            <a:ext cx="1531680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0" descr="C:\Users\Allison\AppData\Local\Microsoft\Windows\Temporary Internet Files\Content.IE5\W525O6OM\MC9004109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85" y="2514600"/>
            <a:ext cx="1531680" cy="13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892876"/>
            <a:ext cx="7635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Takes a </a:t>
            </a:r>
            <a:r>
              <a:rPr lang="en-US" sz="2400" i="1" dirty="0" smtClean="0"/>
              <a:t>class </a:t>
            </a:r>
            <a:r>
              <a:rPr lang="en-US" sz="2400" dirty="0" smtClean="0"/>
              <a:t>of executions to add up to constant probability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608711" y="5611743"/>
            <a:ext cx="2760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0" y="1253904"/>
            <a:ext cx="3429000" cy="27898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90750" y="3186546"/>
            <a:ext cx="3429000" cy="30822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1284347"/>
            <a:ext cx="3429000" cy="3082227"/>
          </a:xfrm>
          <a:prstGeom prst="ellipse">
            <a:avLst/>
          </a:prstGeom>
          <a:solidFill>
            <a:srgbClr val="DF7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709"/>
            <a:ext cx="7620000" cy="1143000"/>
          </a:xfrm>
        </p:spPr>
        <p:txBody>
          <a:bodyPr/>
          <a:lstStyle/>
          <a:p>
            <a:r>
              <a:rPr lang="en-US" u="sng" dirty="0" smtClean="0"/>
              <a:t>Execution Classes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40838" y="1023072"/>
            <a:ext cx="385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Divide processors into groups</a:t>
            </a:r>
            <a:endParaRPr lang="en-US" sz="2400" dirty="0"/>
          </a:p>
        </p:txBody>
      </p:sp>
      <p:pic>
        <p:nvPicPr>
          <p:cNvPr id="4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3612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26" y="35474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26" y="128434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26" y="32956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5936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76" y="145926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76" y="21277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3856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77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035" y="4242106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4253" y="5884052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476" y="4625429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DF7B7B"/>
                </a:solidFill>
              </a:rPr>
              <a:t>S</a:t>
            </a:r>
            <a:endParaRPr lang="en-US" sz="4400" dirty="0">
              <a:solidFill>
                <a:srgbClr val="DF7B7B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93387" y="4046188"/>
            <a:ext cx="374536" cy="47253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90750" y="5715000"/>
            <a:ext cx="305376" cy="38512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53300" y="4282453"/>
            <a:ext cx="266700" cy="445206"/>
          </a:xfrm>
          <a:prstGeom prst="straightConnector1">
            <a:avLst/>
          </a:prstGeom>
          <a:ln w="25400">
            <a:solidFill>
              <a:srgbClr val="DF7B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19750" y="5715000"/>
            <a:ext cx="2749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Class defined by sets per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roup per round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56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 animBg="1"/>
      <p:bldP spid="14" grpId="0" animBg="1"/>
      <p:bldP spid="13" grpId="0" animBg="1"/>
      <p:bldP spid="3" grpId="0"/>
      <p:bldP spid="16" grpId="0"/>
      <p:bldP spid="17" grpId="0"/>
      <p:bldP spid="18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43110" y="5950527"/>
            <a:ext cx="6823506" cy="7550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609600" y="2248254"/>
            <a:ext cx="2286000" cy="84195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Source of Adversary’s Control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98418" y="1524000"/>
            <a:ext cx="6112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</a:t>
            </a:r>
            <a:r>
              <a:rPr lang="el-GR" sz="2400" dirty="0" smtClean="0">
                <a:solidFill>
                  <a:srgbClr val="FF0000"/>
                </a:solidFill>
              </a:rPr>
              <a:t>Ω</a:t>
            </a:r>
            <a:r>
              <a:rPr lang="en-US" sz="2400" dirty="0" smtClean="0">
                <a:solidFill>
                  <a:srgbClr val="FF0000"/>
                </a:solidFill>
              </a:rPr>
              <a:t>(n) </a:t>
            </a:r>
            <a:r>
              <a:rPr lang="en-US" sz="2400" dirty="0" smtClean="0"/>
              <a:t>processors receive the </a:t>
            </a:r>
            <a:r>
              <a:rPr lang="en-US" sz="2400" i="1" dirty="0" smtClean="0"/>
              <a:t>same</a:t>
            </a:r>
            <a:r>
              <a:rPr lang="en-US" sz="2400" dirty="0" smtClean="0"/>
              <a:t> sets:</a:t>
            </a:r>
            <a:endParaRPr lang="en-US" sz="2400" dirty="0"/>
          </a:p>
        </p:txBody>
      </p:sp>
      <p:pic>
        <p:nvPicPr>
          <p:cNvPr id="4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2" y="321252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51" y="3124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24384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. . . 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078959" y="2248254"/>
            <a:ext cx="2351809" cy="84195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97168" y="24384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. . . 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019800" y="2282244"/>
            <a:ext cx="2301160" cy="84195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87360" y="247239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. . . 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5415" y="3515774"/>
            <a:ext cx="13965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. . . </a:t>
            </a:r>
            <a:endParaRPr lang="en-US" sz="6600" dirty="0"/>
          </a:p>
        </p:txBody>
      </p:sp>
      <p:pic>
        <p:nvPicPr>
          <p:cNvPr id="1027" name="Picture 3" descr="C:\Users\Allison\AppData\Local\Microsoft\Windows\Temporary Internet Files\Content.IE5\EM1BT6ZE\MC9000553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8" y="4599525"/>
            <a:ext cx="691564" cy="10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09" y="5117337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mbria"/>
              </a:rPr>
              <a:t>N(S</a:t>
            </a:r>
            <a:r>
              <a:rPr lang="en-US" sz="2000" i="1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i="1" dirty="0">
                <a:solidFill>
                  <a:srgbClr val="FF0000"/>
                </a:solidFill>
              </a:rPr>
              <a:t> , . . . , </a:t>
            </a:r>
            <a:r>
              <a:rPr lang="en-US" sz="2000" i="1" dirty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8" name="Picture 3" descr="C:\Users\Allison\AppData\Local\Microsoft\Windows\Temporary Internet Files\Content.IE5\EM1BT6ZE\MC9000553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33" y="4634223"/>
            <a:ext cx="691564" cy="10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29284" y="5152035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mbria"/>
              </a:rPr>
              <a:t>N(S</a:t>
            </a:r>
            <a:r>
              <a:rPr lang="en-US" sz="2000" i="1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i="1" dirty="0">
                <a:solidFill>
                  <a:srgbClr val="FF0000"/>
                </a:solidFill>
              </a:rPr>
              <a:t> , . . . , </a:t>
            </a:r>
            <a:r>
              <a:rPr lang="en-US" sz="2000" i="1" dirty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" name="Picture 3" descr="C:\Users\Allison\AppData\Local\Microsoft\Windows\Temporary Internet Files\Content.IE5\EM1BT6ZE\MC9000553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80" y="4615048"/>
            <a:ext cx="691564" cy="10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03331" y="513286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mbria"/>
              </a:rPr>
              <a:t>N(S</a:t>
            </a:r>
            <a:r>
              <a:rPr lang="en-US" sz="2000" i="1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000" i="1" dirty="0">
                <a:solidFill>
                  <a:srgbClr val="FF0000"/>
                </a:solidFill>
              </a:rPr>
              <a:t> , . . . , </a:t>
            </a:r>
            <a:r>
              <a:rPr lang="en-US" sz="2000" i="1" dirty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000" i="1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8302" y="4927022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. . 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396" y="6062990"/>
            <a:ext cx="6751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Independent samples from same distribution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83396" y="5552145"/>
            <a:ext cx="488204" cy="2390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</p:cNvCxnSpPr>
          <p:nvPr/>
        </p:nvCxnSpPr>
        <p:spPr>
          <a:xfrm>
            <a:off x="3013313" y="5552145"/>
            <a:ext cx="415687" cy="2390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2"/>
          </p:cNvCxnSpPr>
          <p:nvPr/>
        </p:nvCxnSpPr>
        <p:spPr>
          <a:xfrm flipH="1">
            <a:off x="5715000" y="5532970"/>
            <a:ext cx="472360" cy="2582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7" grpId="0"/>
      <p:bldP spid="9" grpId="0" animBg="1"/>
      <p:bldP spid="10" grpId="0"/>
      <p:bldP spid="11" grpId="0" animBg="1"/>
      <p:bldP spid="12" grpId="0"/>
      <p:bldP spid="14" grpId="0"/>
      <p:bldP spid="15" grpId="0"/>
      <p:bldP spid="19" grpId="0"/>
      <p:bldP spid="21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57200" y="57150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Chernoff</a:t>
            </a:r>
            <a:r>
              <a:rPr lang="en-US" u="sng" dirty="0" smtClean="0"/>
              <a:t> Bound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0" y="1905000"/>
            <a:ext cx="3406950" cy="25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30" y="1447800"/>
            <a:ext cx="1627200" cy="2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70" y="2362200"/>
            <a:ext cx="472905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829" y="3048000"/>
            <a:ext cx="2163253" cy="2542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195530" y="395477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95530" y="4945379"/>
            <a:ext cx="10142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395477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305" y="395477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305" y="4945379"/>
            <a:ext cx="10142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29575" y="395477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30812" y="395477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30812" y="4945379"/>
            <a:ext cx="10142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45082" y="395477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53330" y="394715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53330" y="4937759"/>
            <a:ext cx="10142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7600" y="3947159"/>
            <a:ext cx="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26314" y="3829763"/>
            <a:ext cx="13965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. . . </a:t>
            </a:r>
            <a:endParaRPr lang="en-US" sz="66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195530" y="4507920"/>
            <a:ext cx="429839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1745940" y="4507919"/>
            <a:ext cx="429839" cy="4298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830812" y="4507918"/>
            <a:ext cx="429839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487745" y="4168841"/>
            <a:ext cx="429839" cy="42983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198860" y="3861802"/>
            <a:ext cx="429839" cy="42983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830812" y="4076721"/>
            <a:ext cx="429839" cy="42983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453330" y="4515540"/>
            <a:ext cx="429839" cy="42983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515305" y="4515540"/>
            <a:ext cx="429839" cy="4298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702665" y="3804662"/>
            <a:ext cx="429839" cy="4298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016746" y="4486619"/>
            <a:ext cx="429839" cy="4298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662474" y="4168840"/>
            <a:ext cx="429839" cy="42983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48" y="5173979"/>
            <a:ext cx="305100" cy="228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5" y="5171439"/>
            <a:ext cx="305100" cy="2286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97" y="5171439"/>
            <a:ext cx="305100" cy="228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90" y="5171439"/>
            <a:ext cx="355950" cy="22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67" y="5867400"/>
            <a:ext cx="7120559" cy="3051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02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8" grpId="0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Adversary Can Match Expectations</a:t>
            </a:r>
            <a:endParaRPr lang="en-US" sz="4000" u="sng" dirty="0"/>
          </a:p>
        </p:txBody>
      </p:sp>
      <p:pic>
        <p:nvPicPr>
          <p:cNvPr id="4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05" y="355715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4265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19631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lison\AppData\Local\Microsoft\Windows\Temporary Internet Files\Content.IE5\W525O6OM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5225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671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457200" y="1600200"/>
            <a:ext cx="2133600" cy="11430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744" y="1808018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. . . 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2" descr="C:\Users\Allison\AppData\Local\Microsoft\Windows\Temporary Internet Files\Content.IE5\W525O6OM\MC9003315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34" y="3522518"/>
            <a:ext cx="1186366" cy="13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42208" y="6054206"/>
            <a:ext cx="4560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= </a:t>
            </a:r>
            <a:r>
              <a:rPr lang="en-US" sz="2400" dirty="0" smtClean="0">
                <a:solidFill>
                  <a:srgbClr val="FF0000"/>
                </a:solidFill>
              </a:rPr>
              <a:t>Expectation [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N(S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… 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)]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85009" y="5271654"/>
            <a:ext cx="533400" cy="595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61809" y="5271654"/>
            <a:ext cx="685800" cy="595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8409" y="5867400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7252" y="3294964"/>
            <a:ext cx="1151598" cy="127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Chain of Execution Classes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4565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Each group kept in sync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Output sets match expectations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7252" y="3429000"/>
            <a:ext cx="115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/>
              <a:t>d</a:t>
            </a:r>
            <a:r>
              <a:rPr lang="en-US" dirty="0" smtClean="0"/>
              <a:t>eciding 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35067" y="3294963"/>
            <a:ext cx="1151597" cy="127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5067" y="3428999"/>
            <a:ext cx="115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/>
              <a:t>d</a:t>
            </a:r>
            <a:r>
              <a:rPr lang="en-US" dirty="0" smtClean="0"/>
              <a:t>eciding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3294964"/>
            <a:ext cx="1151598" cy="127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3429000"/>
            <a:ext cx="115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</a:t>
            </a:r>
          </a:p>
          <a:p>
            <a:r>
              <a:rPr lang="en-US" dirty="0" smtClean="0"/>
              <a:t>class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03825" y="3294964"/>
            <a:ext cx="1151598" cy="127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03825" y="3429000"/>
            <a:ext cx="115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</a:t>
            </a:r>
          </a:p>
          <a:p>
            <a:r>
              <a:rPr lang="en-US" dirty="0" smtClean="0"/>
              <a:t>class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799" y="3124200"/>
            <a:ext cx="769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…</a:t>
            </a:r>
            <a:endParaRPr lang="en-US" sz="6600" dirty="0"/>
          </a:p>
        </p:txBody>
      </p:sp>
      <p:cxnSp>
        <p:nvCxnSpPr>
          <p:cNvPr id="16" name="Straight Arrow Connector 15"/>
          <p:cNvCxnSpPr>
            <a:stCxn id="7" idx="3"/>
            <a:endCxn id="10" idx="1"/>
          </p:cNvCxnSpPr>
          <p:nvPr/>
        </p:nvCxnSpPr>
        <p:spPr>
          <a:xfrm>
            <a:off x="1698850" y="3933482"/>
            <a:ext cx="51095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3361398" y="3933480"/>
            <a:ext cx="372402" cy="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03562" y="3933482"/>
            <a:ext cx="40026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9" idx="1"/>
          </p:cNvCxnSpPr>
          <p:nvPr/>
        </p:nvCxnSpPr>
        <p:spPr>
          <a:xfrm flipV="1">
            <a:off x="6055422" y="3890664"/>
            <a:ext cx="579645" cy="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5962" y="5034061"/>
            <a:ext cx="1773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Indistinguishable</a:t>
            </a:r>
          </a:p>
          <a:p>
            <a:r>
              <a:rPr lang="en-US" dirty="0"/>
              <a:t>t</a:t>
            </a:r>
            <a:r>
              <a:rPr lang="en-US" dirty="0" smtClean="0"/>
              <a:t>o some group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45962" y="4666516"/>
            <a:ext cx="757368" cy="3675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flipV="1">
            <a:off x="1732904" y="4666517"/>
            <a:ext cx="1287371" cy="367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ular Callout 27"/>
          <p:cNvSpPr/>
          <p:nvPr/>
        </p:nvSpPr>
        <p:spPr>
          <a:xfrm>
            <a:off x="4862124" y="5273241"/>
            <a:ext cx="2078107" cy="875856"/>
          </a:xfrm>
          <a:prstGeom prst="wedgeRectCallout">
            <a:avLst>
              <a:gd name="adj1" fmla="val -58625"/>
              <a:gd name="adj2" fmla="val -1094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82906" y="5357226"/>
            <a:ext cx="210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these must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 non-deciding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27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24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801"/>
            <a:ext cx="7620000" cy="1143000"/>
          </a:xfrm>
        </p:spPr>
        <p:txBody>
          <a:bodyPr/>
          <a:lstStyle/>
          <a:p>
            <a:r>
              <a:rPr lang="en-US" sz="3200" u="sng" dirty="0" smtClean="0"/>
              <a:t>Generating the Chain of Execution Classes</a:t>
            </a:r>
            <a:endParaRPr lang="en-US" sz="3200" u="sng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38519" y="4826121"/>
            <a:ext cx="2125982" cy="1729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2" y="5031480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66" y="4826121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4" y="5562974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3473598" y="3021173"/>
            <a:ext cx="2125982" cy="17297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81" y="3226532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45" y="3021173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23" y="3758026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5621253" y="1496799"/>
            <a:ext cx="2125982" cy="1729733"/>
          </a:xfrm>
          <a:prstGeom prst="ellipse">
            <a:avLst/>
          </a:prstGeom>
          <a:solidFill>
            <a:srgbClr val="DF7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36" y="1702158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96799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78" y="2233652"/>
            <a:ext cx="1062988" cy="1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32934" y="1054191"/>
            <a:ext cx="145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 rounds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715000" y="1496798"/>
            <a:ext cx="23622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33454" y="5031480"/>
            <a:ext cx="533546" cy="3261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935448">
            <a:off x="2534012" y="442978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116349" y="4491735"/>
            <a:ext cx="465051" cy="255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34000" y="3021174"/>
            <a:ext cx="457200" cy="2754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04434" y="55629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09104" y="4997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440168" y="61770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467936" y="2957212"/>
            <a:ext cx="914064" cy="2995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04434" y="55378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9104" y="49915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62309" y="61271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183" y="1236909"/>
            <a:ext cx="3311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group inputs one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roup at a time: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9" grpId="0"/>
      <p:bldP spid="24" grpId="0"/>
      <p:bldP spid="24" grpId="1"/>
      <p:bldP spid="31" grpId="0"/>
      <p:bldP spid="32" grpId="0"/>
      <p:bldP spid="33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410200"/>
            <a:ext cx="723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Byzantine Agreement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69720" y="1447800"/>
            <a:ext cx="3074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 parties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each has an input bit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 corrupt parties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65314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			</a:t>
            </a:r>
            <a:r>
              <a:rPr lang="en-US" sz="2800" u="sng" dirty="0" smtClean="0"/>
              <a:t>Goal: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agree on a bit equal to input of some ``good” party</a:t>
            </a:r>
          </a:p>
        </p:txBody>
      </p:sp>
      <p:pic>
        <p:nvPicPr>
          <p:cNvPr id="1026" name="Picture 2" descr="C:\Users\Allison\AppData\Local\Microsoft\Windows\Temporary Internet Files\Content.IE5\W525O6OM\MM90028388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0" y="3014291"/>
            <a:ext cx="1200150" cy="1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lison\AppData\Local\Microsoft\Windows\Temporary Internet Files\Content.IE5\W525O6OM\MM90028388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90" y="3014291"/>
            <a:ext cx="1200150" cy="1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lison\AppData\Local\Microsoft\Windows\Temporary Internet Files\Content.IE5\W525O6OM\MM90028388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029529"/>
            <a:ext cx="1200150" cy="1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llison\AppData\Local\Microsoft\Windows\Temporary Internet Files\Content.IE5\W525O6OM\MM90028388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16" y="3029531"/>
            <a:ext cx="1200150" cy="1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lison\AppData\Local\Microsoft\Windows\Temporary Internet Files\Content.IE5\W525O6OM\MM90028388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05" y="3086316"/>
            <a:ext cx="1200150" cy="1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lison\AppData\Local\Microsoft\Windows\Temporary Internet Files\Content.IE5\GSTDZQRT\MC9002326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38" y="2957504"/>
            <a:ext cx="1014305" cy="14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llison\AppData\Local\Microsoft\Windows\Temporary Internet Files\Content.IE5\GSTDZQRT\MC9002326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" y="2942264"/>
            <a:ext cx="1014305" cy="14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llison\AppData\Local\Microsoft\Windows\Temporary Internet Files\Content.IE5\GSTDZQRT\MC9002326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2744"/>
            <a:ext cx="1014305" cy="14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272" y="44064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41886" y="4413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59046" y="4413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56512" y="4413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5561" y="4415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" name="Cloud Callout 10"/>
          <p:cNvSpPr/>
          <p:nvPr/>
        </p:nvSpPr>
        <p:spPr>
          <a:xfrm>
            <a:off x="6111240" y="2344856"/>
            <a:ext cx="914400" cy="612648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89147" y="2450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16" grpId="0"/>
      <p:bldP spid="17" grpId="0"/>
      <p:bldP spid="18" grpId="0"/>
      <p:bldP spid="19" grpId="0"/>
      <p:bldP spid="11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Adversary Strategy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6359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dversary divides processors into groups of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corrupts </a:t>
            </a:r>
            <a:r>
              <a:rPr lang="en-US" sz="2400" dirty="0" smtClean="0">
                <a:solidFill>
                  <a:srgbClr val="FF0000"/>
                </a:solidFill>
              </a:rPr>
              <a:t>constant fraction</a:t>
            </a:r>
            <a:r>
              <a:rPr lang="en-US" sz="2400" dirty="0" smtClean="0"/>
              <a:t> per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ll group members see </a:t>
            </a:r>
            <a:r>
              <a:rPr lang="en-US" sz="2400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/>
              <a:t> message sets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ries to stay in the non-deciding execution class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893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368795" y="5467290"/>
            <a:ext cx="5817890" cy="100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Adversary’s Success Probability</a:t>
            </a:r>
            <a:endParaRPr lang="en-US" sz="4400" u="sng" dirty="0"/>
          </a:p>
        </p:txBody>
      </p:sp>
      <p:pic>
        <p:nvPicPr>
          <p:cNvPr id="3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07" y="259168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" y="205271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44" y="198690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lison\AppData\Local\Microsoft\Windows\Temporary Internet Files\Content.IE5\W525O6OM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20" y="270424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" y="289178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/>
          <p:cNvSpPr>
            <a:spLocks noChangeAspect="1"/>
          </p:cNvSpPr>
          <p:nvPr/>
        </p:nvSpPr>
        <p:spPr>
          <a:xfrm>
            <a:off x="294414" y="1261135"/>
            <a:ext cx="2111118" cy="843485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438459" y="1425293"/>
            <a:ext cx="1816370" cy="46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… , 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" name="Picture 2" descr="C:\Users\Allison\AppData\Local\Microsoft\Windows\Temporary Internet Files\Content.IE5\W525O6OM\MC9003315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62" y="2672205"/>
            <a:ext cx="593181" cy="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2" y="259225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205271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65" y="198690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lison\AppData\Local\Microsoft\Windows\Temporary Internet Files\Content.IE5\W525O6OM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16" y="270424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29" y="289178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19"/>
          <p:cNvSpPr>
            <a:spLocks noChangeAspect="1"/>
          </p:cNvSpPr>
          <p:nvPr/>
        </p:nvSpPr>
        <p:spPr>
          <a:xfrm>
            <a:off x="3225510" y="1261135"/>
            <a:ext cx="2022762" cy="80818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369555" y="1425293"/>
            <a:ext cx="1816370" cy="46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"/>
              </a:rPr>
              <a:t>Z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mbria"/>
              </a:rPr>
              <a:t>Z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… , </a:t>
            </a:r>
            <a:r>
              <a:rPr lang="en-US" sz="2400" dirty="0" err="1">
                <a:solidFill>
                  <a:srgbClr val="FF0000"/>
                </a:solidFill>
                <a:latin typeface="Cambria"/>
              </a:rPr>
              <a:t>Z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2" name="Picture 2" descr="C:\Users\Allison\AppData\Local\Microsoft\Windows\Temporary Internet Files\Content.IE5\W525O6OM\MC9003315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7" y="2888038"/>
            <a:ext cx="593181" cy="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81" y="247268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7" y="200357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42" y="183941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llison\AppData\Local\Microsoft\Windows\Temporary Internet Files\Content.IE5\W525O6OM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58" y="265509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71" y="284264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loud 27"/>
          <p:cNvSpPr>
            <a:spLocks noChangeAspect="1"/>
          </p:cNvSpPr>
          <p:nvPr/>
        </p:nvSpPr>
        <p:spPr>
          <a:xfrm>
            <a:off x="5734052" y="1211995"/>
            <a:ext cx="2145754" cy="857324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878097" y="1376152"/>
            <a:ext cx="181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V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V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…,</a:t>
            </a:r>
            <a:r>
              <a:rPr lang="en-US" sz="2400" dirty="0" smtClean="0">
                <a:solidFill>
                  <a:srgbClr val="FF0000"/>
                </a:solidFill>
                <a:latin typeface="Cambria"/>
              </a:rPr>
              <a:t>V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sz="2400" baseline="-25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0" name="Picture 2" descr="C:\Users\Allison\AppData\Local\Microsoft\Windows\Temporary Internet Files\Content.IE5\W525O6OM\MC9003315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6" y="1986909"/>
            <a:ext cx="593181" cy="6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20988" y="4294257"/>
            <a:ext cx="244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= Expectation</a:t>
            </a:r>
          </a:p>
          <a:p>
            <a:r>
              <a:rPr lang="en-US" sz="2000" dirty="0" smtClean="0"/>
              <a:t>With </a:t>
            </a:r>
            <a:r>
              <a:rPr lang="en-US" sz="2000" dirty="0" err="1" smtClean="0"/>
              <a:t>Prob</a:t>
            </a:r>
            <a:r>
              <a:rPr lang="en-US" sz="2000" dirty="0" smtClean="0"/>
              <a:t> = 1 – 1/</a:t>
            </a:r>
            <a:r>
              <a:rPr lang="en-US" sz="2000" dirty="0" err="1" smtClean="0"/>
              <a:t>exp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265250" y="4292300"/>
            <a:ext cx="244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= Expectation</a:t>
            </a:r>
          </a:p>
          <a:p>
            <a:r>
              <a:rPr lang="en-US" sz="2000" dirty="0" smtClean="0"/>
              <a:t>With </a:t>
            </a:r>
            <a:r>
              <a:rPr lang="en-US" sz="2000" dirty="0" err="1" smtClean="0"/>
              <a:t>Prob</a:t>
            </a:r>
            <a:r>
              <a:rPr lang="en-US" sz="2000" dirty="0" smtClean="0"/>
              <a:t> = 1 – 1/</a:t>
            </a:r>
            <a:r>
              <a:rPr lang="en-US" sz="2000" dirty="0" err="1" smtClean="0"/>
              <a:t>exp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830132" y="4292300"/>
            <a:ext cx="244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= Expectation</a:t>
            </a:r>
          </a:p>
          <a:p>
            <a:r>
              <a:rPr lang="en-US" sz="2000" dirty="0" smtClean="0"/>
              <a:t>With </a:t>
            </a:r>
            <a:r>
              <a:rPr lang="en-US" sz="2000" dirty="0" err="1" smtClean="0"/>
              <a:t>Prob</a:t>
            </a:r>
            <a:r>
              <a:rPr lang="en-US" sz="2000" dirty="0" smtClean="0"/>
              <a:t> = 1 – 1/</a:t>
            </a:r>
            <a:r>
              <a:rPr lang="en-US" sz="2000" dirty="0" err="1" smtClean="0"/>
              <a:t>exp</a:t>
            </a:r>
            <a:endParaRPr lang="en-US" sz="2000" dirty="0"/>
          </a:p>
        </p:txBody>
      </p:sp>
      <p:cxnSp>
        <p:nvCxnSpPr>
          <p:cNvPr id="35" name="Straight Arrow Connector 34"/>
          <p:cNvCxnSpPr>
            <a:endCxn id="31" idx="0"/>
          </p:cNvCxnSpPr>
          <p:nvPr/>
        </p:nvCxnSpPr>
        <p:spPr>
          <a:xfrm>
            <a:off x="1645939" y="3699890"/>
            <a:ext cx="0" cy="5943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46541" y="3699890"/>
            <a:ext cx="0" cy="5943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80542" y="3699890"/>
            <a:ext cx="0" cy="5943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60663" y="5524380"/>
            <a:ext cx="536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Union bound over groups and rounds, 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9717" y="5919235"/>
            <a:ext cx="552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 of rounds = </a:t>
            </a:r>
            <a:r>
              <a:rPr lang="en-US" sz="2400" dirty="0" err="1" smtClean="0"/>
              <a:t>Exp</a:t>
            </a:r>
            <a:r>
              <a:rPr lang="en-US" sz="2400" dirty="0" smtClean="0"/>
              <a:t> with constant probability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9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/>
      <p:bldP spid="32" grpId="0"/>
      <p:bldP spid="33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Observations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59756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Adversary Strategy 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1371600" lvl="2" indent="-457200">
              <a:buFontTx/>
              <a:buChar char="-"/>
            </a:pPr>
            <a:r>
              <a:rPr lang="en-US" sz="2400" dirty="0" smtClean="0"/>
              <a:t>Only leverages message scheduling</a:t>
            </a:r>
            <a:endParaRPr lang="en-US" sz="2400" dirty="0"/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nd random coins of bad processors</a:t>
            </a:r>
          </a:p>
          <a:p>
            <a:pPr marL="1371600" lvl="2" indent="-457200">
              <a:buFontTx/>
              <a:buChar char="-"/>
            </a:pPr>
            <a:r>
              <a:rPr lang="en-US" sz="2400" dirty="0" smtClean="0"/>
              <a:t>No hope to detect bad behavior without risk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4855" y="4267200"/>
            <a:ext cx="62636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Impossibility proof crucially leverages: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Tx/>
              <a:buChar char="-"/>
            </a:pPr>
            <a:r>
              <a:rPr lang="en-US" sz="2400" dirty="0" smtClean="0"/>
              <a:t>Received messages treated as sets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/>
              <a:t>Random Variables have bounded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9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6" y="0"/>
            <a:ext cx="7620000" cy="1143000"/>
          </a:xfrm>
        </p:spPr>
        <p:txBody>
          <a:bodyPr/>
          <a:lstStyle/>
          <a:p>
            <a:r>
              <a:rPr lang="en-US" u="sng" dirty="0" smtClean="0"/>
              <a:t>Open Problems</a:t>
            </a:r>
            <a:endParaRPr lang="en-US" u="sng" dirty="0"/>
          </a:p>
        </p:txBody>
      </p:sp>
      <p:pic>
        <p:nvPicPr>
          <p:cNvPr id="3" name="Picture 6" descr="C:\Users\Allison\AppData\Local\Microsoft\Windows\Temporary Internet Files\Content.IE5\3TQKCWTB\MP9003827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2" y="1038801"/>
            <a:ext cx="5888736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:\Users\Allison\AppData\Local\Microsoft\Windows\Temporary Internet Files\Content.IE5\3TQKCWTB\MC90023266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58" b="26158"/>
          <a:stretch/>
        </p:blipFill>
        <p:spPr bwMode="auto">
          <a:xfrm>
            <a:off x="5699682" y="3164624"/>
            <a:ext cx="921945" cy="15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6188" y="4611933"/>
            <a:ext cx="12908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[KKKSS]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 rot="19107799">
            <a:off x="2589123" y="2712360"/>
            <a:ext cx="3686905" cy="1897345"/>
          </a:xfrm>
          <a:prstGeom prst="ellipse">
            <a:avLst/>
          </a:prstGeom>
          <a:noFill/>
          <a:ln w="889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0353" y="2969369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???</a:t>
            </a:r>
            <a:endParaRPr lang="en-US" sz="6000" dirty="0"/>
          </a:p>
        </p:txBody>
      </p:sp>
      <p:sp>
        <p:nvSpPr>
          <p:cNvPr id="9" name="Rectangular Callout 8"/>
          <p:cNvSpPr/>
          <p:nvPr/>
        </p:nvSpPr>
        <p:spPr>
          <a:xfrm>
            <a:off x="5561754" y="1989517"/>
            <a:ext cx="2100000" cy="909622"/>
          </a:xfrm>
          <a:prstGeom prst="wedgeRectCallout">
            <a:avLst>
              <a:gd name="adj1" fmla="val -100833"/>
              <a:gd name="adj2" fmla="val 37624"/>
            </a:avLst>
          </a:prstGeom>
          <a:solidFill>
            <a:srgbClr val="FBFE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5354" y="2121162"/>
            <a:ext cx="206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 Vegas  </a:t>
            </a:r>
            <a:r>
              <a:rPr lang="en-US" dirty="0" err="1" smtClean="0"/>
              <a:t>polytime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algorithm?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 flipH="1">
            <a:off x="1151555" y="3545420"/>
            <a:ext cx="2041003" cy="909622"/>
          </a:xfrm>
          <a:prstGeom prst="wedgeRectCallout">
            <a:avLst>
              <a:gd name="adj1" fmla="val -76795"/>
              <a:gd name="adj2" fmla="val 32598"/>
            </a:avLst>
          </a:prstGeom>
          <a:solidFill>
            <a:srgbClr val="FBFE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099562" y="3677065"/>
            <a:ext cx="220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Adaptive adversary </a:t>
            </a:r>
            <a:r>
              <a:rPr lang="en-US" dirty="0" err="1" smtClean="0"/>
              <a:t>polytime</a:t>
            </a:r>
            <a:r>
              <a:rPr lang="en-US" dirty="0" smtClean="0"/>
              <a:t>  algorithm?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90982" y="1038801"/>
            <a:ext cx="3020568" cy="24384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0663643">
                <a:off x="1148475" y="2410391"/>
                <a:ext cx="271305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𝐸𝑥𝑝𝑜𝑛𝑒𝑛𝑡𝑖𝑎𝑙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𝑇𝑖𝑚𝑒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3643">
                <a:off x="1148475" y="2410391"/>
                <a:ext cx="271305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6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5610" y="5410200"/>
            <a:ext cx="7101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Still simple structure, unbounded randomness?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Weaken symmetry in processing received messages?</a:t>
            </a:r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2642" y="1579392"/>
            <a:ext cx="25798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[Ben-Or, </a:t>
            </a:r>
            <a:r>
              <a:rPr lang="en-US" sz="2800" dirty="0" err="1" smtClean="0"/>
              <a:t>Bracha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pic>
        <p:nvPicPr>
          <p:cNvPr id="13" name="Picture 12" descr="C:\Users\Allison\AppData\Local\Microsoft\Windows\Temporary Internet Files\Content.IE5\3TQKCWTB\MC90023266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58" b="26158"/>
          <a:stretch/>
        </p:blipFill>
        <p:spPr bwMode="auto">
          <a:xfrm>
            <a:off x="1899530" y="393089"/>
            <a:ext cx="921945" cy="15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Thank you!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87400" y="1981200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1028" name="Picture 4" descr="C:\Users\Allison\AppData\Local\Microsoft\Windows\Temporary Internet Files\Content.IE5\W525O6OM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77" y="3048000"/>
            <a:ext cx="1615916" cy="34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H="1" flipV="1">
            <a:off x="2667000" y="3031692"/>
            <a:ext cx="4017760" cy="70210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Byzantine Agreement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538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Simple problem,   worst case adversary</a:t>
            </a:r>
          </a:p>
        </p:txBody>
      </p:sp>
      <p:pic>
        <p:nvPicPr>
          <p:cNvPr id="3074" name="Picture 2" descr="C:\Users\Allison\AppData\Local\Microsoft\Windows\Temporary Internet Files\Content.IE5\EM1BT6ZE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444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ison\AppData\Local\Microsoft\Windows\Temporary Internet Files\Content.IE5\XYW72NU0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35" y="482094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lison\AppData\Local\Microsoft\Windows\Temporary Internet Files\Content.IE5\3TQKCWTB\MC900434845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71" y="3094723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llison\Local Settings\Temporary Internet Files\Content.IE5\XGVEUGDL\MCj0349121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46" y="3577795"/>
            <a:ext cx="19462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81200" y="3888942"/>
            <a:ext cx="0" cy="1542953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81047" y="5495023"/>
            <a:ext cx="3603713" cy="657171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C:\Users\Allison\AppData\Local\Microsoft\Windows\Temporary Internet Files\Content.IE5\W525O6OM\MC9002812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67" y="5431895"/>
            <a:ext cx="529326" cy="7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llison\AppData\Local\Microsoft\Windows\Temporary Internet Files\Content.IE5\W525O6OM\MC9002812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04" y="2754182"/>
            <a:ext cx="529326" cy="7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llison\AppData\Local\Microsoft\Windows\Temporary Internet Files\Content.IE5\W525O6OM\MC9002812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97" y="4268705"/>
            <a:ext cx="529326" cy="7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lison\AppData\Local\Microsoft\Windows\Temporary Internet Files\Content.IE5\W525O6OM\MC9003315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87" y="4797680"/>
            <a:ext cx="1186366" cy="13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History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3223" y="1305580"/>
            <a:ext cx="384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Impossibility Constraints: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34387" y="1828800"/>
            <a:ext cx="597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&gt;= 1/3 corrupted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deterministic </a:t>
            </a:r>
            <a:r>
              <a:rPr lang="en-US" sz="2400" dirty="0"/>
              <a:t>algorithm, 1 crash </a:t>
            </a:r>
            <a:r>
              <a:rPr lang="en-US" sz="2400" dirty="0" smtClean="0"/>
              <a:t>failure [FLP]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3223" y="2839760"/>
            <a:ext cx="1870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Algorithms: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35096" y="3824645"/>
            <a:ext cx="4963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termination with </a:t>
            </a:r>
            <a:r>
              <a:rPr lang="en-US" sz="2400" dirty="0" err="1" smtClean="0"/>
              <a:t>prob</a:t>
            </a:r>
            <a:r>
              <a:rPr lang="en-US" sz="2400" dirty="0" smtClean="0"/>
              <a:t> =1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adaptive adversary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xponential expected running time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34387" y="3362980"/>
            <a:ext cx="223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[Ben-Or, </a:t>
            </a:r>
            <a:r>
              <a:rPr lang="en-US" sz="2400" dirty="0" err="1" smtClean="0"/>
              <a:t>Bracha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64867" y="5024974"/>
            <a:ext cx="113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[KKKSS]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65577" y="5486639"/>
            <a:ext cx="5866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ermination/correctness with </a:t>
            </a:r>
            <a:r>
              <a:rPr lang="en-US" sz="2400" dirty="0" err="1" smtClean="0"/>
              <a:t>prob</a:t>
            </a:r>
            <a:r>
              <a:rPr lang="en-US" sz="2400" dirty="0" smtClean="0"/>
              <a:t> 1 – o(1)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non-adaptive adversary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polylogarithmic</a:t>
            </a:r>
            <a:r>
              <a:rPr lang="en-US" sz="2400" dirty="0"/>
              <a:t> </a:t>
            </a:r>
            <a:r>
              <a:rPr lang="en-US" sz="2400" dirty="0" smtClean="0"/>
              <a:t>running time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4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Landscape of possible algorithms?</a:t>
            </a:r>
            <a:endParaRPr lang="en-US" sz="4000" u="sng" dirty="0"/>
          </a:p>
        </p:txBody>
      </p:sp>
      <p:pic>
        <p:nvPicPr>
          <p:cNvPr id="2054" name="Picture 6" descr="C:\Users\Allison\AppData\Local\Microsoft\Windows\Temporary Internet Files\Content.IE5\3TQKCWTB\MP9003827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888736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llison\AppData\Local\Microsoft\Windows\Temporary Internet Files\Content.IE5\3TQKCWTB\MC90023266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58" b="26158"/>
          <a:stretch/>
        </p:blipFill>
        <p:spPr bwMode="auto">
          <a:xfrm>
            <a:off x="1901226" y="979086"/>
            <a:ext cx="921945" cy="15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Allison\AppData\Local\Microsoft\Windows\Temporary Internet Files\Content.IE5\3TQKCWTB\MC90023266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58" b="26158"/>
          <a:stretch/>
        </p:blipFill>
        <p:spPr bwMode="auto">
          <a:xfrm>
            <a:off x="5638800" y="3840118"/>
            <a:ext cx="921945" cy="15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263" y="2551488"/>
            <a:ext cx="25798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[</a:t>
            </a:r>
            <a:r>
              <a:rPr lang="en-US" sz="2800" dirty="0" smtClean="0"/>
              <a:t>Ben-Or, </a:t>
            </a:r>
            <a:r>
              <a:rPr lang="en-US" sz="2800" dirty="0" err="1" smtClean="0"/>
              <a:t>Bracha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73643" y="5401932"/>
            <a:ext cx="12908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[KKKSS]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 rot="19107799">
            <a:off x="2607582" y="2833311"/>
            <a:ext cx="3686905" cy="2138307"/>
          </a:xfrm>
          <a:prstGeom prst="ellipse">
            <a:avLst/>
          </a:prstGeom>
          <a:noFill/>
          <a:ln w="889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0169" y="3389068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???</a:t>
            </a:r>
            <a:endParaRPr lang="en-US" sz="6000" dirty="0"/>
          </a:p>
        </p:txBody>
      </p:sp>
      <p:sp>
        <p:nvSpPr>
          <p:cNvPr id="7" name="Rectangular Callout 6"/>
          <p:cNvSpPr/>
          <p:nvPr/>
        </p:nvSpPr>
        <p:spPr>
          <a:xfrm>
            <a:off x="6066172" y="2296732"/>
            <a:ext cx="2100000" cy="909622"/>
          </a:xfrm>
          <a:prstGeom prst="wedgeRectCallout">
            <a:avLst>
              <a:gd name="adj1" fmla="val -100833"/>
              <a:gd name="adj2" fmla="val 37624"/>
            </a:avLst>
          </a:prstGeom>
          <a:solidFill>
            <a:srgbClr val="FBFE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9772" y="2428377"/>
            <a:ext cx="206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 Vegas  </a:t>
            </a:r>
            <a:r>
              <a:rPr lang="en-US" dirty="0" err="1" smtClean="0"/>
              <a:t>polytime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algorithm?</a:t>
            </a:r>
            <a:endParaRPr lang="en-US" dirty="0"/>
          </a:p>
        </p:txBody>
      </p:sp>
      <p:sp>
        <p:nvSpPr>
          <p:cNvPr id="24" name="Rectangular Callout 23"/>
          <p:cNvSpPr/>
          <p:nvPr/>
        </p:nvSpPr>
        <p:spPr>
          <a:xfrm flipH="1">
            <a:off x="1692796" y="4012254"/>
            <a:ext cx="2041003" cy="909622"/>
          </a:xfrm>
          <a:prstGeom prst="wedgeRectCallout">
            <a:avLst>
              <a:gd name="adj1" fmla="val -76795"/>
              <a:gd name="adj2" fmla="val 32598"/>
            </a:avLst>
          </a:prstGeom>
          <a:solidFill>
            <a:srgbClr val="FBFE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1640803" y="4143899"/>
            <a:ext cx="220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Adaptive adversary </a:t>
            </a:r>
            <a:r>
              <a:rPr lang="en-US" dirty="0" err="1" smtClean="0"/>
              <a:t>polytime</a:t>
            </a:r>
            <a:r>
              <a:rPr lang="en-US" dirty="0" smtClean="0"/>
              <a:t>  algorithm?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5" grpId="0" animBg="1"/>
      <p:bldP spid="6" grpId="0"/>
      <p:bldP spid="7" grpId="0" animBg="1"/>
      <p:bldP spid="8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Our Result</a:t>
            </a:r>
            <a:endParaRPr lang="en-US" u="sng" dirty="0"/>
          </a:p>
        </p:txBody>
      </p:sp>
      <p:pic>
        <p:nvPicPr>
          <p:cNvPr id="3" name="Picture 6" descr="C:\Users\Allison\AppData\Local\Microsoft\Windows\Temporary Internet Files\Content.IE5\3TQKCWTB\MP9003827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888736" cy="4206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1371600" y="1828800"/>
            <a:ext cx="4191000" cy="32004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2" descr="C:\Users\Allison\AppData\Local\Microsoft\Windows\Temporary Internet Files\Content.IE5\3TQKCWTB\MC90023266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58" b="26158"/>
          <a:stretch/>
        </p:blipFill>
        <p:spPr bwMode="auto">
          <a:xfrm>
            <a:off x="2362198" y="1478280"/>
            <a:ext cx="921945" cy="15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0663643">
                <a:off x="2145697" y="3841375"/>
                <a:ext cx="3137462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𝐸𝑥𝑝𝑜𝑛𝑒𝑛𝑡𝑖𝑎𝑙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𝑇𝑖𝑚𝑒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63643">
                <a:off x="2145697" y="3841375"/>
                <a:ext cx="31374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17844" y="3050636"/>
            <a:ext cx="25798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[Ben-Or, </a:t>
            </a:r>
            <a:r>
              <a:rPr lang="en-US" sz="2800" dirty="0" err="1" smtClean="0"/>
              <a:t>Bracha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5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4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ular Callout 23"/>
          <p:cNvSpPr/>
          <p:nvPr/>
        </p:nvSpPr>
        <p:spPr>
          <a:xfrm>
            <a:off x="3283693" y="4340352"/>
            <a:ext cx="2415104" cy="612648"/>
          </a:xfrm>
          <a:prstGeom prst="wedgeRectCallout">
            <a:avLst>
              <a:gd name="adj1" fmla="val 47950"/>
              <a:gd name="adj2" fmla="val -109141"/>
            </a:avLst>
          </a:prstGeom>
          <a:solidFill>
            <a:srgbClr val="FBFEE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Simple Algorithm Recipe</a:t>
            </a:r>
            <a:endParaRPr lang="en-US" u="sng" dirty="0"/>
          </a:p>
        </p:txBody>
      </p:sp>
      <p:pic>
        <p:nvPicPr>
          <p:cNvPr id="3" name="Picture 4" descr="C:\Users\Allison\AppData\Local\Microsoft\Windows\Temporary Internet Files\Content.IE5\3TQKCWTB\MC9004339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" y="21793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600200"/>
            <a:ext cx="1662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Round: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65960" y="3743235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bit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39163" y="2514600"/>
            <a:ext cx="3442637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3885" y="2061865"/>
            <a:ext cx="1405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broadcast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39164" y="3276600"/>
            <a:ext cx="3442636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11276" y="2836515"/>
            <a:ext cx="311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 smtClean="0">
                <a:solidFill>
                  <a:srgbClr val="0070C0"/>
                </a:solidFill>
              </a:rPr>
              <a:t>alidate set of responses = 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8945" y="3556485"/>
            <a:ext cx="2083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Compute b’ = N(S)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90257" y="3851850"/>
            <a:ext cx="15621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12575" y="3851850"/>
            <a:ext cx="310937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0255" y="375654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b’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2701" y="2566720"/>
            <a:ext cx="1355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Repeat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>
            <a:off x="3721181" y="2292400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5847688" y="2292400"/>
            <a:ext cx="731520" cy="1216152"/>
          </a:xfrm>
          <a:prstGeom prst="curved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4933" y="4446621"/>
            <a:ext cx="2403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Randomized function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/>
      <p:bldP spid="5" grpId="0"/>
      <p:bldP spid="8" grpId="0"/>
      <p:bldP spid="8" grpId="1"/>
      <p:bldP spid="11" grpId="0"/>
      <p:bldP spid="11" grpId="1"/>
      <p:bldP spid="14" grpId="0"/>
      <p:bldP spid="14" grpId="1"/>
      <p:bldP spid="19" grpId="0"/>
      <p:bldP spid="20" grpId="0"/>
      <p:bldP spid="21" grpId="0" animBg="1"/>
      <p:bldP spid="22" grpId="0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Ben-Or, </a:t>
            </a:r>
            <a:r>
              <a:rPr lang="en-US" u="sng" dirty="0" err="1" smtClean="0"/>
              <a:t>Bracha</a:t>
            </a:r>
            <a:r>
              <a:rPr lang="en-US" u="sng" dirty="0" smtClean="0"/>
              <a:t> Algorithms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02127" y="1371600"/>
            <a:ext cx="186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 = Set of bits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33783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overwhelming majority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strong majority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mixed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1480" y="2440632"/>
            <a:ext cx="106680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5649" y="220979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Decide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07080" y="3105328"/>
            <a:ext cx="106680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874495"/>
            <a:ext cx="2353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 b’ to majority 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98273" y="3855720"/>
            <a:ext cx="106680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68790" y="3624887"/>
            <a:ext cx="257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Define b’ randomly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5" y="3175000"/>
            <a:ext cx="5085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00474" y="5623560"/>
            <a:ext cx="5851950" cy="777240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Why Exponential Time?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1397140" y="2717482"/>
            <a:ext cx="113444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30780" y="2717482"/>
            <a:ext cx="146120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6380" y="2717482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9078" y="2717482"/>
            <a:ext cx="1137865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5367" y="2717482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7140" y="2930842"/>
            <a:ext cx="1088760" cy="400110"/>
          </a:xfrm>
          <a:prstGeom prst="rect">
            <a:avLst/>
          </a:prstGeom>
          <a:ln>
            <a:noFill/>
          </a:ln>
          <a:effectLst>
            <a:outerShdw blurRad="50800" dist="25400" sx="1000" sy="1000" algn="bl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Decide 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53540" y="2930842"/>
            <a:ext cx="715260" cy="400110"/>
          </a:xfrm>
          <a:prstGeom prst="rect">
            <a:avLst/>
          </a:prstGeom>
          <a:solidFill>
            <a:schemeClr val="tx2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BFEE2"/>
                </a:solidFill>
              </a:rPr>
              <a:t>Fix 0</a:t>
            </a:r>
            <a:endParaRPr lang="en-US" sz="2000" dirty="0">
              <a:solidFill>
                <a:srgbClr val="FBFEE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9737" y="2930842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Random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34318" y="2930842"/>
            <a:ext cx="1088760" cy="400110"/>
          </a:xfrm>
          <a:prstGeom prst="rect">
            <a:avLst/>
          </a:prstGeom>
          <a:ln>
            <a:noFill/>
          </a:ln>
          <a:effectLst>
            <a:outerShdw blurRad="50800" dist="25400" sx="1000" sy="1000" algn="bl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Decide 1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760" y="2930842"/>
            <a:ext cx="715260" cy="400110"/>
          </a:xfrm>
          <a:prstGeom prst="rect">
            <a:avLst/>
          </a:prstGeom>
          <a:solidFill>
            <a:schemeClr val="tx2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BFEE2"/>
                </a:solidFill>
              </a:rPr>
              <a:t>Fix 1</a:t>
            </a:r>
            <a:endParaRPr lang="en-US" sz="2000" dirty="0">
              <a:solidFill>
                <a:srgbClr val="FBFEE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838" y="1830735"/>
            <a:ext cx="6166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S: </a:t>
            </a:r>
            <a:r>
              <a:rPr lang="en-US" sz="2400" dirty="0" smtClean="0"/>
              <a:t>mostly 0 . . . . . . . . mixed . . . . . . . . . mostly 1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75" y="2869397"/>
            <a:ext cx="50850" cy="50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8" y="2719735"/>
            <a:ext cx="50850" cy="50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8" y="2719735"/>
            <a:ext cx="50850" cy="50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8" y="2719735"/>
            <a:ext cx="50850" cy="5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30692" y="4497644"/>
                <a:ext cx="3845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𝑛</m:t>
                      </m:r>
                      <m:r>
                        <a:rPr lang="en-US" sz="2400" i="1" dirty="0" smtClean="0">
                          <a:latin typeface="Cambria Math"/>
                        </a:rPr>
                        <m:t> : </m:t>
                      </m:r>
                      <m:r>
                        <a:rPr lang="en-US" sz="2400" i="1" dirty="0" smtClean="0">
                          <a:latin typeface="Cambria Math"/>
                        </a:rPr>
                        <m:t>𝑛𝑢𝑚𝑏𝑒𝑟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𝑜𝑓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𝑝𝑟𝑜𝑐𝑒𝑠𝑠𝑜𝑟𝑠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92" y="4497644"/>
                <a:ext cx="384541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58879" y="4959309"/>
                <a:ext cx="5175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𝑡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sz="2400" i="1" dirty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err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: </m:t>
                      </m:r>
                      <m:r>
                        <a:rPr lang="en-US" sz="2400" i="1" dirty="0" smtClean="0">
                          <a:latin typeface="Cambria Math"/>
                        </a:rPr>
                        <m:t>𝑛𝑢𝑚𝑏𝑒𝑟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𝑜𝑓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</a:rPr>
                        <m:t>𝑐𝑜𝑟𝑟𝑢𝑝𝑡𝑖𝑜𝑛𝑠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879" y="4959309"/>
                <a:ext cx="5175391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4397" y="5638800"/>
                <a:ext cx="5668027" cy="58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2  </m:t>
                        </m:r>
                      </m:den>
                    </m:f>
                  </m:oMath>
                </a14:m>
                <a:r>
                  <a:rPr lang="en-US" sz="2400" dirty="0" smtClean="0"/>
                  <a:t> ±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</a:rPr>
                      <m:t> ) :</m:t>
                    </m:r>
                    <m:r>
                      <a:rPr lang="en-US" sz="2400" b="0" i="1" smtClean="0">
                        <a:latin typeface="Cambria Math"/>
                      </a:rPr>
                      <m:t>𝑒𝑥𝑝𝑒𝑐𝑡𝑒𝑑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𝑛𝑢𝑚𝑏𝑒𝑟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97" y="5638800"/>
                <a:ext cx="5668027" cy="584712"/>
              </a:xfrm>
              <a:prstGeom prst="rect">
                <a:avLst/>
              </a:prstGeom>
              <a:blipFill rotWithShape="1">
                <a:blip r:embed="rId12"/>
                <a:stretch>
                  <a:fillRect t="-104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Right Arrow 24"/>
          <p:cNvSpPr/>
          <p:nvPr/>
        </p:nvSpPr>
        <p:spPr>
          <a:xfrm>
            <a:off x="3500092" y="2566606"/>
            <a:ext cx="731520" cy="1216152"/>
          </a:xfrm>
          <a:prstGeom prst="curvedRightArrow">
            <a:avLst/>
          </a:prstGeom>
          <a:solidFill>
            <a:srgbClr val="DF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10800000" flipH="1">
            <a:off x="4314557" y="2522821"/>
            <a:ext cx="669683" cy="1216152"/>
          </a:xfrm>
          <a:prstGeom prst="curvedLeftArrow">
            <a:avLst/>
          </a:prstGeom>
          <a:solidFill>
            <a:srgbClr val="DF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2748" y="3805535"/>
            <a:ext cx="244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F7B7B"/>
                </a:solidFill>
              </a:rPr>
              <a:t>Exponential Loop!</a:t>
            </a:r>
            <a:endParaRPr lang="en-US" sz="2400" dirty="0">
              <a:solidFill>
                <a:srgbClr val="DF7B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7" grpId="0"/>
      <p:bldP spid="19" grpId="0"/>
      <p:bldP spid="21" grpId="0"/>
      <p:bldP spid="25" grpId="0" animBg="1"/>
      <p:bldP spid="26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LISON@DSMLIKNFUVWZY556" val="4268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y  template TPT1  env TPENV1  fore 0  back 16777215  eqnno 1"/>
  <p:tag name="FILENAME" val="TP_tmp"/>
  <p:tag name="ORIGWIDTH" val="2"/>
  <p:tag name="PICTUREFILESIZE" val="19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=x  template TPT1  env TPENV1  fore 0  back 16777215  eqnno 1"/>
  <p:tag name="FILENAME" val="TP_tmp"/>
  <p:tag name="ORIGWIDTH" val="2"/>
  <p:tag name="PICTUREFILESIZE" val="19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 - a distribution on $R$ value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4"/>
  <p:tag name="PICTUREFILESIZE" val="41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 - a constan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4"/>
  <p:tag name="PICTUREFILESIZE" val="21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1, \ldots, X_k$ - independent samples from $D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6"/>
  <p:tag name="PICTUREFILESIZE" val="58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``$k$ balls in $R$ bins&quot;: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5"/>
  <p:tag name="PICTUREFILESIZE" val="38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R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in $i$ ``far'' from $p_i k$ with probabability exponentially small in $k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0"/>
  <p:tag name="PICTUREFILESIZE" val="86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= b  template TPT1  env TPENV1  fore 0  back 16777215  eqnno 1"/>
  <p:tag name="FILENAME" val="TP_tmp"/>
  <p:tag name="ORIGWIDTH" val="2"/>
  <p:tag name="PICTUREFILESIZE" val="1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:= number of processor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:=$ number of participant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3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 = e  template TPT1  env TPENV1  fore 0  back 16777215  eqnno 2"/>
  <p:tag name="FILENAME" val="TP_tmp"/>
  <p:tag name="ORIGWIDTH" val="2"/>
  <p:tag name="PICTUREFILESIZE" val="19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=t  template TPT1  env TPENV1  fore 0  back 16777215  eqnno 4"/>
  <p:tag name="FILENAME" val="TP_tmp"/>
  <p:tag name="ORIGWIDTH" val="2"/>
  <p:tag name="PICTUREFILESIZE" val="19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=g  template TPT1  env TPENV1  fore 0  back 16777215  eqnno 3"/>
  <p:tag name="FILENAME" val="TP_tmp"/>
  <p:tag name="ORIGWIDTH" val="2"/>
  <p:tag name="PICTUREFILESIZE" val="19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=t  template TPT1  env TPENV1  fore 0  back 16777215  eqnno 5"/>
  <p:tag name="FILENAME" val="TP_tmp"/>
  <p:tag name="ORIGWIDTH" val="2"/>
  <p:tag name="PICTUREFILESIZE" val="196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783</Words>
  <Application>Microsoft Office PowerPoint</Application>
  <PresentationFormat>On-screen Show (4:3)</PresentationFormat>
  <Paragraphs>208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CMR7</vt:lpstr>
      <vt:lpstr>CMMI10</vt:lpstr>
      <vt:lpstr>Cambria</vt:lpstr>
      <vt:lpstr>CMR10</vt:lpstr>
      <vt:lpstr>Calibri</vt:lpstr>
      <vt:lpstr>Cambria Math</vt:lpstr>
      <vt:lpstr>CMMI7</vt:lpstr>
      <vt:lpstr>Adjacency</vt:lpstr>
      <vt:lpstr>The Contest between Simplicity and Efficiency in Asynchronous Byzantine Agreement</vt:lpstr>
      <vt:lpstr>Byzantine Agreement</vt:lpstr>
      <vt:lpstr>Byzantine Agreement</vt:lpstr>
      <vt:lpstr>History</vt:lpstr>
      <vt:lpstr>Landscape of possible algorithms?</vt:lpstr>
      <vt:lpstr>Our Result</vt:lpstr>
      <vt:lpstr>Simple Algorithm Recipe</vt:lpstr>
      <vt:lpstr>Ben-Or, Bracha Algorithms</vt:lpstr>
      <vt:lpstr>Why Exponential Time?</vt:lpstr>
      <vt:lpstr>Generalizing the Algorithm Recipe</vt:lpstr>
      <vt:lpstr>Key Restrictions</vt:lpstr>
      <vt:lpstr>How to Prove Exponential Time?</vt:lpstr>
      <vt:lpstr>Challenge for Randomized Algorithms</vt:lpstr>
      <vt:lpstr>Execution Classes</vt:lpstr>
      <vt:lpstr>Source of Adversary’s Control</vt:lpstr>
      <vt:lpstr>Chernoff Bound</vt:lpstr>
      <vt:lpstr>Adversary Can Match Expectations</vt:lpstr>
      <vt:lpstr>Chain of Execution Classes</vt:lpstr>
      <vt:lpstr>Generating the Chain of Execution Classes</vt:lpstr>
      <vt:lpstr>Adversary Strategy</vt:lpstr>
      <vt:lpstr>Adversary’s Success Probability</vt:lpstr>
      <vt:lpstr>Observations</vt:lpstr>
      <vt:lpstr>Open Problems</vt:lpstr>
      <vt:lpstr>Thank you!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Contest Between Simplicity and Efficiency in Asynchronous Byzantine Agreement</dc:title>
  <dc:creator>Allison</dc:creator>
  <cp:lastModifiedBy>Allison</cp:lastModifiedBy>
  <cp:revision>109</cp:revision>
  <dcterms:created xsi:type="dcterms:W3CDTF">2011-09-06T19:51:46Z</dcterms:created>
  <dcterms:modified xsi:type="dcterms:W3CDTF">2011-10-12T12:51:36Z</dcterms:modified>
</cp:coreProperties>
</file>