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Default Extension="tiff" ContentType="image/tiff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22"/>
  </p:notesMasterIdLst>
  <p:sldIdLst>
    <p:sldId id="256" r:id="rId2"/>
    <p:sldId id="271" r:id="rId3"/>
    <p:sldId id="257" r:id="rId4"/>
    <p:sldId id="277" r:id="rId5"/>
    <p:sldId id="263" r:id="rId6"/>
    <p:sldId id="264" r:id="rId7"/>
    <p:sldId id="259" r:id="rId8"/>
    <p:sldId id="285" r:id="rId9"/>
    <p:sldId id="266" r:id="rId10"/>
    <p:sldId id="280" r:id="rId11"/>
    <p:sldId id="281" r:id="rId12"/>
    <p:sldId id="292" r:id="rId13"/>
    <p:sldId id="295" r:id="rId14"/>
    <p:sldId id="293" r:id="rId15"/>
    <p:sldId id="296" r:id="rId16"/>
    <p:sldId id="288" r:id="rId17"/>
    <p:sldId id="291" r:id="rId18"/>
    <p:sldId id="286" r:id="rId19"/>
    <p:sldId id="284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739" autoAdjust="0"/>
    <p:restoredTop sz="85077" autoAdjust="0"/>
  </p:normalViewPr>
  <p:slideViewPr>
    <p:cSldViewPr snapToGrid="0" snapToObjects="1">
      <p:cViewPr varScale="1">
        <p:scale>
          <a:sx n="108" d="100"/>
          <a:sy n="108" d="100"/>
        </p:scale>
        <p:origin x="-10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8.pict"/><Relationship Id="rId4" Type="http://schemas.openxmlformats.org/officeDocument/2006/relationships/image" Target="../media/image6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Relationship Id="rId3" Type="http://schemas.openxmlformats.org/officeDocument/2006/relationships/image" Target="../media/image5.pict"/><Relationship Id="rId5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53E10-8124-EE4A-B64D-9213BA2EE6E9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2A862-DB86-334C-90F6-B88885A8D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discrete priors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2A862-DB86-334C-90F6-B88885A8D3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2A862-DB86-334C-90F6-B88885A8D3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Ronen-</a:t>
            </a:r>
            <a:r>
              <a:rPr lang="en-US" dirty="0" err="1" smtClean="0"/>
              <a:t>Saberi</a:t>
            </a:r>
            <a:r>
              <a:rPr lang="en-US" dirty="0" smtClean="0"/>
              <a:t>: Lower bound of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⅞</a:t>
            </a:r>
            <a:r>
              <a:rPr lang="en-US" dirty="0" smtClean="0"/>
              <a:t> on the profit of </a:t>
            </a:r>
            <a:r>
              <a:rPr lang="en-US" dirty="0" smtClean="0">
                <a:solidFill>
                  <a:srgbClr val="FF0000"/>
                </a:solidFill>
              </a:rPr>
              <a:t>deterministic</a:t>
            </a:r>
            <a:r>
              <a:rPr lang="en-US" dirty="0" smtClean="0"/>
              <a:t>, poly-time, </a:t>
            </a:r>
            <a:r>
              <a:rPr lang="en-US" dirty="0" smtClean="0">
                <a:solidFill>
                  <a:srgbClr val="FF0000"/>
                </a:solidFill>
              </a:rPr>
              <a:t>ascending </a:t>
            </a:r>
            <a:r>
              <a:rPr lang="en-US" dirty="0" smtClean="0"/>
              <a:t>auctions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Dobzinski</a:t>
            </a:r>
            <a:r>
              <a:rPr lang="en-US" dirty="0" smtClean="0"/>
              <a:t>,</a:t>
            </a:r>
            <a:r>
              <a:rPr lang="en-US" baseline="0" dirty="0" smtClean="0"/>
              <a:t> Fu, </a:t>
            </a:r>
            <a:r>
              <a:rPr lang="en-US" baseline="0" dirty="0" err="1" smtClean="0"/>
              <a:t>Kleinber</a:t>
            </a:r>
            <a:r>
              <a:rPr lang="en-US" baseline="0" dirty="0" smtClean="0"/>
              <a:t>: </a:t>
            </a:r>
            <a:r>
              <a:rPr lang="en-US" dirty="0" smtClean="0"/>
              <a:t>but input size is </a:t>
            </a:r>
            <a:r>
              <a:rPr lang="en-US" dirty="0" smtClean="0">
                <a:solidFill>
                  <a:srgbClr val="FF0000"/>
                </a:solidFill>
              </a:rPr>
              <a:t>exponential in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			 </a:t>
            </a:r>
            <a:r>
              <a:rPr lang="en-US" dirty="0" smtClean="0"/>
              <a:t>Reduce </a:t>
            </a:r>
            <a:r>
              <a:rPr lang="en-US" dirty="0" err="1" smtClean="0"/>
              <a:t>n</a:t>
            </a:r>
            <a:r>
              <a:rPr lang="en-US" dirty="0" smtClean="0"/>
              <a:t> bidders to </a:t>
            </a:r>
            <a:r>
              <a:rPr lang="en-US" dirty="0" err="1" smtClean="0"/>
              <a:t>k</a:t>
            </a:r>
            <a:r>
              <a:rPr lang="en-US" dirty="0" smtClean="0"/>
              <a:t> bidders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		</a:t>
            </a:r>
            <a:r>
              <a:rPr lang="en-US" baseline="0" dirty="0" smtClean="0"/>
              <a:t>     </a:t>
            </a:r>
            <a:r>
              <a:rPr lang="en-US" dirty="0" smtClean="0"/>
              <a:t>			universally</a:t>
            </a:r>
            <a:r>
              <a:rPr lang="en-US" baseline="0" dirty="0" smtClean="0"/>
              <a:t> truthful = truthful in expectation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2A862-DB86-334C-90F6-B88885A8D3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Computable through a natural 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2A862-DB86-334C-90F6-B88885A8D3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2A862-DB86-334C-90F6-B88885A8D3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Slope search approach </a:t>
            </a:r>
            <a:r>
              <a:rPr lang="en-US" dirty="0" smtClean="0">
                <a:solidFill>
                  <a:schemeClr val="accent1"/>
                </a:solidFill>
              </a:rPr>
              <a:t>[LS04]</a:t>
            </a:r>
            <a:r>
              <a:rPr lang="en-US" dirty="0" smtClean="0"/>
              <a:t>: </a:t>
            </a:r>
            <a:r>
              <a:rPr lang="en-US" baseline="0" dirty="0" smtClean="0"/>
              <a:t> 1. </a:t>
            </a:r>
            <a:r>
              <a:rPr lang="en-US" dirty="0" smtClean="0"/>
              <a:t>misses many points</a:t>
            </a:r>
            <a:r>
              <a:rPr lang="en-US" baseline="0" dirty="0" smtClean="0"/>
              <a:t> 2. </a:t>
            </a:r>
            <a:r>
              <a:rPr lang="en-US" dirty="0" smtClean="0"/>
              <a:t>optimizes over convex </a:t>
            </a:r>
            <a:r>
              <a:rPr lang="en-US" dirty="0" err="1" smtClean="0"/>
              <a:t>pareto</a:t>
            </a:r>
            <a:r>
              <a:rPr lang="en-US" dirty="0" smtClean="0"/>
              <a:t>, i.e. universally truthful mechanisms </a:t>
            </a:r>
            <a:r>
              <a:rPr lang="en-US" dirty="0" smtClean="0">
                <a:solidFill>
                  <a:schemeClr val="accent1"/>
                </a:solidFill>
              </a:rPr>
              <a:t>[DPPS11]</a:t>
            </a:r>
          </a:p>
          <a:p>
            <a:pPr>
              <a:buNone/>
            </a:pPr>
            <a:r>
              <a:rPr lang="en-US" dirty="0" smtClean="0"/>
              <a:t>Maybe the </a:t>
            </a:r>
            <a:r>
              <a:rPr lang="en-US" dirty="0" err="1" smtClean="0"/>
              <a:t>pareto</a:t>
            </a:r>
            <a:r>
              <a:rPr lang="en-US" dirty="0" smtClean="0"/>
              <a:t> curve is convex? </a:t>
            </a:r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smtClean="0"/>
              <a:t>in general </a:t>
            </a:r>
            <a:r>
              <a:rPr lang="en-US" baseline="0" dirty="0" smtClean="0"/>
              <a:t> </a:t>
            </a:r>
            <a:r>
              <a:rPr lang="en-US" dirty="0" smtClean="0"/>
              <a:t>(but true for 1 bidder, </a:t>
            </a:r>
            <a:r>
              <a:rPr lang="en-US" dirty="0" err="1" smtClean="0"/>
              <a:t>mhr</a:t>
            </a:r>
            <a:r>
              <a:rPr lang="en-US" dirty="0" smtClean="0"/>
              <a:t> distribution)</a:t>
            </a:r>
          </a:p>
          <a:p>
            <a:pPr>
              <a:buNone/>
            </a:pPr>
            <a:r>
              <a:rPr lang="en-US" dirty="0" smtClean="0"/>
              <a:t>Maybe the gap is small?</a:t>
            </a:r>
            <a:r>
              <a:rPr lang="en-US" baseline="0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; the gap can be arbitrarily large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2A862-DB86-334C-90F6-B88885A8D3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EB4F9-D0DC-644F-B772-C78964FBF3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B911-AEAE-434A-B3F8-49BF2DB899F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73AD-F28E-AA41-A9C0-3DAEC92C1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6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6" Type="http://schemas.openxmlformats.org/officeDocument/2006/relationships/oleObject" Target="../embeddings/Microsoft_Equation4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839851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 Optimal Single-Item Auctions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132750"/>
            <a:ext cx="512544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18552" y="5638800"/>
            <a:ext cx="512544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8254" y="3219519"/>
            <a:ext cx="856446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latin typeface="Verdana"/>
              </a:rPr>
              <a:t>George </a:t>
            </a:r>
            <a:r>
              <a:rPr lang="en-US" sz="2500" dirty="0" err="1" smtClean="0">
                <a:latin typeface="Verdana"/>
              </a:rPr>
              <a:t>Pierrakos</a:t>
            </a:r>
            <a:endParaRPr lang="en-US" sz="2500" dirty="0" smtClean="0">
              <a:latin typeface="Verdana"/>
            </a:endParaRPr>
          </a:p>
          <a:p>
            <a:pPr algn="ctr"/>
            <a:r>
              <a:rPr lang="en-US" sz="2500" dirty="0" smtClean="0">
                <a:latin typeface="Verdana"/>
              </a:rPr>
              <a:t>UC Berkeley</a:t>
            </a:r>
            <a:br>
              <a:rPr lang="en-US" sz="2500" dirty="0" smtClean="0">
                <a:latin typeface="Verdana"/>
              </a:rPr>
            </a:br>
            <a:endParaRPr lang="en-US" sz="2500" dirty="0" smtClean="0">
              <a:latin typeface="Verdana"/>
            </a:endParaRPr>
          </a:p>
          <a:p>
            <a:pPr algn="ctr"/>
            <a:endParaRPr lang="en-US" sz="2500" dirty="0" smtClean="0">
              <a:latin typeface="Verdana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based on joint works with:</a:t>
            </a:r>
          </a:p>
          <a:p>
            <a:pPr algn="ctr"/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Constantinos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Daskalakis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Ilias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Diakonikolas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, Christos Papadimitriou,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Yaron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rPr>
              <a:t> Singer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independent case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30872"/>
            <a:ext cx="8229601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 bidders, values </a:t>
            </a:r>
            <a:r>
              <a:rPr lang="en-US" dirty="0" err="1" smtClean="0"/>
              <a:t>iid</a:t>
            </a:r>
            <a:r>
              <a:rPr lang="en-US" dirty="0" smtClean="0"/>
              <a:t> from U[0,1] </a:t>
            </a:r>
          </a:p>
          <a:p>
            <a:pPr>
              <a:buNone/>
            </a:pPr>
            <a:r>
              <a:rPr lang="en-US" dirty="0" smtClean="0"/>
              <a:t>optimal deterministic, ex-post IC, IR auction = </a:t>
            </a:r>
            <a:r>
              <a:rPr lang="en-US" dirty="0" err="1" smtClean="0"/>
              <a:t>Vickrey</a:t>
            </a:r>
            <a:r>
              <a:rPr lang="en-US" dirty="0" smtClean="0"/>
              <a:t> with reserve price ½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l-GR" dirty="0" smtClean="0"/>
              <a:t>α,β</a:t>
            </a:r>
            <a:r>
              <a:rPr lang="en-US" dirty="0" smtClean="0"/>
              <a:t> are:</a:t>
            </a:r>
          </a:p>
          <a:p>
            <a:pPr>
              <a:buNone/>
            </a:pPr>
            <a:r>
              <a:rPr lang="en-US" dirty="0" smtClean="0"/>
              <a:t>	1: increasing</a:t>
            </a:r>
          </a:p>
          <a:p>
            <a:pPr>
              <a:buNone/>
            </a:pPr>
            <a:r>
              <a:rPr lang="en-US" dirty="0" smtClean="0"/>
              <a:t>	2: of “special” form</a:t>
            </a:r>
          </a:p>
          <a:p>
            <a:pPr>
              <a:buNone/>
            </a:pPr>
            <a:r>
              <a:rPr lang="en-US" dirty="0" smtClean="0"/>
              <a:t>	3: symmetric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</a:t>
            </a:r>
            <a:r>
              <a:rPr lang="en-US" dirty="0" smtClean="0"/>
              <a:t>*=</a:t>
            </a:r>
            <a:r>
              <a:rPr lang="en-US" dirty="0" err="1" smtClean="0"/>
              <a:t>argmax</a:t>
            </a:r>
            <a:r>
              <a:rPr lang="en-US" dirty="0" smtClean="0"/>
              <a:t> v(1-v)=½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4340525" y="2690654"/>
            <a:ext cx="4482860" cy="3967858"/>
            <a:chOff x="3423232" y="1606289"/>
            <a:chExt cx="5515129" cy="4932576"/>
          </a:xfrm>
        </p:grpSpPr>
        <p:grpSp>
          <p:nvGrpSpPr>
            <p:cNvPr id="74" name="Group 52"/>
            <p:cNvGrpSpPr/>
            <p:nvPr/>
          </p:nvGrpSpPr>
          <p:grpSpPr>
            <a:xfrm>
              <a:off x="3604361" y="1606289"/>
              <a:ext cx="5334000" cy="4526000"/>
              <a:chOff x="3471316" y="1666764"/>
              <a:chExt cx="5334000" cy="45260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1220413" y="3928968"/>
                <a:ext cx="4524409" cy="3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482618" y="6191176"/>
                <a:ext cx="5310603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482620" y="1666764"/>
                <a:ext cx="5310601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6531016" y="3928969"/>
                <a:ext cx="452441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Freeform 80"/>
              <p:cNvSpPr/>
              <p:nvPr/>
            </p:nvSpPr>
            <p:spPr>
              <a:xfrm>
                <a:off x="3471316" y="1824001"/>
                <a:ext cx="5321905" cy="4197048"/>
              </a:xfrm>
              <a:custGeom>
                <a:avLst/>
                <a:gdLst>
                  <a:gd name="connsiteX0" fmla="*/ 0 w 5321905"/>
                  <a:gd name="connsiteY0" fmla="*/ 4197048 h 4197048"/>
                  <a:gd name="connsiteX1" fmla="*/ 919239 w 5321905"/>
                  <a:gd name="connsiteY1" fmla="*/ 3785810 h 4197048"/>
                  <a:gd name="connsiteX2" fmla="*/ 1366762 w 5321905"/>
                  <a:gd name="connsiteY2" fmla="*/ 3096381 h 4197048"/>
                  <a:gd name="connsiteX3" fmla="*/ 2394858 w 5321905"/>
                  <a:gd name="connsiteY3" fmla="*/ 2818191 h 4197048"/>
                  <a:gd name="connsiteX4" fmla="*/ 1923143 w 5321905"/>
                  <a:gd name="connsiteY4" fmla="*/ 2443238 h 4197048"/>
                  <a:gd name="connsiteX5" fmla="*/ 3991429 w 5321905"/>
                  <a:gd name="connsiteY5" fmla="*/ 2068286 h 4197048"/>
                  <a:gd name="connsiteX6" fmla="*/ 3193143 w 5321905"/>
                  <a:gd name="connsiteY6" fmla="*/ 1536096 h 4197048"/>
                  <a:gd name="connsiteX7" fmla="*/ 4705048 w 5321905"/>
                  <a:gd name="connsiteY7" fmla="*/ 737810 h 4197048"/>
                  <a:gd name="connsiteX8" fmla="*/ 4378477 w 5321905"/>
                  <a:gd name="connsiteY8" fmla="*/ 241905 h 4197048"/>
                  <a:gd name="connsiteX9" fmla="*/ 5321905 w 5321905"/>
                  <a:gd name="connsiteY9" fmla="*/ 0 h 419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21905" h="4197048">
                    <a:moveTo>
                      <a:pt x="0" y="4197048"/>
                    </a:moveTo>
                    <a:cubicBezTo>
                      <a:pt x="345723" y="4083151"/>
                      <a:pt x="691446" y="3969254"/>
                      <a:pt x="919239" y="3785810"/>
                    </a:cubicBezTo>
                    <a:cubicBezTo>
                      <a:pt x="1147032" y="3602366"/>
                      <a:pt x="1120825" y="3257651"/>
                      <a:pt x="1366762" y="3096381"/>
                    </a:cubicBezTo>
                    <a:cubicBezTo>
                      <a:pt x="1612699" y="2935111"/>
                      <a:pt x="2302128" y="2927048"/>
                      <a:pt x="2394858" y="2818191"/>
                    </a:cubicBezTo>
                    <a:cubicBezTo>
                      <a:pt x="2487588" y="2709334"/>
                      <a:pt x="1657048" y="2568222"/>
                      <a:pt x="1923143" y="2443238"/>
                    </a:cubicBezTo>
                    <a:cubicBezTo>
                      <a:pt x="2189238" y="2318254"/>
                      <a:pt x="3779762" y="2219476"/>
                      <a:pt x="3991429" y="2068286"/>
                    </a:cubicBezTo>
                    <a:cubicBezTo>
                      <a:pt x="4203096" y="1917096"/>
                      <a:pt x="3074207" y="1757842"/>
                      <a:pt x="3193143" y="1536096"/>
                    </a:cubicBezTo>
                    <a:cubicBezTo>
                      <a:pt x="3312080" y="1314350"/>
                      <a:pt x="4507492" y="953509"/>
                      <a:pt x="4705048" y="737810"/>
                    </a:cubicBezTo>
                    <a:cubicBezTo>
                      <a:pt x="4902604" y="522112"/>
                      <a:pt x="4275668" y="364873"/>
                      <a:pt x="4378477" y="241905"/>
                    </a:cubicBezTo>
                    <a:cubicBezTo>
                      <a:pt x="4481287" y="118937"/>
                      <a:pt x="5150556" y="42333"/>
                      <a:pt x="5321905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3471316" y="1811906"/>
                <a:ext cx="5334000" cy="3422952"/>
              </a:xfrm>
              <a:custGeom>
                <a:avLst/>
                <a:gdLst>
                  <a:gd name="connsiteX0" fmla="*/ 0 w 5334000"/>
                  <a:gd name="connsiteY0" fmla="*/ 2963333 h 3422952"/>
                  <a:gd name="connsiteX1" fmla="*/ 314477 w 5334000"/>
                  <a:gd name="connsiteY1" fmla="*/ 3374571 h 3422952"/>
                  <a:gd name="connsiteX2" fmla="*/ 713620 w 5334000"/>
                  <a:gd name="connsiteY2" fmla="*/ 2673048 h 3422952"/>
                  <a:gd name="connsiteX3" fmla="*/ 1136953 w 5334000"/>
                  <a:gd name="connsiteY3" fmla="*/ 2588381 h 3422952"/>
                  <a:gd name="connsiteX4" fmla="*/ 1451429 w 5334000"/>
                  <a:gd name="connsiteY4" fmla="*/ 1838476 h 3422952"/>
                  <a:gd name="connsiteX5" fmla="*/ 1596572 w 5334000"/>
                  <a:gd name="connsiteY5" fmla="*/ 2769810 h 3422952"/>
                  <a:gd name="connsiteX6" fmla="*/ 2346477 w 5334000"/>
                  <a:gd name="connsiteY6" fmla="*/ 882952 h 3422952"/>
                  <a:gd name="connsiteX7" fmla="*/ 2745620 w 5334000"/>
                  <a:gd name="connsiteY7" fmla="*/ 1524000 h 3422952"/>
                  <a:gd name="connsiteX8" fmla="*/ 3168953 w 5334000"/>
                  <a:gd name="connsiteY8" fmla="*/ 520095 h 3422952"/>
                  <a:gd name="connsiteX9" fmla="*/ 3882572 w 5334000"/>
                  <a:gd name="connsiteY9" fmla="*/ 520095 h 3422952"/>
                  <a:gd name="connsiteX10" fmla="*/ 4475239 w 5334000"/>
                  <a:gd name="connsiteY10" fmla="*/ 169333 h 3422952"/>
                  <a:gd name="connsiteX11" fmla="*/ 5334000 w 5334000"/>
                  <a:gd name="connsiteY11" fmla="*/ 0 h 3422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334000" h="3422952">
                    <a:moveTo>
                      <a:pt x="0" y="2963333"/>
                    </a:moveTo>
                    <a:cubicBezTo>
                      <a:pt x="97770" y="3193142"/>
                      <a:pt x="195540" y="3422952"/>
                      <a:pt x="314477" y="3374571"/>
                    </a:cubicBezTo>
                    <a:cubicBezTo>
                      <a:pt x="433414" y="3326190"/>
                      <a:pt x="576541" y="2804080"/>
                      <a:pt x="713620" y="2673048"/>
                    </a:cubicBezTo>
                    <a:cubicBezTo>
                      <a:pt x="850699" y="2542016"/>
                      <a:pt x="1013985" y="2727476"/>
                      <a:pt x="1136953" y="2588381"/>
                    </a:cubicBezTo>
                    <a:cubicBezTo>
                      <a:pt x="1259921" y="2449286"/>
                      <a:pt x="1374826" y="1808238"/>
                      <a:pt x="1451429" y="1838476"/>
                    </a:cubicBezTo>
                    <a:cubicBezTo>
                      <a:pt x="1528032" y="1868714"/>
                      <a:pt x="1447397" y="2929064"/>
                      <a:pt x="1596572" y="2769810"/>
                    </a:cubicBezTo>
                    <a:cubicBezTo>
                      <a:pt x="1745747" y="2610556"/>
                      <a:pt x="2154969" y="1090587"/>
                      <a:pt x="2346477" y="882952"/>
                    </a:cubicBezTo>
                    <a:cubicBezTo>
                      <a:pt x="2537985" y="675317"/>
                      <a:pt x="2608541" y="1584476"/>
                      <a:pt x="2745620" y="1524000"/>
                    </a:cubicBezTo>
                    <a:cubicBezTo>
                      <a:pt x="2882699" y="1463524"/>
                      <a:pt x="2979461" y="687412"/>
                      <a:pt x="3168953" y="520095"/>
                    </a:cubicBezTo>
                    <a:cubicBezTo>
                      <a:pt x="3358445" y="352778"/>
                      <a:pt x="3664858" y="578555"/>
                      <a:pt x="3882572" y="520095"/>
                    </a:cubicBezTo>
                    <a:cubicBezTo>
                      <a:pt x="4100286" y="461635"/>
                      <a:pt x="4233334" y="256015"/>
                      <a:pt x="4475239" y="169333"/>
                    </a:cubicBezTo>
                    <a:cubicBezTo>
                      <a:pt x="4717144" y="82651"/>
                      <a:pt x="5188857" y="34270"/>
                      <a:pt x="5334000" y="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3423232" y="6083910"/>
              <a:ext cx="362258" cy="454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36795" y="2568553"/>
            <a:ext cx="4733435" cy="4138170"/>
            <a:chOff x="2054441" y="840363"/>
            <a:chExt cx="5693545" cy="5190174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165795" y="3291218"/>
              <a:ext cx="4524409" cy="3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428000" y="5553426"/>
              <a:ext cx="531060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28002" y="1029014"/>
              <a:ext cx="5310601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462512" y="3291220"/>
              <a:ext cx="452441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054441" y="840363"/>
              <a:ext cx="362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50117" y="5567314"/>
              <a:ext cx="362258" cy="463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18169" y="1049250"/>
              <a:ext cx="5091006" cy="3757833"/>
            </a:xfrm>
            <a:custGeom>
              <a:avLst/>
              <a:gdLst>
                <a:gd name="connsiteX0" fmla="*/ 0 w 5091006"/>
                <a:gd name="connsiteY0" fmla="*/ 3757833 h 3757833"/>
                <a:gd name="connsiteX1" fmla="*/ 781562 w 5091006"/>
                <a:gd name="connsiteY1" fmla="*/ 2715699 h 3757833"/>
                <a:gd name="connsiteX2" fmla="*/ 1834499 w 5091006"/>
                <a:gd name="connsiteY2" fmla="*/ 2346610 h 3757833"/>
                <a:gd name="connsiteX3" fmla="*/ 2398960 w 5091006"/>
                <a:gd name="connsiteY3" fmla="*/ 1771265 h 3757833"/>
                <a:gd name="connsiteX4" fmla="*/ 3375912 w 5091006"/>
                <a:gd name="connsiteY4" fmla="*/ 1380465 h 3757833"/>
                <a:gd name="connsiteX5" fmla="*/ 3918664 w 5091006"/>
                <a:gd name="connsiteY5" fmla="*/ 739987 h 3757833"/>
                <a:gd name="connsiteX6" fmla="*/ 4906471 w 5091006"/>
                <a:gd name="connsiteY6" fmla="*/ 121220 h 3757833"/>
                <a:gd name="connsiteX7" fmla="*/ 5025876 w 5091006"/>
                <a:gd name="connsiteY7" fmla="*/ 12665 h 375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1006" h="3757833">
                  <a:moveTo>
                    <a:pt x="0" y="3757833"/>
                  </a:moveTo>
                  <a:cubicBezTo>
                    <a:pt x="237906" y="3354368"/>
                    <a:pt x="475812" y="2950903"/>
                    <a:pt x="781562" y="2715699"/>
                  </a:cubicBezTo>
                  <a:cubicBezTo>
                    <a:pt x="1087312" y="2480495"/>
                    <a:pt x="1564933" y="2504016"/>
                    <a:pt x="1834499" y="2346610"/>
                  </a:cubicBezTo>
                  <a:cubicBezTo>
                    <a:pt x="2104065" y="2189204"/>
                    <a:pt x="2142058" y="1932289"/>
                    <a:pt x="2398960" y="1771265"/>
                  </a:cubicBezTo>
                  <a:cubicBezTo>
                    <a:pt x="2655862" y="1610241"/>
                    <a:pt x="3122628" y="1552345"/>
                    <a:pt x="3375912" y="1380465"/>
                  </a:cubicBezTo>
                  <a:cubicBezTo>
                    <a:pt x="3629196" y="1208585"/>
                    <a:pt x="3663571" y="949861"/>
                    <a:pt x="3918664" y="739987"/>
                  </a:cubicBezTo>
                  <a:cubicBezTo>
                    <a:pt x="4173757" y="530113"/>
                    <a:pt x="4721936" y="242440"/>
                    <a:pt x="4906471" y="121220"/>
                  </a:cubicBezTo>
                  <a:cubicBezTo>
                    <a:pt x="5091006" y="0"/>
                    <a:pt x="5025876" y="12665"/>
                    <a:pt x="5025876" y="1266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52370" y="1543177"/>
              <a:ext cx="4895616" cy="3991228"/>
            </a:xfrm>
            <a:custGeom>
              <a:avLst/>
              <a:gdLst>
                <a:gd name="connsiteX0" fmla="*/ 0 w 4895616"/>
                <a:gd name="connsiteY0" fmla="*/ 3991228 h 3991228"/>
                <a:gd name="connsiteX1" fmla="*/ 900967 w 4895616"/>
                <a:gd name="connsiteY1" fmla="*/ 2764550 h 3991228"/>
                <a:gd name="connsiteX2" fmla="*/ 2572641 w 4895616"/>
                <a:gd name="connsiteY2" fmla="*/ 2362894 h 3991228"/>
                <a:gd name="connsiteX3" fmla="*/ 3104537 w 4895616"/>
                <a:gd name="connsiteY3" fmla="*/ 1516161 h 3991228"/>
                <a:gd name="connsiteX4" fmla="*/ 4298589 w 4895616"/>
                <a:gd name="connsiteY4" fmla="*/ 1071083 h 3991228"/>
                <a:gd name="connsiteX5" fmla="*/ 4624240 w 4895616"/>
                <a:gd name="connsiteY5" fmla="*/ 202638 h 3991228"/>
                <a:gd name="connsiteX6" fmla="*/ 4852196 w 4895616"/>
                <a:gd name="connsiteY6" fmla="*/ 18093 h 3991228"/>
                <a:gd name="connsiteX7" fmla="*/ 4884761 w 4895616"/>
                <a:gd name="connsiteY7" fmla="*/ 94082 h 3991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5616" h="3991228">
                  <a:moveTo>
                    <a:pt x="0" y="3991228"/>
                  </a:moveTo>
                  <a:cubicBezTo>
                    <a:pt x="236097" y="3513583"/>
                    <a:pt x="472194" y="3035939"/>
                    <a:pt x="900967" y="2764550"/>
                  </a:cubicBezTo>
                  <a:cubicBezTo>
                    <a:pt x="1329741" y="2493161"/>
                    <a:pt x="2205379" y="2570959"/>
                    <a:pt x="2572641" y="2362894"/>
                  </a:cubicBezTo>
                  <a:cubicBezTo>
                    <a:pt x="2939903" y="2154829"/>
                    <a:pt x="2816879" y="1731463"/>
                    <a:pt x="3104537" y="1516161"/>
                  </a:cubicBezTo>
                  <a:cubicBezTo>
                    <a:pt x="3392195" y="1300859"/>
                    <a:pt x="4045305" y="1290004"/>
                    <a:pt x="4298589" y="1071083"/>
                  </a:cubicBezTo>
                  <a:cubicBezTo>
                    <a:pt x="4551873" y="852163"/>
                    <a:pt x="4531972" y="378136"/>
                    <a:pt x="4624240" y="202638"/>
                  </a:cubicBezTo>
                  <a:cubicBezTo>
                    <a:pt x="4716508" y="27140"/>
                    <a:pt x="4808776" y="36186"/>
                    <a:pt x="4852196" y="18093"/>
                  </a:cubicBezTo>
                  <a:cubicBezTo>
                    <a:pt x="4895616" y="0"/>
                    <a:pt x="4884761" y="94082"/>
                    <a:pt x="4884761" y="94082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819671" y="3554854"/>
            <a:ext cx="3114690" cy="2749358"/>
            <a:chOff x="4709480" y="2601307"/>
            <a:chExt cx="3114690" cy="2749358"/>
          </a:xfrm>
        </p:grpSpPr>
        <p:grpSp>
          <p:nvGrpSpPr>
            <p:cNvPr id="88" name="Group 87"/>
            <p:cNvGrpSpPr/>
            <p:nvPr/>
          </p:nvGrpSpPr>
          <p:grpSpPr>
            <a:xfrm>
              <a:off x="4709480" y="4221535"/>
              <a:ext cx="3114690" cy="1129130"/>
              <a:chOff x="2965073" y="4170940"/>
              <a:chExt cx="3474989" cy="1389511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2965073" y="4170940"/>
                <a:ext cx="1588" cy="138951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976880" y="4176149"/>
                <a:ext cx="1248328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3031155" y="4437752"/>
                <a:ext cx="390781" cy="45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049281" y="4253085"/>
                <a:ext cx="390781" cy="45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5199021" y="2601307"/>
              <a:ext cx="338211" cy="382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56586" y="4624021"/>
            <a:ext cx="1051273" cy="606126"/>
            <a:chOff x="6111383" y="3259249"/>
            <a:chExt cx="874829" cy="462319"/>
          </a:xfrm>
        </p:grpSpPr>
        <p:sp>
          <p:nvSpPr>
            <p:cNvPr id="17" name="TextBox 16"/>
            <p:cNvSpPr txBox="1"/>
            <p:nvPr/>
          </p:nvSpPr>
          <p:spPr>
            <a:xfrm>
              <a:off x="6111383" y="3259249"/>
              <a:ext cx="520095" cy="281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X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117" y="3439862"/>
              <a:ext cx="520095" cy="281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X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470254" y="2841749"/>
            <a:ext cx="4365092" cy="3774230"/>
            <a:chOff x="2418169" y="1534527"/>
            <a:chExt cx="5043589" cy="4232966"/>
          </a:xfrm>
        </p:grpSpPr>
        <p:cxnSp>
          <p:nvCxnSpPr>
            <p:cNvPr id="91" name="Straight Connector 90"/>
            <p:cNvCxnSpPr/>
            <p:nvPr/>
          </p:nvCxnSpPr>
          <p:spPr>
            <a:xfrm rot="5400000" flipH="1" flipV="1">
              <a:off x="3795347" y="3822626"/>
              <a:ext cx="666601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4142211" y="3500385"/>
              <a:ext cx="1479144" cy="329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5208820" y="3083414"/>
              <a:ext cx="820433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5618243" y="2660426"/>
              <a:ext cx="1458014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6521914" y="2103808"/>
              <a:ext cx="1128095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4481052" y="3623584"/>
              <a:ext cx="390781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924772" y="2625323"/>
              <a:ext cx="390781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70976" y="1534527"/>
              <a:ext cx="390782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49827" y="3623584"/>
              <a:ext cx="390781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871834" y="2909193"/>
              <a:ext cx="390781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10943" y="1811127"/>
              <a:ext cx="390781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463083" y="5017357"/>
              <a:ext cx="312908" cy="750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C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418169" y="4807083"/>
              <a:ext cx="434201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548033" y="4405069"/>
              <a:ext cx="390781" cy="42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144442" y="2553725"/>
            <a:ext cx="4739270" cy="3785317"/>
            <a:chOff x="2054441" y="840363"/>
            <a:chExt cx="5684162" cy="4714651"/>
          </a:xfrm>
        </p:grpSpPr>
        <p:cxnSp>
          <p:nvCxnSpPr>
            <p:cNvPr id="119" name="Straight Connector 118"/>
            <p:cNvCxnSpPr/>
            <p:nvPr/>
          </p:nvCxnSpPr>
          <p:spPr>
            <a:xfrm rot="16200000" flipH="1">
              <a:off x="165795" y="3291218"/>
              <a:ext cx="4524409" cy="3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428000" y="5553426"/>
              <a:ext cx="531060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428002" y="1029014"/>
              <a:ext cx="5310601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5421010" y="3291219"/>
              <a:ext cx="4524409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2054441" y="840363"/>
              <a:ext cx="362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222552" y="4504815"/>
              <a:ext cx="390782" cy="460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2428002" y="4114257"/>
              <a:ext cx="2174530" cy="1085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>
              <a:off x="3889171" y="4827619"/>
              <a:ext cx="1428311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reeform 128"/>
            <p:cNvSpPr/>
            <p:nvPr/>
          </p:nvSpPr>
          <p:spPr>
            <a:xfrm>
              <a:off x="4602530" y="1042134"/>
              <a:ext cx="3115391" cy="3093834"/>
            </a:xfrm>
            <a:custGeom>
              <a:avLst/>
              <a:gdLst>
                <a:gd name="connsiteX0" fmla="*/ 0 w 3115391"/>
                <a:gd name="connsiteY0" fmla="*/ 3093834 h 3093834"/>
                <a:gd name="connsiteX1" fmla="*/ 162825 w 3115391"/>
                <a:gd name="connsiteY1" fmla="*/ 2399079 h 3093834"/>
                <a:gd name="connsiteX2" fmla="*/ 879257 w 3115391"/>
                <a:gd name="connsiteY2" fmla="*/ 2127690 h 3093834"/>
                <a:gd name="connsiteX3" fmla="*/ 1617398 w 3115391"/>
                <a:gd name="connsiteY3" fmla="*/ 1508923 h 3093834"/>
                <a:gd name="connsiteX4" fmla="*/ 1997324 w 3115391"/>
                <a:gd name="connsiteY4" fmla="*/ 575344 h 3093834"/>
                <a:gd name="connsiteX5" fmla="*/ 2605205 w 3115391"/>
                <a:gd name="connsiteY5" fmla="*/ 369089 h 3093834"/>
                <a:gd name="connsiteX6" fmla="*/ 3115391 w 3115391"/>
                <a:gd name="connsiteY6" fmla="*/ 0 h 3093834"/>
                <a:gd name="connsiteX7" fmla="*/ 3115391 w 3115391"/>
                <a:gd name="connsiteY7" fmla="*/ 0 h 309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5391" h="3093834">
                  <a:moveTo>
                    <a:pt x="0" y="3093834"/>
                  </a:moveTo>
                  <a:cubicBezTo>
                    <a:pt x="8141" y="2826968"/>
                    <a:pt x="16282" y="2560103"/>
                    <a:pt x="162825" y="2399079"/>
                  </a:cubicBezTo>
                  <a:cubicBezTo>
                    <a:pt x="309368" y="2238055"/>
                    <a:pt x="636828" y="2276049"/>
                    <a:pt x="879257" y="2127690"/>
                  </a:cubicBezTo>
                  <a:cubicBezTo>
                    <a:pt x="1121686" y="1979331"/>
                    <a:pt x="1431054" y="1767647"/>
                    <a:pt x="1617398" y="1508923"/>
                  </a:cubicBezTo>
                  <a:cubicBezTo>
                    <a:pt x="1803743" y="1250199"/>
                    <a:pt x="1832690" y="765316"/>
                    <a:pt x="1997324" y="575344"/>
                  </a:cubicBezTo>
                  <a:cubicBezTo>
                    <a:pt x="2161959" y="385372"/>
                    <a:pt x="2418860" y="464980"/>
                    <a:pt x="2605205" y="369089"/>
                  </a:cubicBezTo>
                  <a:cubicBezTo>
                    <a:pt x="2791550" y="273198"/>
                    <a:pt x="3115391" y="0"/>
                    <a:pt x="3115391" y="0"/>
                  </a:cubicBezTo>
                  <a:lnTo>
                    <a:pt x="3115391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211444" y="1995793"/>
              <a:ext cx="390782" cy="460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289320" y="4689480"/>
              <a:ext cx="312906" cy="8050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055006" y="4845732"/>
            <a:ext cx="2443582" cy="1760903"/>
            <a:chOff x="2444248" y="3479206"/>
            <a:chExt cx="2443582" cy="2025819"/>
          </a:xfrm>
        </p:grpSpPr>
        <p:sp>
          <p:nvSpPr>
            <p:cNvPr id="167" name="TextBox 166"/>
            <p:cNvSpPr txBox="1"/>
            <p:nvPr/>
          </p:nvSpPr>
          <p:spPr>
            <a:xfrm>
              <a:off x="4395586" y="5080129"/>
              <a:ext cx="492244" cy="4248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</a:rPr>
                <a:t>v</a:t>
              </a:r>
              <a:r>
                <a:rPr lang="en-US" dirty="0" smtClean="0">
                  <a:solidFill>
                    <a:srgbClr val="000000"/>
                  </a:solidFill>
                </a:rPr>
                <a:t>*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444248" y="3479206"/>
              <a:ext cx="435426" cy="424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</a:rPr>
                <a:t>v</a:t>
              </a:r>
              <a:r>
                <a:rPr lang="en-US" dirty="0" smtClean="0">
                  <a:solidFill>
                    <a:srgbClr val="000000"/>
                  </a:solidFill>
                </a:rPr>
                <a:t>*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121342" y="2310696"/>
            <a:ext cx="4736253" cy="3973598"/>
            <a:chOff x="2468441" y="410100"/>
            <a:chExt cx="5096861" cy="4714656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4658313" y="878259"/>
              <a:ext cx="2906988" cy="281818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" name="Group 3"/>
            <p:cNvGrpSpPr/>
            <p:nvPr/>
          </p:nvGrpSpPr>
          <p:grpSpPr>
            <a:xfrm>
              <a:off x="2468441" y="410100"/>
              <a:ext cx="5096861" cy="4714656"/>
              <a:chOff x="2054441" y="840363"/>
              <a:chExt cx="5096861" cy="4714656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293694" y="3408261"/>
                <a:ext cx="4279471" cy="10857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2428000" y="5553426"/>
                <a:ext cx="4723302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2438857" y="1308522"/>
                <a:ext cx="4712444" cy="188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5028054" y="3431770"/>
                <a:ext cx="4246496" cy="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2054441" y="840363"/>
                <a:ext cx="362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6222552" y="4504814"/>
                <a:ext cx="390781" cy="438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>
                <a:off x="2438857" y="4114257"/>
                <a:ext cx="1816312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3530952" y="4840065"/>
                <a:ext cx="142831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TextBox 182"/>
              <p:cNvSpPr txBox="1"/>
              <p:nvPr/>
            </p:nvSpPr>
            <p:spPr>
              <a:xfrm>
                <a:off x="3211446" y="1995794"/>
                <a:ext cx="390781" cy="438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3289320" y="4689480"/>
                <a:ext cx="312906" cy="766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C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4468471" y="4835149"/>
            <a:ext cx="4359151" cy="238652"/>
            <a:chOff x="4468471" y="4845732"/>
            <a:chExt cx="4359151" cy="238652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4468471" y="4845732"/>
              <a:ext cx="4354913" cy="1588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472709" y="5082796"/>
              <a:ext cx="4354913" cy="1588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4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Finding the optimal auction</a:t>
            </a:r>
            <a:endParaRPr lang="en-US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4089062" y="1238709"/>
            <a:ext cx="4756006" cy="5113959"/>
            <a:chOff x="1224277" y="747636"/>
            <a:chExt cx="6093883" cy="6155199"/>
          </a:xfrm>
        </p:grpSpPr>
        <p:sp>
          <p:nvSpPr>
            <p:cNvPr id="128" name="TextBox 127"/>
            <p:cNvSpPr txBox="1"/>
            <p:nvPr/>
          </p:nvSpPr>
          <p:spPr>
            <a:xfrm>
              <a:off x="7070202" y="6124906"/>
              <a:ext cx="240349" cy="777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129" name="Group 89"/>
            <p:cNvGrpSpPr/>
            <p:nvPr/>
          </p:nvGrpSpPr>
          <p:grpSpPr>
            <a:xfrm>
              <a:off x="1224277" y="747636"/>
              <a:ext cx="6093883" cy="5423338"/>
              <a:chOff x="1224277" y="747636"/>
              <a:chExt cx="6093883" cy="5423338"/>
            </a:xfrm>
          </p:grpSpPr>
          <p:grpSp>
            <p:nvGrpSpPr>
              <p:cNvPr id="131" name="Group 66"/>
              <p:cNvGrpSpPr/>
              <p:nvPr/>
            </p:nvGrpSpPr>
            <p:grpSpPr>
              <a:xfrm>
                <a:off x="1560153" y="1040228"/>
                <a:ext cx="5744958" cy="5100061"/>
                <a:chOff x="3304099" y="1402361"/>
                <a:chExt cx="5744958" cy="5100061"/>
              </a:xfrm>
            </p:grpSpPr>
            <p:grpSp>
              <p:nvGrpSpPr>
                <p:cNvPr id="190" name="Group 52"/>
                <p:cNvGrpSpPr/>
                <p:nvPr/>
              </p:nvGrpSpPr>
              <p:grpSpPr>
                <a:xfrm>
                  <a:off x="3829611" y="1402361"/>
                  <a:ext cx="4767752" cy="5100061"/>
                  <a:chOff x="3829611" y="1402361"/>
                  <a:chExt cx="4767752" cy="5100061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 rot="16200000" flipH="1">
                    <a:off x="1291377" y="3954913"/>
                    <a:ext cx="5084939" cy="847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rot="16200000" flipH="1">
                    <a:off x="1809812" y="3968294"/>
                    <a:ext cx="5066665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rot="5400000">
                    <a:off x="2284339" y="3969576"/>
                    <a:ext cx="5061614" cy="248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rot="16200000" flipH="1">
                    <a:off x="2688715" y="3965201"/>
                    <a:ext cx="5072851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rot="5400000">
                    <a:off x="3093907" y="3959154"/>
                    <a:ext cx="5084949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/>
                  <p:nvPr/>
                </p:nvCxnSpPr>
                <p:spPr>
                  <a:xfrm rot="5400000">
                    <a:off x="3539492" y="3947544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rot="5400000">
                    <a:off x="3965246" y="3932258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rot="5400000">
                    <a:off x="4357126" y="3947545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 rot="5400000">
                    <a:off x="4751437" y="3947544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rot="5400000">
                    <a:off x="5174771" y="3947533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 rot="5400000">
                    <a:off x="5586009" y="3947532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/>
                  <p:cNvCxnSpPr/>
                  <p:nvPr/>
                </p:nvCxnSpPr>
                <p:spPr>
                  <a:xfrm rot="5400000">
                    <a:off x="6043276" y="3947545"/>
                    <a:ext cx="5083983" cy="2419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1" name="Group 59"/>
                <p:cNvGrpSpPr/>
                <p:nvPr/>
              </p:nvGrpSpPr>
              <p:grpSpPr>
                <a:xfrm>
                  <a:off x="3314377" y="1848191"/>
                  <a:ext cx="5734680" cy="1695714"/>
                  <a:chOff x="3314377" y="1848191"/>
                  <a:chExt cx="5734680" cy="1695714"/>
                </a:xfrm>
              </p:grpSpPr>
              <p:cxnSp>
                <p:nvCxnSpPr>
                  <p:cNvPr id="198" name="Straight Connector 197"/>
                  <p:cNvCxnSpPr/>
                  <p:nvPr/>
                </p:nvCxnSpPr>
                <p:spPr>
                  <a:xfrm flipV="1">
                    <a:off x="3325654" y="2709334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 flipV="1">
                    <a:off x="3328289" y="1848191"/>
                    <a:ext cx="5706856" cy="1209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3314377" y="2249380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flipV="1">
                    <a:off x="3314377" y="3144761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3328289" y="3531810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2" name="Group 60"/>
                <p:cNvGrpSpPr/>
                <p:nvPr/>
              </p:nvGrpSpPr>
              <p:grpSpPr>
                <a:xfrm>
                  <a:off x="3304099" y="3964858"/>
                  <a:ext cx="5734680" cy="1695715"/>
                  <a:chOff x="3314377" y="1848190"/>
                  <a:chExt cx="5734680" cy="1695715"/>
                </a:xfrm>
              </p:grpSpPr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3325654" y="2709334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flipV="1">
                    <a:off x="3314377" y="1848190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3314377" y="2249380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3314377" y="3144761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3328289" y="3531810"/>
                    <a:ext cx="5720768" cy="1209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2" name="Straight Connector 131"/>
              <p:cNvCxnSpPr/>
              <p:nvPr/>
            </p:nvCxnSpPr>
            <p:spPr>
              <a:xfrm rot="5400000">
                <a:off x="-994734" y="3598722"/>
                <a:ext cx="5102263" cy="1391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570430" y="5691443"/>
                <a:ext cx="5720768" cy="120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1560153" y="6158879"/>
                <a:ext cx="5720768" cy="1209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4764073" y="3602725"/>
                <a:ext cx="5083983" cy="241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1593576" y="1054547"/>
                <a:ext cx="5720768" cy="120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Rectangle 136"/>
              <p:cNvSpPr/>
              <p:nvPr/>
            </p:nvSpPr>
            <p:spPr>
              <a:xfrm>
                <a:off x="2599197" y="5298440"/>
                <a:ext cx="4681147" cy="828951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3495936" y="3616866"/>
                <a:ext cx="3784830" cy="387049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893230" y="2794723"/>
                <a:ext cx="3398546" cy="364098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5167268" y="1517580"/>
                <a:ext cx="2137842" cy="387049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5984911" y="1079893"/>
                <a:ext cx="1326797" cy="410185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4338778" y="4473409"/>
                <a:ext cx="2941567" cy="828951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764531" y="4025627"/>
                <a:ext cx="2515811" cy="431767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775387" y="3180533"/>
                <a:ext cx="2505534" cy="412192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150360" y="1910198"/>
                <a:ext cx="2140037" cy="437003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4349634" y="2338470"/>
                <a:ext cx="2957671" cy="437003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595106" y="1085681"/>
                <a:ext cx="490561" cy="4594906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2096523" y="1084727"/>
                <a:ext cx="502675" cy="2931283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614922" y="1077498"/>
                <a:ext cx="446570" cy="3379896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3074828" y="1077213"/>
                <a:ext cx="389525" cy="2515512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3495936" y="1081794"/>
                <a:ext cx="387237" cy="791597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3916625" y="1074568"/>
                <a:ext cx="416074" cy="1271058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366568" y="1076259"/>
                <a:ext cx="384628" cy="797132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794708" y="1077227"/>
                <a:ext cx="348368" cy="797132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5191180" y="1077874"/>
                <a:ext cx="346207" cy="397328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2170011" y="5727626"/>
                <a:ext cx="858372" cy="1588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2598405" y="5286348"/>
                <a:ext cx="1751229" cy="12886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3928713" y="4878315"/>
                <a:ext cx="841842" cy="1588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0800000" flipV="1">
                <a:off x="4366568" y="4457393"/>
                <a:ext cx="428143" cy="1857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4544791" y="4228435"/>
                <a:ext cx="450337" cy="10857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464353" y="4003915"/>
                <a:ext cx="1317112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3284292" y="3804367"/>
                <a:ext cx="423287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0800000" flipV="1">
                <a:off x="3495936" y="3616866"/>
                <a:ext cx="1255260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 flipV="1">
                <a:off x="3883173" y="3181772"/>
                <a:ext cx="836440" cy="2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 flipV="1">
                <a:off x="3916628" y="2794723"/>
                <a:ext cx="422151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5191181" y="1498153"/>
                <a:ext cx="793730" cy="1588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4338779" y="2323914"/>
                <a:ext cx="809285" cy="2330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4507969" y="3405224"/>
                <a:ext cx="423287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3704985" y="2989435"/>
                <a:ext cx="423287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6200000" flipH="1">
                <a:off x="4113798" y="2558844"/>
                <a:ext cx="423287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5749078" y="1297324"/>
                <a:ext cx="423287" cy="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4773038" y="1915340"/>
                <a:ext cx="836287" cy="2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V="1">
                <a:off x="1239300" y="4871992"/>
                <a:ext cx="1703589" cy="10859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V="1">
                <a:off x="2639076" y="2718568"/>
                <a:ext cx="1703589" cy="10859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2645281" y="4046417"/>
                <a:ext cx="859094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V="1">
                <a:off x="5308600" y="1274114"/>
                <a:ext cx="467154" cy="3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V="1">
                <a:off x="3649594" y="2126840"/>
                <a:ext cx="467154" cy="3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V="1">
                <a:off x="4132992" y="2113622"/>
                <a:ext cx="467154" cy="3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5122086" y="1479852"/>
                <a:ext cx="394311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3491781" y="1893265"/>
                <a:ext cx="394311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096524" y="4025627"/>
                <a:ext cx="501879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560153" y="5729216"/>
                <a:ext cx="525511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V="1">
                <a:off x="2364413" y="4277723"/>
                <a:ext cx="467154" cy="3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2570651" y="4465888"/>
                <a:ext cx="501879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3053027" y="3607168"/>
                <a:ext cx="501879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876297" y="2360419"/>
                <a:ext cx="501879" cy="1588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4347318" y="1899342"/>
                <a:ext cx="800746" cy="10856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endCxn id="154" idx="3"/>
              </p:cNvCxnSpPr>
              <p:nvPr/>
            </p:nvCxnSpPr>
            <p:spPr>
              <a:xfrm rot="5400000" flipH="1" flipV="1">
                <a:off x="4943525" y="1672652"/>
                <a:ext cx="396410" cy="2692"/>
              </a:xfrm>
              <a:prstGeom prst="line">
                <a:avLst/>
              </a:prstGeom>
              <a:ln w="57150" cmpd="sng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TextBox 188"/>
              <p:cNvSpPr txBox="1"/>
              <p:nvPr/>
            </p:nvSpPr>
            <p:spPr>
              <a:xfrm>
                <a:off x="1224277" y="747636"/>
                <a:ext cx="240349" cy="77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1291977" y="6021488"/>
              <a:ext cx="240349" cy="777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4108557" y="1216192"/>
            <a:ext cx="4848555" cy="4833418"/>
            <a:chOff x="3332721" y="1281257"/>
            <a:chExt cx="5744998" cy="5196066"/>
          </a:xfrm>
        </p:grpSpPr>
        <p:sp>
          <p:nvSpPr>
            <p:cNvPr id="216" name="TextBox 215"/>
            <p:cNvSpPr txBox="1"/>
            <p:nvPr/>
          </p:nvSpPr>
          <p:spPr>
            <a:xfrm>
              <a:off x="8715459" y="6080281"/>
              <a:ext cx="362260" cy="397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17" name="Group 52"/>
            <p:cNvGrpSpPr/>
            <p:nvPr/>
          </p:nvGrpSpPr>
          <p:grpSpPr>
            <a:xfrm>
              <a:off x="3604361" y="1606289"/>
              <a:ext cx="5334000" cy="4526000"/>
              <a:chOff x="3471316" y="1666764"/>
              <a:chExt cx="5334000" cy="4526000"/>
            </a:xfrm>
          </p:grpSpPr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1234745" y="3928968"/>
                <a:ext cx="4524409" cy="4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3482618" y="6191176"/>
                <a:ext cx="5310603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3482620" y="1666764"/>
                <a:ext cx="531060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5400000">
                <a:off x="6531016" y="3928969"/>
                <a:ext cx="452441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Freeform 223"/>
              <p:cNvSpPr/>
              <p:nvPr/>
            </p:nvSpPr>
            <p:spPr>
              <a:xfrm>
                <a:off x="3471316" y="1824001"/>
                <a:ext cx="5321905" cy="4197048"/>
              </a:xfrm>
              <a:custGeom>
                <a:avLst/>
                <a:gdLst>
                  <a:gd name="connsiteX0" fmla="*/ 0 w 5321905"/>
                  <a:gd name="connsiteY0" fmla="*/ 4197048 h 4197048"/>
                  <a:gd name="connsiteX1" fmla="*/ 919239 w 5321905"/>
                  <a:gd name="connsiteY1" fmla="*/ 3785810 h 4197048"/>
                  <a:gd name="connsiteX2" fmla="*/ 1366762 w 5321905"/>
                  <a:gd name="connsiteY2" fmla="*/ 3096381 h 4197048"/>
                  <a:gd name="connsiteX3" fmla="*/ 2394858 w 5321905"/>
                  <a:gd name="connsiteY3" fmla="*/ 2818191 h 4197048"/>
                  <a:gd name="connsiteX4" fmla="*/ 1923143 w 5321905"/>
                  <a:gd name="connsiteY4" fmla="*/ 2443238 h 4197048"/>
                  <a:gd name="connsiteX5" fmla="*/ 3991429 w 5321905"/>
                  <a:gd name="connsiteY5" fmla="*/ 2068286 h 4197048"/>
                  <a:gd name="connsiteX6" fmla="*/ 3193143 w 5321905"/>
                  <a:gd name="connsiteY6" fmla="*/ 1536096 h 4197048"/>
                  <a:gd name="connsiteX7" fmla="*/ 4705048 w 5321905"/>
                  <a:gd name="connsiteY7" fmla="*/ 737810 h 4197048"/>
                  <a:gd name="connsiteX8" fmla="*/ 4378477 w 5321905"/>
                  <a:gd name="connsiteY8" fmla="*/ 241905 h 4197048"/>
                  <a:gd name="connsiteX9" fmla="*/ 5321905 w 5321905"/>
                  <a:gd name="connsiteY9" fmla="*/ 0 h 419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21905" h="4197048">
                    <a:moveTo>
                      <a:pt x="0" y="4197048"/>
                    </a:moveTo>
                    <a:cubicBezTo>
                      <a:pt x="345723" y="4083151"/>
                      <a:pt x="691446" y="3969254"/>
                      <a:pt x="919239" y="3785810"/>
                    </a:cubicBezTo>
                    <a:cubicBezTo>
                      <a:pt x="1147032" y="3602366"/>
                      <a:pt x="1120825" y="3257651"/>
                      <a:pt x="1366762" y="3096381"/>
                    </a:cubicBezTo>
                    <a:cubicBezTo>
                      <a:pt x="1612699" y="2935111"/>
                      <a:pt x="2302128" y="2927048"/>
                      <a:pt x="2394858" y="2818191"/>
                    </a:cubicBezTo>
                    <a:cubicBezTo>
                      <a:pt x="2487588" y="2709334"/>
                      <a:pt x="1657048" y="2568222"/>
                      <a:pt x="1923143" y="2443238"/>
                    </a:cubicBezTo>
                    <a:cubicBezTo>
                      <a:pt x="2189238" y="2318254"/>
                      <a:pt x="3779762" y="2219476"/>
                      <a:pt x="3991429" y="2068286"/>
                    </a:cubicBezTo>
                    <a:cubicBezTo>
                      <a:pt x="4203096" y="1917096"/>
                      <a:pt x="3074207" y="1757842"/>
                      <a:pt x="3193143" y="1536096"/>
                    </a:cubicBezTo>
                    <a:cubicBezTo>
                      <a:pt x="3312080" y="1314350"/>
                      <a:pt x="4507492" y="953509"/>
                      <a:pt x="4705048" y="737810"/>
                    </a:cubicBezTo>
                    <a:cubicBezTo>
                      <a:pt x="4902604" y="522112"/>
                      <a:pt x="4275668" y="364873"/>
                      <a:pt x="4378477" y="241905"/>
                    </a:cubicBezTo>
                    <a:cubicBezTo>
                      <a:pt x="4481287" y="118937"/>
                      <a:pt x="5150556" y="42333"/>
                      <a:pt x="5321905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Freeform 224"/>
              <p:cNvSpPr/>
              <p:nvPr/>
            </p:nvSpPr>
            <p:spPr>
              <a:xfrm>
                <a:off x="3471316" y="1811906"/>
                <a:ext cx="5334000" cy="3422952"/>
              </a:xfrm>
              <a:custGeom>
                <a:avLst/>
                <a:gdLst>
                  <a:gd name="connsiteX0" fmla="*/ 0 w 5334000"/>
                  <a:gd name="connsiteY0" fmla="*/ 2963333 h 3422952"/>
                  <a:gd name="connsiteX1" fmla="*/ 314477 w 5334000"/>
                  <a:gd name="connsiteY1" fmla="*/ 3374571 h 3422952"/>
                  <a:gd name="connsiteX2" fmla="*/ 713620 w 5334000"/>
                  <a:gd name="connsiteY2" fmla="*/ 2673048 h 3422952"/>
                  <a:gd name="connsiteX3" fmla="*/ 1136953 w 5334000"/>
                  <a:gd name="connsiteY3" fmla="*/ 2588381 h 3422952"/>
                  <a:gd name="connsiteX4" fmla="*/ 1451429 w 5334000"/>
                  <a:gd name="connsiteY4" fmla="*/ 1838476 h 3422952"/>
                  <a:gd name="connsiteX5" fmla="*/ 1596572 w 5334000"/>
                  <a:gd name="connsiteY5" fmla="*/ 2769810 h 3422952"/>
                  <a:gd name="connsiteX6" fmla="*/ 2346477 w 5334000"/>
                  <a:gd name="connsiteY6" fmla="*/ 882952 h 3422952"/>
                  <a:gd name="connsiteX7" fmla="*/ 2745620 w 5334000"/>
                  <a:gd name="connsiteY7" fmla="*/ 1524000 h 3422952"/>
                  <a:gd name="connsiteX8" fmla="*/ 3168953 w 5334000"/>
                  <a:gd name="connsiteY8" fmla="*/ 520095 h 3422952"/>
                  <a:gd name="connsiteX9" fmla="*/ 3882572 w 5334000"/>
                  <a:gd name="connsiteY9" fmla="*/ 520095 h 3422952"/>
                  <a:gd name="connsiteX10" fmla="*/ 4475239 w 5334000"/>
                  <a:gd name="connsiteY10" fmla="*/ 169333 h 3422952"/>
                  <a:gd name="connsiteX11" fmla="*/ 5334000 w 5334000"/>
                  <a:gd name="connsiteY11" fmla="*/ 0 h 3422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334000" h="3422952">
                    <a:moveTo>
                      <a:pt x="0" y="2963333"/>
                    </a:moveTo>
                    <a:cubicBezTo>
                      <a:pt x="97770" y="3193142"/>
                      <a:pt x="195540" y="3422952"/>
                      <a:pt x="314477" y="3374571"/>
                    </a:cubicBezTo>
                    <a:cubicBezTo>
                      <a:pt x="433414" y="3326190"/>
                      <a:pt x="576541" y="2804080"/>
                      <a:pt x="713620" y="2673048"/>
                    </a:cubicBezTo>
                    <a:cubicBezTo>
                      <a:pt x="850699" y="2542016"/>
                      <a:pt x="1013985" y="2727476"/>
                      <a:pt x="1136953" y="2588381"/>
                    </a:cubicBezTo>
                    <a:cubicBezTo>
                      <a:pt x="1259921" y="2449286"/>
                      <a:pt x="1374826" y="1808238"/>
                      <a:pt x="1451429" y="1838476"/>
                    </a:cubicBezTo>
                    <a:cubicBezTo>
                      <a:pt x="1528032" y="1868714"/>
                      <a:pt x="1447397" y="2929064"/>
                      <a:pt x="1596572" y="2769810"/>
                    </a:cubicBezTo>
                    <a:cubicBezTo>
                      <a:pt x="1745747" y="2610556"/>
                      <a:pt x="2154969" y="1090587"/>
                      <a:pt x="2346477" y="882952"/>
                    </a:cubicBezTo>
                    <a:cubicBezTo>
                      <a:pt x="2537985" y="675317"/>
                      <a:pt x="2608541" y="1584476"/>
                      <a:pt x="2745620" y="1524000"/>
                    </a:cubicBezTo>
                    <a:cubicBezTo>
                      <a:pt x="2882699" y="1463524"/>
                      <a:pt x="2979461" y="687412"/>
                      <a:pt x="3168953" y="520095"/>
                    </a:cubicBezTo>
                    <a:cubicBezTo>
                      <a:pt x="3358445" y="352778"/>
                      <a:pt x="3664858" y="578555"/>
                      <a:pt x="3882572" y="520095"/>
                    </a:cubicBezTo>
                    <a:cubicBezTo>
                      <a:pt x="4100286" y="461635"/>
                      <a:pt x="4233334" y="256015"/>
                      <a:pt x="4475239" y="169333"/>
                    </a:cubicBezTo>
                    <a:cubicBezTo>
                      <a:pt x="4717144" y="82651"/>
                      <a:pt x="5188857" y="34270"/>
                      <a:pt x="5334000" y="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8" name="TextBox 217"/>
            <p:cNvSpPr txBox="1"/>
            <p:nvPr/>
          </p:nvSpPr>
          <p:spPr>
            <a:xfrm>
              <a:off x="3332721" y="1281257"/>
              <a:ext cx="362260" cy="39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380239" y="5992893"/>
              <a:ext cx="362260" cy="397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27" name="Rectangle 226"/>
          <p:cNvSpPr/>
          <p:nvPr/>
        </p:nvSpPr>
        <p:spPr>
          <a:xfrm>
            <a:off x="5529236" y="2924899"/>
            <a:ext cx="334329" cy="3574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Line Callout 1 263"/>
          <p:cNvSpPr/>
          <p:nvPr/>
        </p:nvSpPr>
        <p:spPr>
          <a:xfrm>
            <a:off x="6662098" y="1366278"/>
            <a:ext cx="2231726" cy="1599270"/>
          </a:xfrm>
          <a:prstGeom prst="borderCallout1">
            <a:avLst>
              <a:gd name="adj1" fmla="val 54627"/>
              <a:gd name="adj2" fmla="val -469"/>
              <a:gd name="adj3" fmla="val 106389"/>
              <a:gd name="adj4" fmla="val -41954"/>
            </a:avLst>
          </a:prstGeom>
          <a:solidFill>
            <a:schemeClr val="bg1">
              <a:alpha val="84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Verdana"/>
                <a:cs typeface="Verdana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= average of </a:t>
            </a:r>
            <a:r>
              <a:rPr lang="en-US" dirty="0" err="1" smtClean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 over the square</a:t>
            </a:r>
          </a:p>
          <a:p>
            <a:pPr algn="ctr"/>
            <a:r>
              <a:rPr lang="en-US" dirty="0" err="1" smtClean="0">
                <a:solidFill>
                  <a:schemeClr val="accent1"/>
                </a:solidFill>
                <a:latin typeface="Verdana"/>
                <a:cs typeface="Verdana"/>
              </a:rPr>
              <a:t>w</a:t>
            </a:r>
            <a:r>
              <a:rPr lang="en-US" baseline="-25000" dirty="0" err="1" smtClean="0">
                <a:solidFill>
                  <a:schemeClr val="accent1"/>
                </a:solidFill>
                <a:latin typeface="Verdana"/>
                <a:cs typeface="Verdana"/>
              </a:rPr>
              <a:t>g</a:t>
            </a:r>
            <a:r>
              <a:rPr lang="en-US" baseline="-25000" dirty="0" smtClean="0">
                <a:solidFill>
                  <a:schemeClr val="accent1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Verdana"/>
                <a:cs typeface="Verdana"/>
              </a:rPr>
              <a:t>= average of </a:t>
            </a:r>
            <a:r>
              <a:rPr lang="en-US" dirty="0" err="1" smtClean="0">
                <a:solidFill>
                  <a:schemeClr val="accent1"/>
                </a:solidFill>
                <a:latin typeface="Verdana"/>
                <a:cs typeface="Verdana"/>
              </a:rPr>
              <a:t>g</a:t>
            </a:r>
            <a:r>
              <a:rPr lang="en-US" dirty="0" smtClean="0">
                <a:solidFill>
                  <a:schemeClr val="accent1"/>
                </a:solidFill>
                <a:latin typeface="Verdana"/>
                <a:cs typeface="Verdana"/>
              </a:rPr>
              <a:t> over the square</a:t>
            </a:r>
          </a:p>
        </p:txBody>
      </p:sp>
      <p:grpSp>
        <p:nvGrpSpPr>
          <p:cNvPr id="265" name="Group 264"/>
          <p:cNvGrpSpPr/>
          <p:nvPr/>
        </p:nvGrpSpPr>
        <p:grpSpPr>
          <a:xfrm>
            <a:off x="5139847" y="1780315"/>
            <a:ext cx="2860226" cy="3083882"/>
            <a:chOff x="861119" y="440653"/>
            <a:chExt cx="2860226" cy="3083882"/>
          </a:xfrm>
        </p:grpSpPr>
        <p:grpSp>
          <p:nvGrpSpPr>
            <p:cNvPr id="230" name="Group 229"/>
            <p:cNvGrpSpPr/>
            <p:nvPr/>
          </p:nvGrpSpPr>
          <p:grpSpPr>
            <a:xfrm>
              <a:off x="861119" y="440653"/>
              <a:ext cx="2632722" cy="3083882"/>
              <a:chOff x="3627317" y="519381"/>
              <a:chExt cx="2032043" cy="3371567"/>
            </a:xfrm>
          </p:grpSpPr>
          <p:grpSp>
            <p:nvGrpSpPr>
              <p:cNvPr id="231" name="Group 3"/>
              <p:cNvGrpSpPr/>
              <p:nvPr/>
            </p:nvGrpSpPr>
            <p:grpSpPr>
              <a:xfrm>
                <a:off x="3627317" y="2137720"/>
                <a:ext cx="1978579" cy="1753228"/>
                <a:chOff x="3659705" y="557247"/>
                <a:chExt cx="1978579" cy="1753228"/>
              </a:xfrm>
              <a:solidFill>
                <a:schemeClr val="bg1"/>
              </a:solidFill>
            </p:grpSpPr>
            <p:sp>
              <p:nvSpPr>
                <p:cNvPr id="256" name="Parallelogram 255"/>
                <p:cNvSpPr/>
                <p:nvPr/>
              </p:nvSpPr>
              <p:spPr>
                <a:xfrm>
                  <a:off x="3782529" y="913956"/>
                  <a:ext cx="1855755" cy="1075711"/>
                </a:xfrm>
                <a:prstGeom prst="parallelogram">
                  <a:avLst>
                    <a:gd name="adj" fmla="val 47074"/>
                  </a:avLst>
                </a:prstGeom>
                <a:solidFill>
                  <a:schemeClr val="bg1">
                    <a:lumMod val="50000"/>
                    <a:alpha val="25000"/>
                  </a:schemeClr>
                </a:solidFill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TextBox 256"/>
                <p:cNvSpPr txBox="1"/>
                <p:nvPr/>
              </p:nvSpPr>
              <p:spPr>
                <a:xfrm>
                  <a:off x="3903762" y="557247"/>
                  <a:ext cx="405314" cy="4037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V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58" name="TextBox 257"/>
                <p:cNvSpPr txBox="1"/>
                <p:nvPr/>
              </p:nvSpPr>
              <p:spPr>
                <a:xfrm>
                  <a:off x="3659705" y="1566574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/>
                      </a:solidFill>
                    </a:rPr>
                    <a:t>1</a:t>
                  </a:r>
                  <a:endParaRPr lang="en-US" sz="12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59" name="TextBox 258"/>
                <p:cNvSpPr txBox="1"/>
                <p:nvPr/>
              </p:nvSpPr>
              <p:spPr>
                <a:xfrm>
                  <a:off x="3845413" y="995861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/>
                      </a:solidFill>
                    </a:rPr>
                    <a:t>2</a:t>
                  </a:r>
                  <a:endParaRPr lang="en-US" sz="12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60" name="TextBox 259"/>
                <p:cNvSpPr txBox="1"/>
                <p:nvPr/>
              </p:nvSpPr>
              <p:spPr>
                <a:xfrm>
                  <a:off x="4036812" y="2007636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/>
                      </a:solidFill>
                    </a:rPr>
                    <a:t>1</a:t>
                  </a:r>
                  <a:endParaRPr lang="en-US" sz="12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61" name="TextBox 260"/>
                <p:cNvSpPr txBox="1"/>
                <p:nvPr/>
              </p:nvSpPr>
              <p:spPr>
                <a:xfrm>
                  <a:off x="4813020" y="1999169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/>
                      </a:solidFill>
                    </a:rPr>
                    <a:t>2</a:t>
                  </a:r>
                  <a:endParaRPr lang="en-US" sz="1200" dirty="0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232" name="Group 10"/>
              <p:cNvGrpSpPr/>
              <p:nvPr/>
            </p:nvGrpSpPr>
            <p:grpSpPr>
              <a:xfrm>
                <a:off x="3640107" y="519381"/>
                <a:ext cx="2019253" cy="1457664"/>
                <a:chOff x="3640107" y="519381"/>
                <a:chExt cx="2019253" cy="1457664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50" name="Parallelogram 249"/>
                <p:cNvSpPr/>
                <p:nvPr/>
              </p:nvSpPr>
              <p:spPr>
                <a:xfrm>
                  <a:off x="3827083" y="901334"/>
                  <a:ext cx="1832277" cy="1075711"/>
                </a:xfrm>
                <a:prstGeom prst="parallelogram">
                  <a:avLst>
                    <a:gd name="adj" fmla="val 42381"/>
                  </a:avLst>
                </a:prstGeom>
                <a:solidFill>
                  <a:schemeClr val="bg1">
                    <a:lumMod val="50000"/>
                    <a:alpha val="25000"/>
                  </a:schemeClr>
                </a:solidFill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3914006" y="519381"/>
                  <a:ext cx="405314" cy="4037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00"/>
                      </a:solidFill>
                    </a:rPr>
                    <a:t>U</a:t>
                  </a:r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3640107" y="1490372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1</a:t>
                  </a:r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3" name="TextBox 252"/>
                <p:cNvSpPr txBox="1"/>
                <p:nvPr/>
              </p:nvSpPr>
              <p:spPr>
                <a:xfrm>
                  <a:off x="3820082" y="932752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2</a:t>
                  </a:r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4" name="TextBox 253"/>
                <p:cNvSpPr txBox="1"/>
                <p:nvPr/>
              </p:nvSpPr>
              <p:spPr>
                <a:xfrm>
                  <a:off x="4453177" y="540784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1</a:t>
                  </a:r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5" name="TextBox 254"/>
                <p:cNvSpPr txBox="1"/>
                <p:nvPr/>
              </p:nvSpPr>
              <p:spPr>
                <a:xfrm>
                  <a:off x="5140275" y="557561"/>
                  <a:ext cx="405314" cy="3028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2</a:t>
                  </a:r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33" name="Oval 232"/>
              <p:cNvSpPr/>
              <p:nvPr/>
            </p:nvSpPr>
            <p:spPr>
              <a:xfrm>
                <a:off x="4396071" y="2719229"/>
                <a:ext cx="91440" cy="9144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5142091" y="2721470"/>
                <a:ext cx="91440" cy="9144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196364" y="3286590"/>
                <a:ext cx="91440" cy="9144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4965272" y="3288268"/>
                <a:ext cx="91440" cy="9144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4394465" y="1051798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5152169" y="1095668"/>
                <a:ext cx="91440" cy="9548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4169264" y="1630633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4965275" y="1661883"/>
                <a:ext cx="91440" cy="9547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en-US"/>
              </a:p>
            </p:txBody>
          </p:sp>
          <p:cxnSp>
            <p:nvCxnSpPr>
              <p:cNvPr id="241" name="Straight Connector 240"/>
              <p:cNvCxnSpPr>
                <a:stCxn id="237" idx="4"/>
                <a:endCxn id="236" idx="0"/>
              </p:cNvCxnSpPr>
              <p:nvPr/>
            </p:nvCxnSpPr>
            <p:spPr>
              <a:xfrm rot="16200000" flipH="1">
                <a:off x="3653074" y="1930349"/>
                <a:ext cx="2145029" cy="570807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>
                <a:stCxn id="237" idx="4"/>
                <a:endCxn id="233" idx="0"/>
              </p:cNvCxnSpPr>
              <p:nvPr/>
            </p:nvCxnSpPr>
            <p:spPr>
              <a:xfrm rot="16200000" flipH="1">
                <a:off x="3652992" y="1930430"/>
                <a:ext cx="1575990" cy="1607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>
                <a:stCxn id="239" idx="4"/>
                <a:endCxn id="235" idx="0"/>
              </p:cNvCxnSpPr>
              <p:nvPr/>
            </p:nvCxnSpPr>
            <p:spPr>
              <a:xfrm rot="16200000" flipH="1">
                <a:off x="3446275" y="2490780"/>
                <a:ext cx="1564517" cy="27102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>
                <a:stCxn id="238" idx="4"/>
                <a:endCxn id="234" idx="0"/>
              </p:cNvCxnSpPr>
              <p:nvPr/>
            </p:nvCxnSpPr>
            <p:spPr>
              <a:xfrm rot="5400000">
                <a:off x="4427689" y="1951270"/>
                <a:ext cx="1530321" cy="10079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>
                <a:stCxn id="240" idx="4"/>
                <a:endCxn id="236" idx="0"/>
              </p:cNvCxnSpPr>
              <p:nvPr/>
            </p:nvCxnSpPr>
            <p:spPr>
              <a:xfrm rot="5400000">
                <a:off x="4245540" y="2522813"/>
                <a:ext cx="1530907" cy="3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>
                <a:stCxn id="237" idx="4"/>
                <a:endCxn id="234" idx="0"/>
              </p:cNvCxnSpPr>
              <p:nvPr/>
            </p:nvCxnSpPr>
            <p:spPr>
              <a:xfrm rot="16200000" flipH="1">
                <a:off x="4024881" y="1558541"/>
                <a:ext cx="1578231" cy="747626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>
                <a:stCxn id="237" idx="4"/>
                <a:endCxn id="235" idx="0"/>
              </p:cNvCxnSpPr>
              <p:nvPr/>
            </p:nvCxnSpPr>
            <p:spPr>
              <a:xfrm rot="5400000">
                <a:off x="3269458" y="2115865"/>
                <a:ext cx="2143351" cy="198099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>
                <a:stCxn id="239" idx="4"/>
                <a:endCxn id="236" idx="0"/>
              </p:cNvCxnSpPr>
              <p:nvPr/>
            </p:nvCxnSpPr>
            <p:spPr>
              <a:xfrm rot="16200000" flipH="1">
                <a:off x="3829890" y="2107165"/>
                <a:ext cx="1566195" cy="796008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>
                <a:stCxn id="238" idx="4"/>
                <a:endCxn id="236" idx="0"/>
              </p:cNvCxnSpPr>
              <p:nvPr/>
            </p:nvCxnSpPr>
            <p:spPr>
              <a:xfrm rot="5400000">
                <a:off x="4055882" y="2146260"/>
                <a:ext cx="2097119" cy="186897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3264145" y="559154"/>
              <a:ext cx="457200" cy="1880640"/>
              <a:chOff x="3258115" y="1202098"/>
              <a:chExt cx="457200" cy="1880640"/>
            </a:xfrm>
          </p:grpSpPr>
          <p:sp>
            <p:nvSpPr>
              <p:cNvPr id="274" name="Line Callout 1 273"/>
              <p:cNvSpPr/>
              <p:nvPr/>
            </p:nvSpPr>
            <p:spPr>
              <a:xfrm>
                <a:off x="3258115" y="2625538"/>
                <a:ext cx="457200" cy="457200"/>
              </a:xfrm>
              <a:prstGeom prst="borderCallout1">
                <a:avLst>
                  <a:gd name="adj1" fmla="val 54627"/>
                  <a:gd name="adj2" fmla="val -469"/>
                  <a:gd name="adj3" fmla="val 106389"/>
                  <a:gd name="adj4" fmla="val -41954"/>
                </a:avLst>
              </a:prstGeom>
              <a:solidFill>
                <a:srgbClr val="FFFFFF">
                  <a:alpha val="84000"/>
                </a:srgbClr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accent1"/>
                    </a:solidFill>
                  </a:rPr>
                  <a:t>w</a:t>
                </a:r>
                <a:r>
                  <a:rPr lang="en-US" baseline="-25000" dirty="0" err="1" smtClean="0">
                    <a:solidFill>
                      <a:schemeClr val="accent1"/>
                    </a:solidFill>
                  </a:rPr>
                  <a:t>g</a:t>
                </a:r>
                <a:endParaRPr lang="en-US" dirty="0" smtClean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75" name="Line Callout 1 274"/>
              <p:cNvSpPr/>
              <p:nvPr/>
            </p:nvSpPr>
            <p:spPr>
              <a:xfrm>
                <a:off x="3258115" y="1202098"/>
                <a:ext cx="457200" cy="457200"/>
              </a:xfrm>
              <a:prstGeom prst="borderCallout1">
                <a:avLst>
                  <a:gd name="adj1" fmla="val 54627"/>
                  <a:gd name="adj2" fmla="val -469"/>
                  <a:gd name="adj3" fmla="val 106389"/>
                  <a:gd name="adj4" fmla="val -41954"/>
                </a:avLst>
              </a:prstGeom>
              <a:solidFill>
                <a:srgbClr val="FFFFFF">
                  <a:alpha val="84000"/>
                </a:srgbClr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FF0000"/>
                    </a:solidFill>
                  </a:rPr>
                  <a:t>w</a:t>
                </a:r>
                <a:r>
                  <a:rPr lang="en-US" baseline="-25000" dirty="0" err="1" smtClean="0">
                    <a:solidFill>
                      <a:srgbClr val="FF0000"/>
                    </a:solidFill>
                  </a:rPr>
                  <a:t>f</a:t>
                </a:r>
                <a:endParaRPr lang="en-US" dirty="0" smtClean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263" name="Content Placeholder 261"/>
          <p:cNvSpPr>
            <a:spLocks noGrp="1"/>
          </p:cNvSpPr>
          <p:nvPr>
            <p:ph sz="half" idx="1"/>
          </p:nvPr>
        </p:nvSpPr>
        <p:spPr>
          <a:xfrm>
            <a:off x="142240" y="1488440"/>
            <a:ext cx="419077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For each elementary area </a:t>
            </a:r>
            <a:r>
              <a:rPr lang="en-US" sz="1800" dirty="0" err="1" smtClean="0"/>
              <a:t>dA</a:t>
            </a:r>
            <a:endParaRPr lang="en-US" sz="1800" dirty="0" smtClean="0"/>
          </a:p>
          <a:p>
            <a:r>
              <a:rPr lang="en-US" sz="1800" dirty="0" smtClean="0"/>
              <a:t>Calculate revenue </a:t>
            </a:r>
            <a:r>
              <a:rPr lang="en-US" sz="1800" dirty="0" err="1" smtClean="0">
                <a:solidFill>
                  <a:srgbClr val="FF0000"/>
                </a:solidFill>
              </a:rPr>
              <a:t>f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chemeClr val="accent1"/>
                </a:solidFill>
              </a:rPr>
              <a:t>g</a:t>
            </a:r>
            <a:r>
              <a:rPr lang="en-US" sz="1800" dirty="0" smtClean="0"/>
              <a:t> if </a:t>
            </a:r>
            <a:r>
              <a:rPr lang="en-US" sz="1800" dirty="0" err="1" smtClean="0"/>
              <a:t>dA</a:t>
            </a:r>
            <a:r>
              <a:rPr lang="en-US" sz="1800" dirty="0" smtClean="0"/>
              <a:t> assigned to bidder 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rgbClr val="4F81BD"/>
                </a:solidFill>
              </a:rPr>
              <a:t>2</a:t>
            </a:r>
          </a:p>
          <a:p>
            <a:r>
              <a:rPr lang="en-US" sz="1800" dirty="0" smtClean="0">
                <a:solidFill>
                  <a:schemeClr val="accent2"/>
                </a:solidFill>
              </a:rPr>
              <a:t>Constraint 1</a:t>
            </a:r>
            <a:r>
              <a:rPr lang="en-US" sz="1800" dirty="0" smtClean="0"/>
              <a:t> (</a:t>
            </a:r>
            <a:r>
              <a:rPr lang="el-GR" sz="1800" dirty="0" smtClean="0"/>
              <a:t>Σ</a:t>
            </a:r>
            <a:r>
              <a:rPr lang="en-US" sz="1800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≤ 1): </a:t>
            </a:r>
            <a:br>
              <a:rPr lang="en-US" sz="1800" dirty="0" smtClean="0"/>
            </a:br>
            <a:r>
              <a:rPr lang="en-US" sz="1800" dirty="0" err="1" smtClean="0"/>
              <a:t>dA</a:t>
            </a:r>
            <a:r>
              <a:rPr lang="en-US" sz="1800" dirty="0" smtClean="0"/>
              <a:t> can be assigned to only one</a:t>
            </a:r>
          </a:p>
          <a:p>
            <a:r>
              <a:rPr lang="en-US" sz="1800" dirty="0" smtClean="0">
                <a:solidFill>
                  <a:srgbClr val="C0504D"/>
                </a:solidFill>
              </a:rPr>
              <a:t>Constraint 2</a:t>
            </a:r>
            <a:r>
              <a:rPr lang="en-US" sz="1800" dirty="0" smtClean="0"/>
              <a:t> (ex-post IC, IR): </a:t>
            </a:r>
          </a:p>
          <a:p>
            <a:pPr>
              <a:buNone/>
            </a:pPr>
            <a:r>
              <a:rPr lang="en-US" sz="1800" dirty="0" smtClean="0"/>
              <a:t>	If </a:t>
            </a:r>
            <a:r>
              <a:rPr lang="en-US" sz="1800" dirty="0" err="1" smtClean="0"/>
              <a:t>dA</a:t>
            </a:r>
            <a:r>
              <a:rPr lang="en-US" sz="1800" dirty="0" smtClean="0"/>
              <a:t>’ is to the SE of </a:t>
            </a:r>
            <a:r>
              <a:rPr lang="en-US" sz="1800" dirty="0" err="1" smtClean="0"/>
              <a:t>dA</a:t>
            </a:r>
            <a:r>
              <a:rPr lang="en-US" sz="1800" dirty="0" smtClean="0"/>
              <a:t> and </a:t>
            </a:r>
            <a:r>
              <a:rPr lang="en-US" sz="1800" dirty="0" err="1" smtClean="0"/>
              <a:t>dA</a:t>
            </a:r>
            <a:r>
              <a:rPr lang="en-US" sz="1800" dirty="0" smtClean="0"/>
              <a:t> is assigned to 1, the </a:t>
            </a:r>
            <a:r>
              <a:rPr lang="en-US" sz="1800" dirty="0" err="1" smtClean="0"/>
              <a:t>dA</a:t>
            </a:r>
            <a:r>
              <a:rPr lang="en-US" sz="1800" dirty="0" smtClean="0"/>
              <a:t>’ cannot be assigned to 2</a:t>
            </a:r>
          </a:p>
          <a:p>
            <a:r>
              <a:rPr lang="en-US" sz="1800" dirty="0" smtClean="0">
                <a:sym typeface="Wingdings"/>
              </a:rPr>
              <a:t>m</a:t>
            </a:r>
            <a:r>
              <a:rPr lang="en-US" sz="1800" dirty="0" smtClean="0"/>
              <a:t>aximum weight independent set in a special graph</a:t>
            </a:r>
            <a:br>
              <a:rPr lang="en-US" sz="1800" dirty="0" smtClean="0"/>
            </a:br>
            <a:endParaRPr lang="en-US" sz="1800" dirty="0" smtClean="0">
              <a:solidFill>
                <a:srgbClr val="4F81BD"/>
              </a:solidFill>
              <a:sym typeface="Wingdings"/>
            </a:endParaRPr>
          </a:p>
          <a:p>
            <a:r>
              <a:rPr lang="en-US" sz="1800" dirty="0" err="1" smtClean="0">
                <a:solidFill>
                  <a:schemeClr val="accent1"/>
                </a:solidFill>
                <a:sym typeface="Wingdings"/>
              </a:rPr>
              <a:t>n</a:t>
            </a:r>
            <a:r>
              <a:rPr lang="en-US" sz="1800" dirty="0" smtClean="0">
                <a:solidFill>
                  <a:schemeClr val="accent1"/>
                </a:solidFill>
                <a:sym typeface="Wingdings"/>
              </a:rPr>
              <a:t>=2</a:t>
            </a:r>
            <a:r>
              <a:rPr lang="en-US" sz="1800" dirty="0" smtClean="0">
                <a:sym typeface="Wingdings"/>
              </a:rPr>
              <a:t>: </a:t>
            </a:r>
            <a:r>
              <a:rPr lang="en-US" sz="1800" dirty="0" smtClean="0">
                <a:solidFill>
                  <a:srgbClr val="4F81BD"/>
                </a:solidFill>
              </a:rPr>
              <a:t>bipartite </a:t>
            </a:r>
            <a:r>
              <a:rPr lang="en-US" sz="1800" dirty="0" smtClean="0"/>
              <a:t>graph</a:t>
            </a:r>
            <a:r>
              <a:rPr lang="en-US" sz="1800" dirty="0" smtClean="0">
                <a:sym typeface="Wingdings"/>
              </a:rPr>
              <a:t>: </a:t>
            </a:r>
            <a:r>
              <a:rPr lang="en-US" sz="1800" dirty="0" smtClean="0">
                <a:solidFill>
                  <a:srgbClr val="4F81BD"/>
                </a:solidFill>
                <a:sym typeface="Wingdings"/>
              </a:rPr>
              <a:t>P</a:t>
            </a:r>
            <a:endParaRPr lang="en-US" sz="1800" dirty="0" smtClean="0">
              <a:solidFill>
                <a:srgbClr val="4F81BD"/>
              </a:solidFill>
            </a:endParaRPr>
          </a:p>
          <a:p>
            <a:r>
              <a:rPr lang="en-US" sz="1800" dirty="0" err="1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rgbClr val="FF0000"/>
                </a:solidFill>
              </a:rPr>
              <a:t>=3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FF0000"/>
                </a:solidFill>
              </a:rPr>
              <a:t>tripartite </a:t>
            </a:r>
            <a:r>
              <a:rPr lang="en-US" sz="1800" dirty="0" smtClean="0"/>
              <a:t>graph</a:t>
            </a:r>
            <a:r>
              <a:rPr lang="en-US" sz="1800" dirty="0" smtClean="0">
                <a:sym typeface="Wingdings"/>
              </a:rPr>
              <a:t>: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NP-hard</a:t>
            </a:r>
            <a:r>
              <a:rPr lang="en-US" sz="1800" dirty="0" smtClean="0">
                <a:solidFill>
                  <a:srgbClr val="FF0000"/>
                </a:solidFill>
              </a:rPr>
              <a:t>   </a:t>
            </a:r>
          </a:p>
        </p:txBody>
      </p:sp>
      <p:grpSp>
        <p:nvGrpSpPr>
          <p:cNvPr id="266" name="Group 265"/>
          <p:cNvGrpSpPr/>
          <p:nvPr/>
        </p:nvGrpSpPr>
        <p:grpSpPr>
          <a:xfrm>
            <a:off x="4854277" y="1919962"/>
            <a:ext cx="3281362" cy="3124200"/>
            <a:chOff x="3271838" y="2058988"/>
            <a:chExt cx="3281362" cy="3124200"/>
          </a:xfrm>
        </p:grpSpPr>
        <p:cxnSp>
          <p:nvCxnSpPr>
            <p:cNvPr id="267" name="Straight Arrow Connector 5"/>
            <p:cNvCxnSpPr>
              <a:cxnSpLocks noChangeShapeType="1"/>
            </p:cNvCxnSpPr>
            <p:nvPr/>
          </p:nvCxnSpPr>
          <p:spPr bwMode="auto">
            <a:xfrm>
              <a:off x="3276600" y="5181600"/>
              <a:ext cx="3276600" cy="1588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68" name="Straight Arrow Connector 7"/>
            <p:cNvCxnSpPr>
              <a:cxnSpLocks noChangeShapeType="1"/>
            </p:cNvCxnSpPr>
            <p:nvPr/>
          </p:nvCxnSpPr>
          <p:spPr bwMode="auto">
            <a:xfrm rot="5400000" flipH="1" flipV="1">
              <a:off x="1711326" y="3619500"/>
              <a:ext cx="3124200" cy="3175"/>
            </a:xfrm>
            <a:prstGeom prst="straightConnector1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 type="arrow" w="med" len="med"/>
            </a:ln>
          </p:spPr>
        </p:cxnSp>
        <p:sp>
          <p:nvSpPr>
            <p:cNvPr id="270" name="Oval 8"/>
            <p:cNvSpPr>
              <a:spLocks noChangeArrowheads="1"/>
            </p:cNvSpPr>
            <p:nvPr/>
          </p:nvSpPr>
          <p:spPr bwMode="auto">
            <a:xfrm>
              <a:off x="5080000" y="424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Oval 9"/>
            <p:cNvSpPr>
              <a:spLocks noChangeArrowheads="1"/>
            </p:cNvSpPr>
            <p:nvPr/>
          </p:nvSpPr>
          <p:spPr bwMode="auto">
            <a:xfrm>
              <a:off x="4013200" y="3251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72" name="Straight Connector 11"/>
            <p:cNvCxnSpPr>
              <a:cxnSpLocks noChangeShapeType="1"/>
              <a:stCxn id="271" idx="6"/>
            </p:cNvCxnSpPr>
            <p:nvPr/>
          </p:nvCxnSpPr>
          <p:spPr bwMode="auto">
            <a:xfrm>
              <a:off x="4241800" y="3365500"/>
              <a:ext cx="175260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</p:cxnSp>
        <p:cxnSp>
          <p:nvCxnSpPr>
            <p:cNvPr id="273" name="Straight Connector 13"/>
            <p:cNvCxnSpPr>
              <a:cxnSpLocks noChangeShapeType="1"/>
              <a:stCxn id="270" idx="0"/>
            </p:cNvCxnSpPr>
            <p:nvPr/>
          </p:nvCxnSpPr>
          <p:spPr bwMode="auto">
            <a:xfrm rot="5400000" flipH="1" flipV="1">
              <a:off x="4318000" y="3365500"/>
              <a:ext cx="17526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dash"/>
              <a:miter lim="800000"/>
              <a:headEnd/>
              <a:tailEnd/>
            </a:ln>
          </p:spPr>
        </p:cxnSp>
        <p:sp>
          <p:nvSpPr>
            <p:cNvPr id="277" name="TextBox 16"/>
            <p:cNvSpPr txBox="1">
              <a:spLocks noChangeArrowheads="1"/>
            </p:cNvSpPr>
            <p:nvPr/>
          </p:nvSpPr>
          <p:spPr bwMode="auto">
            <a:xfrm>
              <a:off x="3543300" y="3149600"/>
              <a:ext cx="966788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 dirty="0" err="1"/>
                <a:t>dA</a:t>
              </a:r>
              <a:endParaRPr lang="en-US" b="0" dirty="0"/>
            </a:p>
          </p:txBody>
        </p:sp>
        <p:sp>
          <p:nvSpPr>
            <p:cNvPr id="278" name="TextBox 17"/>
            <p:cNvSpPr txBox="1">
              <a:spLocks noChangeArrowheads="1"/>
            </p:cNvSpPr>
            <p:nvPr/>
          </p:nvSpPr>
          <p:spPr bwMode="auto">
            <a:xfrm>
              <a:off x="4953794" y="4634468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 err="1"/>
                <a:t>dA</a:t>
              </a:r>
              <a:r>
                <a:rPr lang="en-US" b="0" dirty="0"/>
                <a:t>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7" grpId="1" animBg="1"/>
      <p:bldP spid="264" grpId="0" animBg="1"/>
      <p:bldP spid="264" grpId="1" animBg="1"/>
      <p:bldP spid="2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Revenue </a:t>
            </a:r>
            <a:r>
              <a:rPr lang="en-US" dirty="0" err="1" smtClean="0"/>
              <a:t>vs</a:t>
            </a:r>
            <a:r>
              <a:rPr lang="en-US" dirty="0" smtClean="0"/>
              <a:t>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1796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 item, 2 bidders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Vickrey’s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auction</a:t>
            </a:r>
          </a:p>
          <a:p>
            <a:pPr lvl="1"/>
            <a:r>
              <a:rPr lang="en-US" dirty="0" smtClean="0"/>
              <a:t>welfare = E[max(v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= 2/3</a:t>
            </a:r>
          </a:p>
          <a:p>
            <a:pPr lvl="1"/>
            <a:r>
              <a:rPr lang="en-US" dirty="0" smtClean="0"/>
              <a:t>revenue = E[min(v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= 1/3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Myerson’s </a:t>
            </a:r>
            <a:r>
              <a:rPr lang="en-US" dirty="0" smtClean="0"/>
              <a:t>auction: </a:t>
            </a:r>
            <a:r>
              <a:rPr lang="en-US" dirty="0" err="1" smtClean="0"/>
              <a:t>Vickrey</a:t>
            </a:r>
            <a:r>
              <a:rPr lang="en-US" dirty="0" smtClean="0"/>
              <a:t> with reserve ½</a:t>
            </a:r>
          </a:p>
          <a:p>
            <a:pPr lvl="1"/>
            <a:r>
              <a:rPr lang="en-US" dirty="0" smtClean="0"/>
              <a:t>welfare = ¼*0 + ¼*5/6 + ½*3/4 = 7/12</a:t>
            </a:r>
          </a:p>
          <a:p>
            <a:pPr lvl="1"/>
            <a:r>
              <a:rPr lang="en-US" dirty="0" smtClean="0"/>
              <a:t>revenue = ¼*0 + ¼*2/3 + ½*1/2 = 5/12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sz="5429" dirty="0" smtClean="0">
                <a:solidFill>
                  <a:srgbClr val="FF0000"/>
                </a:solidFill>
              </a:rPr>
              <a:t>Conflict?</a:t>
            </a:r>
          </a:p>
          <a:p>
            <a:pPr>
              <a:buNone/>
            </a:pPr>
            <a:endParaRPr lang="en-US" sz="2857" dirty="0" smtClean="0"/>
          </a:p>
        </p:txBody>
      </p:sp>
      <p:grpSp>
        <p:nvGrpSpPr>
          <p:cNvPr id="5" name="Group 15"/>
          <p:cNvGrpSpPr/>
          <p:nvPr/>
        </p:nvGrpSpPr>
        <p:grpSpPr>
          <a:xfrm>
            <a:off x="5319482" y="289861"/>
            <a:ext cx="3788234" cy="2255554"/>
            <a:chOff x="5355766" y="1273054"/>
            <a:chExt cx="3788234" cy="2255554"/>
          </a:xfrm>
        </p:grpSpPr>
        <p:pic>
          <p:nvPicPr>
            <p:cNvPr id="4" name="Picture 3" descr="MINGVAS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16329" y="1273054"/>
              <a:ext cx="625208" cy="872002"/>
            </a:xfrm>
            <a:prstGeom prst="rect">
              <a:avLst/>
            </a:prstGeom>
          </p:spPr>
        </p:pic>
        <p:grpSp>
          <p:nvGrpSpPr>
            <p:cNvPr id="8" name="Group 8"/>
            <p:cNvGrpSpPr/>
            <p:nvPr/>
          </p:nvGrpSpPr>
          <p:grpSpPr>
            <a:xfrm>
              <a:off x="5355766" y="2286000"/>
              <a:ext cx="2015066" cy="1242608"/>
              <a:chOff x="5428336" y="2286000"/>
              <a:chExt cx="2015066" cy="1242608"/>
            </a:xfrm>
          </p:grpSpPr>
          <p:pic>
            <p:nvPicPr>
              <p:cNvPr id="6" name="Picture 5" descr="bidding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0449" y="2286000"/>
                <a:ext cx="697556" cy="861181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428336" y="3159276"/>
                <a:ext cx="2015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 uniform in [0,1]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9" name="Group 12"/>
            <p:cNvGrpSpPr/>
            <p:nvPr/>
          </p:nvGrpSpPr>
          <p:grpSpPr>
            <a:xfrm>
              <a:off x="7128934" y="2269070"/>
              <a:ext cx="2015066" cy="1253191"/>
              <a:chOff x="5428336" y="2286000"/>
              <a:chExt cx="2015066" cy="1253191"/>
            </a:xfrm>
          </p:grpSpPr>
          <p:pic>
            <p:nvPicPr>
              <p:cNvPr id="14" name="Picture 13" descr="bidding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0449" y="2286000"/>
                <a:ext cx="697556" cy="861181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428336" y="3169859"/>
                <a:ext cx="2015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 uniform in [0,1]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26690" y="970516"/>
            <a:ext cx="4279159" cy="5756526"/>
            <a:chOff x="226690" y="970516"/>
            <a:chExt cx="4279159" cy="5756526"/>
          </a:xfrm>
        </p:grpSpPr>
        <p:grpSp>
          <p:nvGrpSpPr>
            <p:cNvPr id="20" name="Group 19"/>
            <p:cNvGrpSpPr/>
            <p:nvPr/>
          </p:nvGrpSpPr>
          <p:grpSpPr>
            <a:xfrm>
              <a:off x="226690" y="970516"/>
              <a:ext cx="4279159" cy="5756526"/>
              <a:chOff x="226690" y="970516"/>
              <a:chExt cx="4279159" cy="575652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26690" y="970516"/>
                <a:ext cx="4279159" cy="5756526"/>
                <a:chOff x="226690" y="970516"/>
                <a:chExt cx="4279159" cy="5756526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26690" y="970516"/>
                  <a:ext cx="4279159" cy="5756526"/>
                  <a:chOff x="226691" y="765349"/>
                  <a:chExt cx="2846916" cy="5344584"/>
                </a:xfrm>
              </p:grpSpPr>
              <p:sp>
                <p:nvSpPr>
                  <p:cNvPr id="4" name="Oval 3"/>
                  <p:cNvSpPr/>
                  <p:nvPr/>
                </p:nvSpPr>
                <p:spPr>
                  <a:xfrm>
                    <a:off x="226691" y="765349"/>
                    <a:ext cx="2846916" cy="5344584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>
                    <a:off x="470106" y="2274540"/>
                    <a:ext cx="2360084" cy="3814219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787608" y="3665174"/>
                    <a:ext cx="1735666" cy="2423585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1446189" y="1562323"/>
                  <a:ext cx="2453291" cy="8617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500" dirty="0" smtClean="0">
                      <a:solidFill>
                        <a:schemeClr val="accent2"/>
                      </a:solidFill>
                    </a:rPr>
                    <a:t>[Myerson </a:t>
                  </a:r>
                  <a:br>
                    <a:rPr lang="en-US" sz="2500" dirty="0" smtClean="0">
                      <a:solidFill>
                        <a:schemeClr val="accent2"/>
                      </a:solidFill>
                    </a:rPr>
                  </a:br>
                  <a:r>
                    <a:rPr lang="en-US" sz="2500" dirty="0" smtClean="0">
                      <a:solidFill>
                        <a:schemeClr val="accent2"/>
                      </a:solidFill>
                    </a:rPr>
                    <a:t>Satterthwaite’83]</a:t>
                  </a:r>
                  <a:endParaRPr lang="en-US" sz="2500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1446189" y="2834422"/>
                <a:ext cx="2020918" cy="1246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2"/>
                    </a:solidFill>
                  </a:rPr>
                  <a:t>[</a:t>
                </a:r>
                <a:r>
                  <a:rPr lang="en-US" sz="2500" dirty="0" err="1" smtClean="0">
                    <a:solidFill>
                      <a:schemeClr val="accent2"/>
                    </a:solidFill>
                  </a:rPr>
                  <a:t>Diakonikolas</a:t>
                </a:r>
                <a:r>
                  <a:rPr lang="en-US" sz="2500" dirty="0" smtClean="0">
                    <a:solidFill>
                      <a:schemeClr val="accent2"/>
                    </a:solidFill>
                  </a:rPr>
                  <a:t> </a:t>
                </a:r>
                <a:br>
                  <a:rPr lang="en-US" sz="2500" dirty="0" smtClean="0">
                    <a:solidFill>
                      <a:schemeClr val="accent2"/>
                    </a:solidFill>
                  </a:rPr>
                </a:br>
                <a:r>
                  <a:rPr lang="en-US" sz="2500" dirty="0" smtClean="0">
                    <a:solidFill>
                      <a:schemeClr val="accent2"/>
                    </a:solidFill>
                  </a:rPr>
                  <a:t>Papadimitriou </a:t>
                </a:r>
                <a:br>
                  <a:rPr lang="en-US" sz="2500" dirty="0" smtClean="0">
                    <a:solidFill>
                      <a:schemeClr val="accent2"/>
                    </a:solidFill>
                  </a:rPr>
                </a:br>
                <a:r>
                  <a:rPr lang="en-US" sz="2500" dirty="0" smtClean="0">
                    <a:solidFill>
                      <a:schemeClr val="accent2"/>
                    </a:solidFill>
                  </a:rPr>
                  <a:t>P Singer’11]</a:t>
                </a:r>
                <a:endParaRPr lang="en-US" sz="2500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359235" y="5129478"/>
              <a:ext cx="2373767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2"/>
                  </a:solidFill>
                </a:rPr>
                <a:t>[</a:t>
              </a:r>
              <a:r>
                <a:rPr lang="en-US" sz="2500" dirty="0" err="1" smtClean="0">
                  <a:solidFill>
                    <a:schemeClr val="accent2"/>
                  </a:solidFill>
                </a:rPr>
                <a:t>Daskalakis</a:t>
              </a:r>
              <a:r>
                <a:rPr lang="en-US" sz="2500" dirty="0" smtClean="0">
                  <a:solidFill>
                    <a:schemeClr val="accent2"/>
                  </a:solidFill>
                </a:rPr>
                <a:t> P’11]</a:t>
              </a:r>
              <a:endParaRPr lang="en-US" sz="2500" dirty="0">
                <a:solidFill>
                  <a:schemeClr val="accent2"/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82736" y="723178"/>
          <a:ext cx="2594032" cy="5205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4032"/>
              </a:tblGrid>
              <a:tr h="10141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accent1"/>
                          </a:solidFill>
                        </a:rPr>
                        <a:t>Solution Concept</a:t>
                      </a:r>
                      <a:endParaRPr lang="en-US" sz="25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1162221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randomized</a:t>
                      </a:r>
                      <a:endParaRPr lang="en-US" sz="2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413835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deterministic</a:t>
                      </a:r>
                      <a:endParaRPr lang="en-US" sz="2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675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simple</a:t>
                      </a:r>
                      <a:br>
                        <a:rPr lang="en-US" sz="2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en-US" sz="2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(second price auction with reserves)</a:t>
                      </a:r>
                      <a:endParaRPr lang="en-US" sz="2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621028" y="632470"/>
          <a:ext cx="2367232" cy="54042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7232"/>
              </a:tblGrid>
              <a:tr h="1212705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FF0000"/>
                          </a:solidFill>
                        </a:rPr>
                        <a:t>Approximation</a:t>
                      </a:r>
                      <a:endParaRPr lang="en-US" sz="25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959678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optimal</a:t>
                      </a:r>
                      <a:endParaRPr lang="en-US" sz="2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616378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FPTAS</a:t>
                      </a:r>
                      <a:endParaRPr lang="en-US" sz="2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204722">
                <a:tc>
                  <a:txBody>
                    <a:bodyPr/>
                    <a:lstStyle/>
                    <a:p>
                      <a:pPr algn="ctr"/>
                      <a:endParaRPr lang="en-US" sz="2500" dirty="0" smtClean="0"/>
                    </a:p>
                    <a:p>
                      <a:pPr algn="ctr"/>
                      <a:r>
                        <a:rPr lang="en-US" sz="2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constant-factor</a:t>
                      </a:r>
                    </a:p>
                    <a:p>
                      <a:pPr algn="ctr"/>
                      <a:endParaRPr lang="en-US" sz="25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6479778" y="1490431"/>
            <a:ext cx="2509276" cy="4671556"/>
            <a:chOff x="6479778" y="1490431"/>
            <a:chExt cx="2509276" cy="4671556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4145191" y="3825018"/>
              <a:ext cx="4670762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6652879" y="3825812"/>
              <a:ext cx="4670762" cy="1588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3924"/>
            <a:ext cx="853026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Having the best of both worlds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Bi-objective Auctions</a:t>
            </a:r>
            <a:br>
              <a:rPr lang="en-US" dirty="0" smtClean="0"/>
            </a:br>
            <a:r>
              <a:rPr lang="en-US" sz="2500" dirty="0" smtClean="0">
                <a:solidFill>
                  <a:schemeClr val="accent2"/>
                </a:solidFill>
              </a:rPr>
              <a:t>[</a:t>
            </a:r>
            <a:r>
              <a:rPr lang="en-US" sz="2500" dirty="0" err="1" smtClean="0">
                <a:solidFill>
                  <a:schemeClr val="accent2"/>
                </a:solidFill>
              </a:rPr>
              <a:t>Diakonikolas</a:t>
            </a:r>
            <a:r>
              <a:rPr lang="en-US" sz="2500" dirty="0" smtClean="0">
                <a:solidFill>
                  <a:schemeClr val="accent2"/>
                </a:solidFill>
              </a:rPr>
              <a:t>, Papadimitriou, P, Singer 2011]</a:t>
            </a:r>
            <a:endParaRPr lang="en-US" sz="2500" dirty="0">
              <a:solidFill>
                <a:schemeClr val="accent2"/>
              </a:solidFill>
            </a:endParaRPr>
          </a:p>
        </p:txBody>
      </p:sp>
      <p:grpSp>
        <p:nvGrpSpPr>
          <p:cNvPr id="4" name="Group 39"/>
          <p:cNvGrpSpPr/>
          <p:nvPr/>
        </p:nvGrpSpPr>
        <p:grpSpPr>
          <a:xfrm>
            <a:off x="5100826" y="1396798"/>
            <a:ext cx="3841140" cy="3391463"/>
            <a:chOff x="5100826" y="1396798"/>
            <a:chExt cx="3841140" cy="3391463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5719920" y="4271982"/>
              <a:ext cx="3222046" cy="104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4276683" y="2839241"/>
              <a:ext cx="288647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706474" y="4418929"/>
              <a:ext cx="1060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Welfare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00826" y="2391187"/>
              <a:ext cx="461665" cy="9943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Revenue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122479" y="27215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740974" y="2846455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274879" y="311431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893374" y="299885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274879" y="28739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893374" y="2998855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679159" y="310927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045774" y="3224727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348344" y="33357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966839" y="346067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742129" y="355010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108744" y="3665559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500744" y="34881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108744" y="3665559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894529" y="37759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387084" y="3775975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217379" y="34451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621659" y="344010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90844" y="36666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6443244" y="38190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416784" y="2491064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6579679" y="268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296314" y="26424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700594" y="2637367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272349" y="3913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424749" y="40658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701934" y="3880935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71"/>
          <p:cNvGrpSpPr/>
          <p:nvPr/>
        </p:nvGrpSpPr>
        <p:grpSpPr>
          <a:xfrm>
            <a:off x="6686639" y="1929552"/>
            <a:ext cx="2255327" cy="1715663"/>
            <a:chOff x="6671119" y="1950904"/>
            <a:chExt cx="2255327" cy="1715663"/>
          </a:xfrm>
        </p:grpSpPr>
        <p:sp>
          <p:nvSpPr>
            <p:cNvPr id="73" name="Line Callout 1 72"/>
            <p:cNvSpPr/>
            <p:nvPr/>
          </p:nvSpPr>
          <p:spPr>
            <a:xfrm>
              <a:off x="7981652" y="3380743"/>
              <a:ext cx="944794" cy="285824"/>
            </a:xfrm>
            <a:prstGeom prst="borderCallout1">
              <a:avLst>
                <a:gd name="adj1" fmla="val 18750"/>
                <a:gd name="adj2" fmla="val -8333"/>
                <a:gd name="adj3" fmla="val 182274"/>
                <a:gd name="adj4" fmla="val -30114"/>
              </a:avLst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Vickrey</a:t>
              </a:r>
              <a:endParaRPr lang="en-US" dirty="0"/>
            </a:p>
          </p:txBody>
        </p:sp>
        <p:sp>
          <p:nvSpPr>
            <p:cNvPr id="74" name="Line Callout 1 73"/>
            <p:cNvSpPr/>
            <p:nvPr/>
          </p:nvSpPr>
          <p:spPr>
            <a:xfrm>
              <a:off x="6671119" y="1950904"/>
              <a:ext cx="1016239" cy="285824"/>
            </a:xfrm>
            <a:prstGeom prst="borderCallout1">
              <a:avLst>
                <a:gd name="adj1" fmla="val 18750"/>
                <a:gd name="adj2" fmla="val -8333"/>
                <a:gd name="adj3" fmla="val 200635"/>
                <a:gd name="adj4" fmla="val -18754"/>
              </a:avLst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Myerson</a:t>
              </a:r>
              <a:endParaRPr lang="en-US" dirty="0"/>
            </a:p>
          </p:txBody>
        </p:sp>
      </p:grpSp>
      <p:grpSp>
        <p:nvGrpSpPr>
          <p:cNvPr id="6" name="Group 76"/>
          <p:cNvGrpSpPr/>
          <p:nvPr/>
        </p:nvGrpSpPr>
        <p:grpSpPr>
          <a:xfrm>
            <a:off x="5100826" y="1400445"/>
            <a:ext cx="3841140" cy="3391463"/>
            <a:chOff x="5100826" y="1396798"/>
            <a:chExt cx="3841140" cy="3391463"/>
          </a:xfrm>
        </p:grpSpPr>
        <p:cxnSp>
          <p:nvCxnSpPr>
            <p:cNvPr id="78" name="Straight Arrow Connector 77"/>
            <p:cNvCxnSpPr/>
            <p:nvPr/>
          </p:nvCxnSpPr>
          <p:spPr>
            <a:xfrm flipV="1">
              <a:off x="5719920" y="4271982"/>
              <a:ext cx="3222046" cy="104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4276683" y="2839241"/>
              <a:ext cx="288647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6706474" y="4418929"/>
              <a:ext cx="1060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Welfare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00826" y="2391187"/>
              <a:ext cx="461665" cy="9943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Revenue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6122479" y="27215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740974" y="2846455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274879" y="311431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893374" y="299885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274879" y="28739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893374" y="2998855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679159" y="310927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7045774" y="3224727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348344" y="33357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966839" y="346067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742129" y="355010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7108744" y="3665559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500744" y="34881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7108744" y="3665559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894529" y="37759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7387084" y="3775975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6217379" y="34451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621659" y="344010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290844" y="36666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443244" y="38190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6416784" y="2491064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579679" y="268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296314" y="26424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6700594" y="2637367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7272349" y="3913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424749" y="40658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7701934" y="3880935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13"/>
          <p:cNvGrpSpPr/>
          <p:nvPr/>
        </p:nvGrpSpPr>
        <p:grpSpPr>
          <a:xfrm>
            <a:off x="5100826" y="1392328"/>
            <a:ext cx="3841140" cy="3391463"/>
            <a:chOff x="125940" y="275153"/>
            <a:chExt cx="3841140" cy="3391463"/>
          </a:xfrm>
        </p:grpSpPr>
        <p:cxnSp>
          <p:nvCxnSpPr>
            <p:cNvPr id="115" name="Straight Arrow Connector 114"/>
            <p:cNvCxnSpPr/>
            <p:nvPr/>
          </p:nvCxnSpPr>
          <p:spPr>
            <a:xfrm flipV="1">
              <a:off x="745034" y="3150337"/>
              <a:ext cx="3222046" cy="104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-698203" y="1717596"/>
              <a:ext cx="288647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1731588" y="3297284"/>
              <a:ext cx="1060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Welfare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25940" y="1269542"/>
              <a:ext cx="461665" cy="9943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Revenue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275156" y="1748504"/>
            <a:ext cx="4176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Pareto set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-set of </a:t>
            </a:r>
            <a:r>
              <a:rPr lang="en-US" sz="2000" dirty="0" err="1" smtClean="0"/>
              <a:t>undominated</a:t>
            </a:r>
            <a:r>
              <a:rPr lang="en-US" sz="2000" dirty="0" smtClean="0"/>
              <a:t> solution points</a:t>
            </a:r>
            <a:br>
              <a:rPr lang="en-US" sz="2000" dirty="0" smtClean="0"/>
            </a:br>
            <a:r>
              <a:rPr lang="en-US" sz="2000" dirty="0" smtClean="0"/>
              <a:t>-is generally exponential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41250" y="4954657"/>
            <a:ext cx="8600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accent2"/>
                </a:solidFill>
              </a:rPr>
              <a:t>Theorem: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Exactly computing </a:t>
            </a:r>
            <a:r>
              <a:rPr lang="en-US" sz="2500" dirty="0" smtClean="0"/>
              <a:t>any point in the revenue-welfare Pareto curve is </a:t>
            </a:r>
            <a:r>
              <a:rPr lang="en-US" sz="2500" dirty="0" smtClean="0">
                <a:solidFill>
                  <a:srgbClr val="FF0000"/>
                </a:solidFill>
              </a:rPr>
              <a:t>NP-complete </a:t>
            </a:r>
            <a:r>
              <a:rPr lang="en-US" sz="2500" dirty="0" smtClean="0"/>
              <a:t>even for</a:t>
            </a:r>
            <a:r>
              <a:rPr lang="en-US" sz="2500" dirty="0" smtClean="0"/>
              <a:t> 2 bidders </a:t>
            </a:r>
            <a:r>
              <a:rPr lang="en-US" sz="2500" dirty="0" smtClean="0"/>
              <a:t>with </a:t>
            </a:r>
            <a:r>
              <a:rPr lang="en-US" sz="2500" dirty="0" smtClean="0">
                <a:solidFill>
                  <a:srgbClr val="FF0000"/>
                </a:solidFill>
              </a:rPr>
              <a:t>independent </a:t>
            </a:r>
            <a:r>
              <a:rPr lang="en-US" sz="2500" dirty="0" smtClean="0"/>
              <a:t>distributions, but there exists an </a:t>
            </a:r>
            <a:r>
              <a:rPr lang="en-US" sz="2500" dirty="0" smtClean="0">
                <a:solidFill>
                  <a:schemeClr val="accent1"/>
                </a:solidFill>
              </a:rPr>
              <a:t>FPTAS </a:t>
            </a:r>
            <a:r>
              <a:rPr lang="en-US" sz="2500" dirty="0" smtClean="0"/>
              <a:t>for 2 bidders even when their valuations are </a:t>
            </a:r>
            <a:r>
              <a:rPr lang="en-US" sz="2500" dirty="0" smtClean="0">
                <a:solidFill>
                  <a:schemeClr val="accent1"/>
                </a:solidFill>
              </a:rPr>
              <a:t>arbitrarily correlated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35392" y="3036823"/>
            <a:ext cx="54615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ε-</a:t>
            </a:r>
            <a:r>
              <a:rPr lang="en-US" sz="2000" dirty="0" smtClean="0">
                <a:solidFill>
                  <a:srgbClr val="FF0000"/>
                </a:solidFill>
              </a:rPr>
              <a:t>Pareto set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-set of approximately </a:t>
            </a:r>
            <a:r>
              <a:rPr lang="en-US" sz="2000" dirty="0" err="1" smtClean="0"/>
              <a:t>undominated</a:t>
            </a:r>
            <a:r>
              <a:rPr lang="en-US" sz="2000" dirty="0" smtClean="0"/>
              <a:t> solution points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>
                <a:solidFill>
                  <a:schemeClr val="accent1"/>
                </a:solidFill>
              </a:rPr>
              <a:t>[PY00] </a:t>
            </a:r>
            <a:r>
              <a:rPr lang="en-US" sz="2000" dirty="0" smtClean="0"/>
              <a:t>Always exists a </a:t>
            </a:r>
            <a:r>
              <a:rPr lang="en-US" sz="2000" dirty="0" err="1" smtClean="0"/>
              <a:t>polynomially</a:t>
            </a:r>
            <a:r>
              <a:rPr lang="en-US" sz="2000" dirty="0" smtClean="0"/>
              <a:t> succinct one. </a:t>
            </a:r>
            <a:br>
              <a:rPr lang="en-US" sz="2000" dirty="0" smtClean="0"/>
            </a:br>
            <a:r>
              <a:rPr lang="en-US" sz="2000" dirty="0" smtClean="0"/>
              <a:t>Question: Can we construct it efficiently?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3" grpId="0"/>
      <p:bldP spid="1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Simple, Optimal and Efficient</a:t>
            </a:r>
            <a:br>
              <a:rPr lang="en-US" dirty="0" smtClean="0"/>
            </a:br>
            <a:r>
              <a:rPr lang="en-US" sz="2778" dirty="0" smtClean="0">
                <a:solidFill>
                  <a:schemeClr val="accent2"/>
                </a:solidFill>
              </a:rPr>
              <a:t>[</a:t>
            </a:r>
            <a:r>
              <a:rPr lang="en-US" sz="2778" dirty="0" err="1" smtClean="0">
                <a:solidFill>
                  <a:schemeClr val="accent2"/>
                </a:solidFill>
              </a:rPr>
              <a:t>Daskalakis</a:t>
            </a:r>
            <a:r>
              <a:rPr lang="en-US" sz="2778" dirty="0" smtClean="0">
                <a:solidFill>
                  <a:schemeClr val="accent2"/>
                </a:solidFill>
              </a:rPr>
              <a:t>, P 2011]</a:t>
            </a:r>
            <a:endParaRPr lang="en-US" sz="2778" dirty="0">
              <a:solidFill>
                <a:schemeClr val="accent2"/>
              </a:solidFill>
            </a:endParaRPr>
          </a:p>
        </p:txBody>
      </p:sp>
      <p:pic>
        <p:nvPicPr>
          <p:cNvPr id="5" name="Picture 4" descr="MINGVA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98" y="1465058"/>
            <a:ext cx="686690" cy="957753"/>
          </a:xfrm>
          <a:prstGeom prst="rect">
            <a:avLst/>
          </a:prstGeom>
        </p:spPr>
      </p:pic>
      <p:pic>
        <p:nvPicPr>
          <p:cNvPr id="8" name="Picture 7" descr="bid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057" y="1518163"/>
            <a:ext cx="732765" cy="904648"/>
          </a:xfrm>
          <a:prstGeom prst="rect">
            <a:avLst/>
          </a:prstGeom>
        </p:spPr>
      </p:pic>
      <p:pic>
        <p:nvPicPr>
          <p:cNvPr id="9" name="Picture 8" descr="bid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849" y="1518163"/>
            <a:ext cx="732765" cy="904648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2284892" y="1518163"/>
            <a:ext cx="4289052" cy="904648"/>
            <a:chOff x="2284892" y="1437103"/>
            <a:chExt cx="4289052" cy="904648"/>
          </a:xfrm>
        </p:grpSpPr>
        <p:pic>
          <p:nvPicPr>
            <p:cNvPr id="7" name="Picture 6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4892" y="1437103"/>
              <a:ext cx="732765" cy="904648"/>
            </a:xfrm>
            <a:prstGeom prst="rect">
              <a:avLst/>
            </a:prstGeom>
          </p:spPr>
        </p:pic>
        <p:pic>
          <p:nvPicPr>
            <p:cNvPr id="10" name="Picture 9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6014" y="1437103"/>
              <a:ext cx="732765" cy="904648"/>
            </a:xfrm>
            <a:prstGeom prst="rect">
              <a:avLst/>
            </a:prstGeom>
          </p:spPr>
        </p:pic>
        <p:pic>
          <p:nvPicPr>
            <p:cNvPr id="11" name="Picture 10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1179" y="1437103"/>
              <a:ext cx="732765" cy="904648"/>
            </a:xfrm>
            <a:prstGeom prst="rect">
              <a:avLst/>
            </a:prstGeom>
          </p:spPr>
        </p:pic>
      </p:grpSp>
      <p:pic>
        <p:nvPicPr>
          <p:cNvPr id="12" name="Picture 11" descr="bid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971" y="1518163"/>
            <a:ext cx="732765" cy="904648"/>
          </a:xfrm>
          <a:prstGeom prst="rect">
            <a:avLst/>
          </a:prstGeom>
        </p:spPr>
      </p:pic>
      <p:pic>
        <p:nvPicPr>
          <p:cNvPr id="13" name="Picture 12" descr="bid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136" y="1518163"/>
            <a:ext cx="732765" cy="904648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928483" y="3374609"/>
            <a:ext cx="7322858" cy="388014"/>
            <a:chOff x="928950" y="2672077"/>
            <a:chExt cx="7322858" cy="388014"/>
          </a:xfrm>
        </p:grpSpPr>
        <p:grpSp>
          <p:nvGrpSpPr>
            <p:cNvPr id="16" name="Group 15"/>
            <p:cNvGrpSpPr/>
            <p:nvPr/>
          </p:nvGrpSpPr>
          <p:grpSpPr>
            <a:xfrm>
              <a:off x="2429696" y="2685138"/>
              <a:ext cx="5822112" cy="374953"/>
              <a:chOff x="2417937" y="2685138"/>
              <a:chExt cx="5822112" cy="37495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417937" y="2685138"/>
                <a:ext cx="599720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0.3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32340" y="2685138"/>
                <a:ext cx="42444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5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283511" y="2685138"/>
                <a:ext cx="6612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1.7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89059" y="2685138"/>
                <a:ext cx="599720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0.2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98414" y="2685138"/>
                <a:ext cx="42444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9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840730" y="2685138"/>
                <a:ext cx="72593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1.5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15608" y="2685138"/>
                <a:ext cx="42444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928950" y="2672077"/>
              <a:ext cx="36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Verdana"/>
                </a:rPr>
                <a:t>v</a:t>
              </a:r>
              <a:r>
                <a:rPr lang="en-US" baseline="-25000" dirty="0" smtClean="0">
                  <a:latin typeface="Verdana"/>
                </a:rPr>
                <a:t>i</a:t>
              </a:r>
              <a:endParaRPr lang="en-US" dirty="0">
                <a:latin typeface="Verdana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39775" y="2457031"/>
            <a:ext cx="8290943" cy="382393"/>
            <a:chOff x="928950" y="2672077"/>
            <a:chExt cx="8290943" cy="382393"/>
          </a:xfrm>
        </p:grpSpPr>
        <p:grpSp>
          <p:nvGrpSpPr>
            <p:cNvPr id="52" name="Group 15"/>
            <p:cNvGrpSpPr/>
            <p:nvPr/>
          </p:nvGrpSpPr>
          <p:grpSpPr>
            <a:xfrm>
              <a:off x="2429695" y="2685138"/>
              <a:ext cx="6790198" cy="369332"/>
              <a:chOff x="2417936" y="2685138"/>
              <a:chExt cx="6790198" cy="36933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2417936" y="2685138"/>
                <a:ext cx="9031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U[0,1]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332340" y="2685138"/>
                <a:ext cx="93987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Exp[1]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8885" y="2685138"/>
                <a:ext cx="80554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U[0,3]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971468" y="2685138"/>
                <a:ext cx="85102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N[0,1]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80920" y="2685138"/>
                <a:ext cx="145373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EqRev[1,∞]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840730" y="2685138"/>
                <a:ext cx="78673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N[0,2]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486355" y="2685138"/>
                <a:ext cx="172177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PowerLaw(0.5)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28950" y="2672077"/>
              <a:ext cx="404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Verdana"/>
                </a:rPr>
                <a:t>D</a:t>
              </a:r>
              <a:r>
                <a:rPr lang="en-US" baseline="-25000" dirty="0" smtClean="0">
                  <a:latin typeface="Verdana"/>
                </a:rPr>
                <a:t>i</a:t>
              </a:r>
              <a:endParaRPr lang="en-US" dirty="0">
                <a:latin typeface="Verdana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39775" y="2939109"/>
            <a:ext cx="7322858" cy="388014"/>
            <a:chOff x="928950" y="2672077"/>
            <a:chExt cx="7322858" cy="388014"/>
          </a:xfrm>
        </p:grpSpPr>
        <p:grpSp>
          <p:nvGrpSpPr>
            <p:cNvPr id="62" name="Group 15"/>
            <p:cNvGrpSpPr/>
            <p:nvPr/>
          </p:nvGrpSpPr>
          <p:grpSpPr>
            <a:xfrm>
              <a:off x="2429696" y="2685138"/>
              <a:ext cx="5822112" cy="374953"/>
              <a:chOff x="2417937" y="2685138"/>
              <a:chExt cx="5822112" cy="37495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2417937" y="2685138"/>
                <a:ext cx="599720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0.5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332340" y="2685138"/>
                <a:ext cx="42444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283511" y="2685138"/>
                <a:ext cx="6612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1.2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089059" y="2685138"/>
                <a:ext cx="599720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0.8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998414" y="2685138"/>
                <a:ext cx="42444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840730" y="2685138"/>
                <a:ext cx="72593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1.2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815608" y="2685138"/>
                <a:ext cx="424441" cy="37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928950" y="2672077"/>
              <a:ext cx="325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Verdana"/>
                </a:rPr>
                <a:t>r</a:t>
              </a:r>
              <a:r>
                <a:rPr lang="en-US" baseline="-25000" dirty="0" err="1" smtClean="0">
                  <a:latin typeface="Verdana"/>
                </a:rPr>
                <a:t>i</a:t>
              </a:r>
              <a:endParaRPr lang="en-US" dirty="0">
                <a:latin typeface="Verdana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343631" y="3368988"/>
            <a:ext cx="4858323" cy="393635"/>
            <a:chOff x="3343631" y="3368988"/>
            <a:chExt cx="4858323" cy="393635"/>
          </a:xfrm>
        </p:grpSpPr>
        <p:sp>
          <p:nvSpPr>
            <p:cNvPr id="72" name="Rectangle 71"/>
            <p:cNvSpPr/>
            <p:nvPr/>
          </p:nvSpPr>
          <p:spPr>
            <a:xfrm>
              <a:off x="3343631" y="3387670"/>
              <a:ext cx="1459983" cy="374953"/>
            </a:xfrm>
            <a:prstGeom prst="rect">
              <a:avLst/>
            </a:prstGeom>
            <a:noFill/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41971" y="3368988"/>
              <a:ext cx="1459983" cy="374953"/>
            </a:xfrm>
            <a:prstGeom prst="rect">
              <a:avLst/>
            </a:prstGeom>
            <a:noFill/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8540985" y="3346259"/>
            <a:ext cx="303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?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3247036" y="3322743"/>
            <a:ext cx="497519" cy="52782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582411" y="3124194"/>
            <a:ext cx="1928456" cy="870110"/>
            <a:chOff x="3574701" y="3151213"/>
            <a:chExt cx="1928456" cy="870110"/>
          </a:xfrm>
        </p:grpSpPr>
        <p:cxnSp>
          <p:nvCxnSpPr>
            <p:cNvPr id="78" name="Straight Arrow Connector 77"/>
            <p:cNvCxnSpPr/>
            <p:nvPr/>
          </p:nvCxnSpPr>
          <p:spPr>
            <a:xfrm rot="10800000">
              <a:off x="3574701" y="3151213"/>
              <a:ext cx="1928456" cy="8701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19" idx="2"/>
            </p:cNvCxnSpPr>
            <p:nvPr/>
          </p:nvCxnSpPr>
          <p:spPr>
            <a:xfrm rot="10800000">
              <a:off x="4625410" y="3757002"/>
              <a:ext cx="877747" cy="2643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5531293" y="3769511"/>
            <a:ext cx="684427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erdana"/>
              </a:rPr>
              <a:t>max</a:t>
            </a:r>
            <a:endParaRPr lang="en-US" dirty="0">
              <a:solidFill>
                <a:srgbClr val="FF0000"/>
              </a:solidFill>
              <a:latin typeface="Verdana"/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234995" y="4390971"/>
          <a:ext cx="544834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080"/>
                <a:gridCol w="1737092"/>
                <a:gridCol w="24361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i.i.d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independent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(1,1/e) or (1/e,1)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(1/e,1/2)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(1,1/2)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(1/5,1/5) and (p,(1-p)/4)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(1/2,1/2)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234995" y="6112860"/>
            <a:ext cx="5622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l-GR" sz="1600" dirty="0" smtClean="0"/>
              <a:t>α,β)</a:t>
            </a:r>
            <a:r>
              <a:rPr lang="en-US" sz="1600" dirty="0" smtClean="0"/>
              <a:t> = </a:t>
            </a:r>
            <a:r>
              <a:rPr lang="el-GR" sz="1600" dirty="0" smtClean="0"/>
              <a:t>α-</a:t>
            </a:r>
            <a:r>
              <a:rPr lang="en-US" sz="1600" dirty="0" smtClean="0"/>
              <a:t>approximation for welfare, </a:t>
            </a:r>
            <a:r>
              <a:rPr lang="el-GR" sz="1600" dirty="0" smtClean="0"/>
              <a:t>β</a:t>
            </a:r>
            <a:r>
              <a:rPr lang="en-US" sz="1600" dirty="0" smtClean="0"/>
              <a:t>-approximation for revenue</a:t>
            </a:r>
            <a:endParaRPr lang="en-US" sz="1600" dirty="0"/>
          </a:p>
        </p:txBody>
      </p:sp>
      <p:grpSp>
        <p:nvGrpSpPr>
          <p:cNvPr id="89" name="Group 76"/>
          <p:cNvGrpSpPr/>
          <p:nvPr/>
        </p:nvGrpSpPr>
        <p:grpSpPr>
          <a:xfrm>
            <a:off x="6068539" y="4296401"/>
            <a:ext cx="2918342" cy="2479248"/>
            <a:chOff x="5217842" y="2037409"/>
            <a:chExt cx="3159118" cy="2678347"/>
          </a:xfrm>
        </p:grpSpPr>
        <p:cxnSp>
          <p:nvCxnSpPr>
            <p:cNvPr id="90" name="Straight Arrow Connector 89"/>
            <p:cNvCxnSpPr/>
            <p:nvPr/>
          </p:nvCxnSpPr>
          <p:spPr>
            <a:xfrm>
              <a:off x="5719920" y="4282478"/>
              <a:ext cx="2657040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4596987" y="3159547"/>
              <a:ext cx="224586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516327" y="4316764"/>
              <a:ext cx="1060021" cy="39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Welfare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17842" y="2668490"/>
              <a:ext cx="499754" cy="99438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Revenue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122479" y="27215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6740974" y="2846455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274879" y="311431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6893374" y="299885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6274879" y="28739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893374" y="2998855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679159" y="310927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7045774" y="3224727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6348344" y="33357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966839" y="346067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742129" y="355010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7108744" y="3665559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500744" y="34881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108744" y="3665559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894529" y="37759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7387084" y="3775975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217379" y="34451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621659" y="344010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290844" y="36666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443244" y="38190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416784" y="2491064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579679" y="268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6296314" y="26424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6700594" y="2637367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272349" y="3913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7424749" y="40658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701934" y="3880935"/>
              <a:ext cx="91440" cy="9144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728459" y="4455876"/>
            <a:ext cx="1802782" cy="1678537"/>
            <a:chOff x="6809531" y="4482896"/>
            <a:chExt cx="1802782" cy="1678537"/>
          </a:xfrm>
        </p:grpSpPr>
        <p:sp>
          <p:nvSpPr>
            <p:cNvPr id="123" name="Oval 122"/>
            <p:cNvSpPr/>
            <p:nvPr/>
          </p:nvSpPr>
          <p:spPr>
            <a:xfrm>
              <a:off x="8193362" y="4923112"/>
              <a:ext cx="82296" cy="822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6809531" y="4482896"/>
              <a:ext cx="1802782" cy="1678537"/>
              <a:chOff x="6741971" y="4550446"/>
              <a:chExt cx="1802782" cy="1678537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>
                <a:off x="6741971" y="4837923"/>
                <a:ext cx="1799014" cy="1588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6745739" y="5030853"/>
                <a:ext cx="1799014" cy="1588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7316503" y="5384775"/>
                <a:ext cx="1674747" cy="6090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7563487" y="5388565"/>
                <a:ext cx="1674747" cy="6090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Group 139"/>
          <p:cNvGrpSpPr/>
          <p:nvPr/>
        </p:nvGrpSpPr>
        <p:grpSpPr>
          <a:xfrm>
            <a:off x="275531" y="2793155"/>
            <a:ext cx="1109533" cy="630942"/>
            <a:chOff x="275531" y="2793155"/>
            <a:chExt cx="1109533" cy="630942"/>
          </a:xfrm>
        </p:grpSpPr>
        <p:sp>
          <p:nvSpPr>
            <p:cNvPr id="136" name="TextBox 135"/>
            <p:cNvSpPr txBox="1"/>
            <p:nvPr/>
          </p:nvSpPr>
          <p:spPr>
            <a:xfrm>
              <a:off x="450950" y="2793155"/>
              <a:ext cx="392649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dirty="0" smtClean="0">
                  <a:solidFill>
                    <a:srgbClr val="FF0000"/>
                  </a:solidFill>
                </a:rPr>
                <a:t>?</a:t>
              </a:r>
              <a:endParaRPr lang="en-US" sz="3500" dirty="0">
                <a:solidFill>
                  <a:srgbClr val="FF0000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75531" y="2939109"/>
              <a:ext cx="1109533" cy="42987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animBg="1"/>
      <p:bldP spid="86" grpId="0" animBg="1"/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049689.png"/>
          <p:cNvPicPr>
            <a:picLocks noChangeAspect="1"/>
          </p:cNvPicPr>
          <p:nvPr/>
        </p:nvPicPr>
        <p:blipFill>
          <a:blip r:embed="rId2">
            <a:alphaModFix amt="46000"/>
          </a:blip>
          <a:stretch>
            <a:fillRect/>
          </a:stretch>
        </p:blipFill>
        <p:spPr>
          <a:xfrm>
            <a:off x="1100046" y="623187"/>
            <a:ext cx="6743128" cy="5636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600200"/>
            <a:ext cx="890016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[Papadimitriou P 2011]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Gap between upper (0.6) and lower (0.99) bounds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Diakonikolas</a:t>
            </a:r>
            <a:r>
              <a:rPr lang="en-US" dirty="0" smtClean="0">
                <a:solidFill>
                  <a:schemeClr val="accent2"/>
                </a:solidFill>
              </a:rPr>
              <a:t> Papadimitriou P Singer 2011]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/>
              <a:t>FPTAS for any constant number of players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Daskalakis</a:t>
            </a:r>
            <a:r>
              <a:rPr lang="en-US" dirty="0" smtClean="0">
                <a:solidFill>
                  <a:schemeClr val="accent2"/>
                </a:solidFill>
              </a:rPr>
              <a:t> P 2011]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Bounds for irregular, non-identical distributions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[Myerson81]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Optimal Auction Design is in P for a single item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independently </a:t>
            </a:r>
            <a:r>
              <a:rPr lang="en-US" dirty="0" smtClean="0">
                <a:solidFill>
                  <a:schemeClr val="accent1"/>
                </a:solidFill>
              </a:rPr>
              <a:t>distributed valuations, via a reduction to </a:t>
            </a:r>
            <a:r>
              <a:rPr lang="en-US" dirty="0" smtClean="0">
                <a:solidFill>
                  <a:srgbClr val="FF0000"/>
                </a:solidFill>
              </a:rPr>
              <a:t>Efficient </a:t>
            </a:r>
            <a:r>
              <a:rPr lang="en-US" dirty="0" smtClean="0">
                <a:solidFill>
                  <a:schemeClr val="accent1"/>
                </a:solidFill>
              </a:rPr>
              <a:t>Auction Design</a:t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5363923" y="4582700"/>
            <a:ext cx="2055931" cy="44983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Thank you!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1883651" y="1800444"/>
            <a:ext cx="5674684" cy="4678267"/>
            <a:chOff x="1609036" y="990186"/>
            <a:chExt cx="5674684" cy="4678267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997" y="3031068"/>
              <a:ext cx="3927898" cy="20056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53261" y="5005047"/>
              <a:ext cx="5015952" cy="247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76041" y="5005365"/>
              <a:ext cx="407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09036" y="990186"/>
              <a:ext cx="4744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</a:t>
              </a:r>
            </a:p>
            <a:p>
              <a:r>
                <a:rPr lang="en-US" dirty="0" err="1" smtClean="0">
                  <a:solidFill>
                    <a:srgbClr val="660066"/>
                  </a:solidFill>
                </a:rPr>
                <a:t>Ř</a:t>
              </a:r>
              <a:r>
                <a:rPr lang="en-US" dirty="0" smtClean="0">
                  <a:solidFill>
                    <a:srgbClr val="660066"/>
                  </a:solidFill>
                </a:rPr>
                <a:t/>
              </a:r>
              <a:br>
                <a:rPr lang="en-US" dirty="0" smtClean="0">
                  <a:solidFill>
                    <a:srgbClr val="660066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R’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92093" y="504901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33788" y="50164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81668" y="529912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23363" y="526655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76041" y="5233985"/>
              <a:ext cx="407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q</a:t>
              </a:r>
              <a:endParaRPr lang="en-US" dirty="0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964759" y="2641520"/>
              <a:ext cx="4711080" cy="2362893"/>
            </a:xfrm>
            <a:custGeom>
              <a:avLst/>
              <a:gdLst>
                <a:gd name="connsiteX0" fmla="*/ 4711080 w 4711080"/>
                <a:gd name="connsiteY0" fmla="*/ 2362893 h 2362893"/>
                <a:gd name="connsiteX1" fmla="*/ 4331154 w 4711080"/>
                <a:gd name="connsiteY1" fmla="*/ 973381 h 2362893"/>
                <a:gd name="connsiteX2" fmla="*/ 3603868 w 4711080"/>
                <a:gd name="connsiteY2" fmla="*/ 1624715 h 2362893"/>
                <a:gd name="connsiteX3" fmla="*/ 3310782 w 4711080"/>
                <a:gd name="connsiteY3" fmla="*/ 1223059 h 2362893"/>
                <a:gd name="connsiteX4" fmla="*/ 2735466 w 4711080"/>
                <a:gd name="connsiteY4" fmla="*/ 1657282 h 2362893"/>
                <a:gd name="connsiteX5" fmla="*/ 2225280 w 4711080"/>
                <a:gd name="connsiteY5" fmla="*/ 137503 h 2362893"/>
                <a:gd name="connsiteX6" fmla="*/ 1487138 w 4711080"/>
                <a:gd name="connsiteY6" fmla="*/ 1005948 h 2362893"/>
                <a:gd name="connsiteX7" fmla="*/ 955242 w 4711080"/>
                <a:gd name="connsiteY7" fmla="*/ 7237 h 2362893"/>
                <a:gd name="connsiteX8" fmla="*/ 0 w 4711080"/>
                <a:gd name="connsiteY8" fmla="*/ 962526 h 2362893"/>
                <a:gd name="connsiteX9" fmla="*/ 0 w 4711080"/>
                <a:gd name="connsiteY9" fmla="*/ 962526 h 2362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11080" h="2362893">
                  <a:moveTo>
                    <a:pt x="4711080" y="2362893"/>
                  </a:moveTo>
                  <a:cubicBezTo>
                    <a:pt x="4613384" y="1729652"/>
                    <a:pt x="4515689" y="1096411"/>
                    <a:pt x="4331154" y="973381"/>
                  </a:cubicBezTo>
                  <a:cubicBezTo>
                    <a:pt x="4146619" y="850351"/>
                    <a:pt x="3773930" y="1583102"/>
                    <a:pt x="3603868" y="1624715"/>
                  </a:cubicBezTo>
                  <a:cubicBezTo>
                    <a:pt x="3433806" y="1666328"/>
                    <a:pt x="3455516" y="1217631"/>
                    <a:pt x="3310782" y="1223059"/>
                  </a:cubicBezTo>
                  <a:cubicBezTo>
                    <a:pt x="3166048" y="1228487"/>
                    <a:pt x="2916383" y="1838208"/>
                    <a:pt x="2735466" y="1657282"/>
                  </a:cubicBezTo>
                  <a:cubicBezTo>
                    <a:pt x="2554549" y="1476356"/>
                    <a:pt x="2433335" y="246059"/>
                    <a:pt x="2225280" y="137503"/>
                  </a:cubicBezTo>
                  <a:cubicBezTo>
                    <a:pt x="2017225" y="28947"/>
                    <a:pt x="1698811" y="1027659"/>
                    <a:pt x="1487138" y="1005948"/>
                  </a:cubicBezTo>
                  <a:cubicBezTo>
                    <a:pt x="1275465" y="984237"/>
                    <a:pt x="1203098" y="14474"/>
                    <a:pt x="955242" y="7237"/>
                  </a:cubicBezTo>
                  <a:cubicBezTo>
                    <a:pt x="707386" y="0"/>
                    <a:pt x="0" y="962526"/>
                    <a:pt x="0" y="962526"/>
                  </a:cubicBezTo>
                  <a:lnTo>
                    <a:pt x="0" y="962526"/>
                  </a:lnTo>
                </a:path>
              </a:pathLst>
            </a:custGeom>
            <a:ln w="63500">
              <a:solidFill>
                <a:schemeClr val="accent1">
                  <a:alpha val="5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61" idx="7"/>
              <a:endCxn id="61" idx="5"/>
            </p:cNvCxnSpPr>
            <p:nvPr/>
          </p:nvCxnSpPr>
          <p:spPr>
            <a:xfrm>
              <a:off x="2920001" y="2648757"/>
              <a:ext cx="1270038" cy="130266"/>
            </a:xfrm>
            <a:prstGeom prst="line">
              <a:avLst/>
            </a:prstGeom>
            <a:ln>
              <a:solidFill>
                <a:srgbClr val="66006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1" idx="1"/>
              <a:endCxn id="61" idx="5"/>
            </p:cNvCxnSpPr>
            <p:nvPr/>
          </p:nvCxnSpPr>
          <p:spPr>
            <a:xfrm flipH="1" flipV="1">
              <a:off x="4190039" y="2779023"/>
              <a:ext cx="2105874" cy="835878"/>
            </a:xfrm>
            <a:prstGeom prst="line">
              <a:avLst/>
            </a:prstGeom>
            <a:ln>
              <a:solidFill>
                <a:srgbClr val="66006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reeform 68"/>
            <p:cNvSpPr/>
            <p:nvPr/>
          </p:nvSpPr>
          <p:spPr>
            <a:xfrm>
              <a:off x="6285058" y="3604046"/>
              <a:ext cx="401636" cy="1400367"/>
            </a:xfrm>
            <a:custGeom>
              <a:avLst/>
              <a:gdLst>
                <a:gd name="connsiteX0" fmla="*/ 0 w 401636"/>
                <a:gd name="connsiteY0" fmla="*/ 0 h 1400367"/>
                <a:gd name="connsiteX1" fmla="*/ 249666 w 401636"/>
                <a:gd name="connsiteY1" fmla="*/ 510211 h 1400367"/>
                <a:gd name="connsiteX2" fmla="*/ 401636 w 401636"/>
                <a:gd name="connsiteY2" fmla="*/ 1400367 h 140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636" h="1400367">
                  <a:moveTo>
                    <a:pt x="0" y="0"/>
                  </a:moveTo>
                  <a:cubicBezTo>
                    <a:pt x="91363" y="138408"/>
                    <a:pt x="182727" y="276817"/>
                    <a:pt x="249666" y="510211"/>
                  </a:cubicBezTo>
                  <a:cubicBezTo>
                    <a:pt x="316605" y="743606"/>
                    <a:pt x="359120" y="1071986"/>
                    <a:pt x="401636" y="1400367"/>
                  </a:cubicBezTo>
                </a:path>
              </a:pathLst>
            </a:custGeom>
            <a:ln>
              <a:solidFill>
                <a:srgbClr val="66006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964759" y="2648757"/>
              <a:ext cx="966097" cy="911867"/>
            </a:xfrm>
            <a:custGeom>
              <a:avLst/>
              <a:gdLst>
                <a:gd name="connsiteX0" fmla="*/ 966097 w 966097"/>
                <a:gd name="connsiteY0" fmla="*/ 0 h 911867"/>
                <a:gd name="connsiteX1" fmla="*/ 597026 w 966097"/>
                <a:gd name="connsiteY1" fmla="*/ 217111 h 911867"/>
                <a:gd name="connsiteX2" fmla="*/ 0 w 966097"/>
                <a:gd name="connsiteY2" fmla="*/ 911867 h 91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6097" h="911867">
                  <a:moveTo>
                    <a:pt x="966097" y="0"/>
                  </a:moveTo>
                  <a:cubicBezTo>
                    <a:pt x="862069" y="32566"/>
                    <a:pt x="758042" y="65133"/>
                    <a:pt x="597026" y="217111"/>
                  </a:cubicBezTo>
                  <a:cubicBezTo>
                    <a:pt x="436010" y="369089"/>
                    <a:pt x="0" y="911867"/>
                    <a:pt x="0" y="911867"/>
                  </a:cubicBezTo>
                </a:path>
              </a:pathLst>
            </a:custGeom>
            <a:ln>
              <a:solidFill>
                <a:srgbClr val="66006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flipH="1">
              <a:off x="4515689" y="3604046"/>
              <a:ext cx="1834499" cy="10855"/>
            </a:xfrm>
            <a:prstGeom prst="line">
              <a:avLst/>
            </a:prstGeom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 72"/>
            <p:cNvSpPr/>
            <p:nvPr/>
          </p:nvSpPr>
          <p:spPr>
            <a:xfrm>
              <a:off x="6339763" y="3604462"/>
              <a:ext cx="401636" cy="1400367"/>
            </a:xfrm>
            <a:custGeom>
              <a:avLst/>
              <a:gdLst>
                <a:gd name="connsiteX0" fmla="*/ 0 w 401636"/>
                <a:gd name="connsiteY0" fmla="*/ 0 h 1400367"/>
                <a:gd name="connsiteX1" fmla="*/ 249666 w 401636"/>
                <a:gd name="connsiteY1" fmla="*/ 510211 h 1400367"/>
                <a:gd name="connsiteX2" fmla="*/ 401636 w 401636"/>
                <a:gd name="connsiteY2" fmla="*/ 1400367 h 140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636" h="1400367">
                  <a:moveTo>
                    <a:pt x="0" y="0"/>
                  </a:moveTo>
                  <a:cubicBezTo>
                    <a:pt x="91363" y="138408"/>
                    <a:pt x="182727" y="276817"/>
                    <a:pt x="249666" y="510211"/>
                  </a:cubicBezTo>
                  <a:cubicBezTo>
                    <a:pt x="316605" y="743606"/>
                    <a:pt x="359120" y="1071986"/>
                    <a:pt x="401636" y="1400367"/>
                  </a:cubicBezTo>
                </a:path>
              </a:pathLst>
            </a:custGeom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179184" y="2757313"/>
              <a:ext cx="347361" cy="857589"/>
            </a:xfrm>
            <a:custGeom>
              <a:avLst/>
              <a:gdLst>
                <a:gd name="connsiteX0" fmla="*/ 347361 w 347361"/>
                <a:gd name="connsiteY0" fmla="*/ 857589 h 857589"/>
                <a:gd name="connsiteX1" fmla="*/ 151970 w 347361"/>
                <a:gd name="connsiteY1" fmla="*/ 206255 h 857589"/>
                <a:gd name="connsiteX2" fmla="*/ 0 w 347361"/>
                <a:gd name="connsiteY2" fmla="*/ 0 h 857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361" h="857589">
                  <a:moveTo>
                    <a:pt x="347361" y="857589"/>
                  </a:moveTo>
                  <a:cubicBezTo>
                    <a:pt x="278612" y="603387"/>
                    <a:pt x="209863" y="349186"/>
                    <a:pt x="151970" y="206255"/>
                  </a:cubicBezTo>
                  <a:cubicBezTo>
                    <a:pt x="94077" y="63324"/>
                    <a:pt x="0" y="0"/>
                    <a:pt x="0" y="0"/>
                  </a:cubicBezTo>
                </a:path>
              </a:pathLst>
            </a:custGeom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stCxn id="74" idx="2"/>
            </p:cNvCxnSpPr>
            <p:nvPr/>
          </p:nvCxnSpPr>
          <p:spPr>
            <a:xfrm flipH="1">
              <a:off x="3093682" y="2757313"/>
              <a:ext cx="1085502" cy="1588"/>
            </a:xfrm>
            <a:prstGeom prst="line">
              <a:avLst/>
            </a:prstGeom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reeform 80"/>
            <p:cNvSpPr/>
            <p:nvPr/>
          </p:nvSpPr>
          <p:spPr>
            <a:xfrm>
              <a:off x="2952566" y="2603526"/>
              <a:ext cx="151971" cy="153787"/>
            </a:xfrm>
            <a:custGeom>
              <a:avLst/>
              <a:gdLst>
                <a:gd name="connsiteX0" fmla="*/ 151971 w 151971"/>
                <a:gd name="connsiteY0" fmla="*/ 153787 h 153787"/>
                <a:gd name="connsiteX1" fmla="*/ 54275 w 151971"/>
                <a:gd name="connsiteY1" fmla="*/ 23520 h 153787"/>
                <a:gd name="connsiteX2" fmla="*/ 0 w 151971"/>
                <a:gd name="connsiteY2" fmla="*/ 12664 h 15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971" h="153787">
                  <a:moveTo>
                    <a:pt x="151971" y="153787"/>
                  </a:moveTo>
                  <a:cubicBezTo>
                    <a:pt x="115787" y="100414"/>
                    <a:pt x="79604" y="47041"/>
                    <a:pt x="54275" y="23520"/>
                  </a:cubicBezTo>
                  <a:cubicBezTo>
                    <a:pt x="28947" y="0"/>
                    <a:pt x="0" y="12664"/>
                    <a:pt x="0" y="12664"/>
                  </a:cubicBezTo>
                </a:path>
              </a:pathLst>
            </a:custGeom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>
              <a:stCxn id="81" idx="2"/>
            </p:cNvCxnSpPr>
            <p:nvPr/>
          </p:nvCxnSpPr>
          <p:spPr>
            <a:xfrm flipH="1" flipV="1">
              <a:off x="1953261" y="2603526"/>
              <a:ext cx="999305" cy="12664"/>
            </a:xfrm>
            <a:prstGeom prst="line">
              <a:avLst/>
            </a:prstGeom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3227181" y="3426448"/>
            <a:ext cx="1588" cy="2388223"/>
          </a:xfrm>
          <a:prstGeom prst="line">
            <a:avLst/>
          </a:prstGeom>
          <a:ln>
            <a:solidFill>
              <a:schemeClr val="bg1">
                <a:lumMod val="65000"/>
                <a:alpha val="57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53799" y="3567571"/>
            <a:ext cx="10855" cy="2247100"/>
          </a:xfrm>
          <a:prstGeom prst="line">
            <a:avLst/>
          </a:prstGeom>
          <a:ln>
            <a:solidFill>
              <a:schemeClr val="bg1">
                <a:lumMod val="65000"/>
                <a:alpha val="57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559673" y="4414304"/>
            <a:ext cx="10855" cy="1400367"/>
          </a:xfrm>
          <a:prstGeom prst="line">
            <a:avLst/>
          </a:prstGeom>
          <a:ln>
            <a:solidFill>
              <a:schemeClr val="bg1">
                <a:lumMod val="65000"/>
                <a:alpha val="57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39299" y="3144915"/>
            <a:ext cx="3724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4267590" y="3275183"/>
            <a:ext cx="3724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71790" y="4111060"/>
            <a:ext cx="3724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35000" y="2413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Verdana"/>
                <a:cs typeface="Verdana"/>
              </a:rPr>
              <a:t>Virtual Valuations </a:t>
            </a:r>
            <a:r>
              <a:rPr lang="en-US" sz="4400" dirty="0" err="1" smtClean="0">
                <a:latin typeface="Verdana"/>
                <a:cs typeface="Verdana"/>
              </a:rPr>
              <a:t>vs</a:t>
            </a:r>
            <a:endParaRPr lang="en-US" sz="4400" dirty="0" smtClean="0">
              <a:latin typeface="Verdana"/>
              <a:cs typeface="Verdana"/>
            </a:endParaRPr>
          </a:p>
          <a:p>
            <a:pPr algn="ctr"/>
            <a:r>
              <a:rPr lang="en-US" sz="4400" dirty="0" smtClean="0">
                <a:latin typeface="Verdana"/>
                <a:cs typeface="Verdana"/>
              </a:rPr>
              <a:t>Marginal Profit Contribution</a:t>
            </a:r>
            <a:endParaRPr lang="en-US" sz="4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504D"/>
                </a:solidFill>
              </a:rPr>
              <a:t>FPTAS </a:t>
            </a:r>
            <a:r>
              <a:rPr lang="en-US" dirty="0" smtClean="0"/>
              <a:t>for the continuous case. </a:t>
            </a:r>
            <a:r>
              <a:rPr lang="en-US" dirty="0" smtClean="0">
                <a:solidFill>
                  <a:schemeClr val="accent2"/>
                </a:solidFill>
              </a:rPr>
              <a:t>Duality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C0504D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C0504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504D"/>
                </a:solidFill>
              </a:rPr>
              <a:t>Randomized </a:t>
            </a:r>
            <a:r>
              <a:rPr lang="en-US" dirty="0" smtClean="0"/>
              <a:t>mechanisms: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2/3-</a:t>
            </a:r>
            <a:r>
              <a:rPr lang="en-US" dirty="0" smtClean="0"/>
              <a:t>approximation for 3 players </a:t>
            </a:r>
          </a:p>
          <a:p>
            <a:pPr marL="514350" indent="-514350"/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63600" y="1912938"/>
            <a:ext cx="6756400" cy="151080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08100" y="4307841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dirty="0" smtClean="0"/>
                        <a:t>=2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constant n</a:t>
                      </a:r>
                      <a:r>
                        <a:rPr lang="en-US" dirty="0" smtClean="0">
                          <a:sym typeface="Wingdings"/>
                        </a:rPr>
                        <a:t>≥3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optimal deterministic = optimal randomized </a:t>
                      </a:r>
                      <a:r>
                        <a:rPr lang="en-US" dirty="0" err="1" smtClean="0"/>
                        <a:t>TiE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efficiently computable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tale of two auctions</a:t>
            </a:r>
            <a:endParaRPr lang="en-US" dirty="0"/>
          </a:p>
        </p:txBody>
      </p:sp>
      <p:pic>
        <p:nvPicPr>
          <p:cNvPr id="8" name="Picture 7" descr="MINGVA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98" y="1383998"/>
            <a:ext cx="686690" cy="957753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2284892" y="1437103"/>
            <a:ext cx="6075009" cy="904648"/>
            <a:chOff x="2284892" y="1437103"/>
            <a:chExt cx="6075009" cy="904648"/>
          </a:xfrm>
        </p:grpSpPr>
        <p:pic>
          <p:nvPicPr>
            <p:cNvPr id="10" name="Picture 9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4892" y="1437103"/>
              <a:ext cx="732765" cy="904648"/>
            </a:xfrm>
            <a:prstGeom prst="rect">
              <a:avLst/>
            </a:prstGeom>
          </p:spPr>
        </p:pic>
        <p:pic>
          <p:nvPicPr>
            <p:cNvPr id="14" name="Picture 13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0057" y="1437103"/>
              <a:ext cx="732765" cy="904648"/>
            </a:xfrm>
            <a:prstGeom prst="rect">
              <a:avLst/>
            </a:prstGeom>
          </p:spPr>
        </p:pic>
        <p:pic>
          <p:nvPicPr>
            <p:cNvPr id="15" name="Picture 14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70849" y="1437103"/>
              <a:ext cx="732765" cy="904648"/>
            </a:xfrm>
            <a:prstGeom prst="rect">
              <a:avLst/>
            </a:prstGeom>
          </p:spPr>
        </p:pic>
        <p:pic>
          <p:nvPicPr>
            <p:cNvPr id="16" name="Picture 15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6014" y="1437103"/>
              <a:ext cx="732765" cy="904648"/>
            </a:xfrm>
            <a:prstGeom prst="rect">
              <a:avLst/>
            </a:prstGeom>
          </p:spPr>
        </p:pic>
        <p:pic>
          <p:nvPicPr>
            <p:cNvPr id="17" name="Picture 16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1179" y="1437103"/>
              <a:ext cx="732765" cy="904648"/>
            </a:xfrm>
            <a:prstGeom prst="rect">
              <a:avLst/>
            </a:prstGeom>
          </p:spPr>
        </p:pic>
        <p:pic>
          <p:nvPicPr>
            <p:cNvPr id="18" name="Picture 17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41971" y="1437103"/>
              <a:ext cx="732765" cy="904648"/>
            </a:xfrm>
            <a:prstGeom prst="rect">
              <a:avLst/>
            </a:prstGeom>
          </p:spPr>
        </p:pic>
        <p:pic>
          <p:nvPicPr>
            <p:cNvPr id="19" name="Picture 18" descr="bidd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7136" y="1437103"/>
              <a:ext cx="732765" cy="904648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731898" y="3512522"/>
            <a:ext cx="726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Auction 1</a:t>
            </a:r>
            <a:r>
              <a:rPr lang="en-US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Verdana"/>
                <a:cs typeface="Verdana"/>
              </a:rPr>
              <a:t>[Vickrey61]:</a:t>
            </a:r>
            <a:r>
              <a:rPr lang="en-US" dirty="0" smtClean="0">
                <a:solidFill>
                  <a:srgbClr val="FFFF00"/>
                </a:solidFill>
                <a:latin typeface="Verdana"/>
                <a:cs typeface="Verdana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Verdana"/>
                <a:cs typeface="Verdana"/>
              </a:rPr>
              <a:t>Give </a:t>
            </a:r>
            <a:r>
              <a:rPr lang="en-US" dirty="0" smtClean="0">
                <a:latin typeface="Verdana"/>
                <a:cs typeface="Verdana"/>
              </a:rPr>
              <a:t>the item to the highest bidder</a:t>
            </a:r>
          </a:p>
          <a:p>
            <a:r>
              <a:rPr lang="en-US" dirty="0" smtClean="0">
                <a:latin typeface="Verdana"/>
                <a:cs typeface="Verdana"/>
              </a:rPr>
              <a:t>						</a:t>
            </a:r>
            <a:r>
              <a:rPr lang="en-US" dirty="0" smtClean="0">
                <a:solidFill>
                  <a:srgbClr val="C0504D"/>
                </a:solidFill>
                <a:latin typeface="Verdana"/>
                <a:cs typeface="Verdana"/>
              </a:rPr>
              <a:t>Charge </a:t>
            </a:r>
            <a:r>
              <a:rPr lang="en-US" dirty="0" smtClean="0">
                <a:latin typeface="Verdana"/>
                <a:cs typeface="Verdana"/>
              </a:rPr>
              <a:t>him the second highest price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8377" y="2685138"/>
            <a:ext cx="15408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 ~ U[0,20]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417937" y="2685138"/>
            <a:ext cx="5822112" cy="374953"/>
            <a:chOff x="2417937" y="2685138"/>
            <a:chExt cx="5822112" cy="374953"/>
          </a:xfrm>
        </p:grpSpPr>
        <p:sp>
          <p:nvSpPr>
            <p:cNvPr id="20" name="TextBox 19"/>
            <p:cNvSpPr txBox="1"/>
            <p:nvPr/>
          </p:nvSpPr>
          <p:spPr>
            <a:xfrm>
              <a:off x="2417937" y="2685138"/>
              <a:ext cx="599720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13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32340" y="2685138"/>
              <a:ext cx="424441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5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83511" y="2685138"/>
              <a:ext cx="424441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7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89059" y="2685138"/>
              <a:ext cx="599720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12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98414" y="2685138"/>
              <a:ext cx="424441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9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40730" y="2685138"/>
              <a:ext cx="725931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15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15608" y="2685138"/>
              <a:ext cx="424441" cy="37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8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2417937" y="3060091"/>
            <a:ext cx="424441" cy="1588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1898" y="4623692"/>
            <a:ext cx="7141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Auction 2</a:t>
            </a:r>
            <a:r>
              <a:rPr lang="en-US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Verdana"/>
                <a:cs typeface="Verdana"/>
              </a:rPr>
              <a:t>[Myerson81]:</a:t>
            </a:r>
            <a:r>
              <a:rPr lang="en-US" dirty="0" smtClean="0">
                <a:solidFill>
                  <a:srgbClr val="FFFF00"/>
                </a:solidFill>
                <a:latin typeface="Verdana"/>
                <a:cs typeface="Verdana"/>
              </a:rPr>
              <a:t>	</a:t>
            </a:r>
            <a:r>
              <a:rPr lang="en-US" dirty="0" smtClean="0">
                <a:solidFill>
                  <a:srgbClr val="C0504D"/>
                </a:solidFill>
                <a:latin typeface="Verdana"/>
                <a:cs typeface="Verdana"/>
              </a:rPr>
              <a:t>Give 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the item to the highest bidder, 						if he bids more than $10</a:t>
            </a: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						</a:t>
            </a:r>
            <a:r>
              <a:rPr lang="en-US" dirty="0" smtClean="0">
                <a:solidFill>
                  <a:srgbClr val="C0504D"/>
                </a:solidFill>
                <a:latin typeface="Verdana"/>
                <a:cs typeface="Verdana"/>
              </a:rPr>
              <a:t>Charge 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maximum of second highest</a:t>
            </a: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						bid and $10</a:t>
            </a:r>
          </a:p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73332" y="3614567"/>
            <a:ext cx="1136759" cy="544286"/>
          </a:xfrm>
          <a:prstGeom prst="rect">
            <a:avLst/>
          </a:prstGeom>
          <a:solidFill>
            <a:schemeClr val="accent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/>
                <a:cs typeface="Verdana"/>
              </a:rPr>
              <a:t>efficient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73331" y="4826167"/>
            <a:ext cx="1136760" cy="54428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/>
                <a:cs typeface="Verdana"/>
              </a:rPr>
              <a:t>optimal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4195" y="4479636"/>
            <a:ext cx="8495167" cy="1563659"/>
          </a:xfrm>
          <a:prstGeom prst="rect">
            <a:avLst/>
          </a:prstGeom>
          <a:noFill/>
          <a:ln w="12700" cmpd="sng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0" grpId="0"/>
      <p:bldP spid="31" grpId="0" animBg="1"/>
      <p:bldP spid="33" grpId="0" animBg="1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" y="1600200"/>
            <a:ext cx="8981440" cy="4525963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</a:rPr>
              <a:t>A CS approach…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quit economics early, let algorithms handle the rest</a:t>
            </a:r>
          </a:p>
          <a:p>
            <a:pPr lvl="1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</a:rPr>
              <a:t>…yielding some economic insights: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Optimal ex-post IC, IR auction is randomized for n≥3</a:t>
            </a:r>
          </a:p>
          <a:p>
            <a:pPr marL="1371600" lvl="2" indent="-514350">
              <a:buNone/>
            </a:pPr>
            <a:r>
              <a:rPr lang="en-US" dirty="0" smtClean="0"/>
              <a:t>[Myerson &amp; Cremer-McLean are both </a:t>
            </a:r>
            <a:r>
              <a:rPr lang="en-US" dirty="0" smtClean="0">
                <a:solidFill>
                  <a:srgbClr val="C0504D"/>
                </a:solidFill>
              </a:rPr>
              <a:t>deterministic</a:t>
            </a:r>
            <a:r>
              <a:rPr lang="en-US" dirty="0" smtClean="0"/>
              <a:t>]</a:t>
            </a:r>
            <a:endParaRPr lang="en-US" dirty="0" smtClean="0">
              <a:solidFill>
                <a:srgbClr val="C0504D"/>
              </a:solidFill>
            </a:endParaRPr>
          </a:p>
          <a:p>
            <a:pPr marL="1371600" lvl="2" indent="-457200">
              <a:buNone/>
            </a:pPr>
            <a:endParaRPr lang="en-US" dirty="0" smtClean="0">
              <a:solidFill>
                <a:srgbClr val="C0504D"/>
              </a:solidFill>
            </a:endParaRPr>
          </a:p>
          <a:p>
            <a:pPr marL="971550" lvl="1" indent="-457200">
              <a:buNone/>
            </a:pPr>
            <a:r>
              <a:rPr lang="en-US" dirty="0" smtClean="0"/>
              <a:t>Existence of “weird” auctions with good properties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1181" cy="48190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Verdana"/>
                <a:cs typeface="Verdana"/>
              </a:rPr>
              <a:t>1</a:t>
            </a:r>
            <a:r>
              <a:rPr lang="en-US" sz="2300" dirty="0" smtClean="0">
                <a:latin typeface="Verdana"/>
                <a:cs typeface="Verdana"/>
              </a:rPr>
              <a:t> item, </a:t>
            </a:r>
            <a:r>
              <a:rPr lang="en-US" sz="2300" dirty="0" err="1" smtClean="0">
                <a:solidFill>
                  <a:srgbClr val="4F81BD"/>
                </a:solidFill>
                <a:latin typeface="Verdana"/>
                <a:cs typeface="Verdana"/>
              </a:rPr>
              <a:t>n</a:t>
            </a:r>
            <a:r>
              <a:rPr lang="en-US" sz="2300" dirty="0" smtClean="0">
                <a:latin typeface="Verdana"/>
                <a:cs typeface="Verdana"/>
              </a:rPr>
              <a:t> bidders with </a:t>
            </a:r>
            <a:r>
              <a:rPr lang="en-US" sz="2300" i="1" dirty="0" smtClean="0">
                <a:latin typeface="Verdana"/>
                <a:cs typeface="Verdana"/>
              </a:rPr>
              <a:t>private</a:t>
            </a:r>
            <a:r>
              <a:rPr lang="en-US" sz="2300" dirty="0" smtClean="0">
                <a:latin typeface="Verdana"/>
                <a:cs typeface="Verdana"/>
              </a:rPr>
              <a:t> values: </a:t>
            </a: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v</a:t>
            </a:r>
            <a:r>
              <a:rPr lang="en-US" sz="2300" baseline="-25000" dirty="0" smtClean="0">
                <a:solidFill>
                  <a:srgbClr val="4F81BD"/>
                </a:solidFill>
                <a:latin typeface="Verdana"/>
                <a:cs typeface="Verdana"/>
              </a:rPr>
              <a:t>1</a:t>
            </a: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,…,</a:t>
            </a:r>
            <a:r>
              <a:rPr lang="en-US" sz="2300" dirty="0" err="1" smtClean="0">
                <a:solidFill>
                  <a:srgbClr val="4F81BD"/>
                </a:solidFill>
                <a:latin typeface="Verdana"/>
                <a:cs typeface="Verdana"/>
              </a:rPr>
              <a:t>v</a:t>
            </a:r>
            <a:r>
              <a:rPr lang="en-US" sz="2300" baseline="-25000" dirty="0" err="1" smtClean="0">
                <a:solidFill>
                  <a:srgbClr val="4F81BD"/>
                </a:solidFill>
                <a:latin typeface="Verdana"/>
                <a:cs typeface="Verdana"/>
              </a:rPr>
              <a:t>n</a:t>
            </a:r>
            <a:endParaRPr lang="en-US" sz="2300" dirty="0" smtClean="0">
              <a:solidFill>
                <a:srgbClr val="C0504D"/>
              </a:solidFill>
              <a:latin typeface="Verdana"/>
              <a:cs typeface="Verdana"/>
            </a:endParaRPr>
          </a:p>
          <a:p>
            <a:pPr>
              <a:buNone/>
            </a:pPr>
            <a:r>
              <a:rPr lang="en-US" sz="2300" dirty="0" smtClean="0">
                <a:solidFill>
                  <a:schemeClr val="accent1"/>
                </a:solidFill>
                <a:latin typeface="Verdana"/>
                <a:cs typeface="Verdana"/>
              </a:rPr>
              <a:t>Input:</a:t>
            </a:r>
            <a:r>
              <a:rPr lang="en-US" sz="2300" dirty="0" smtClean="0">
                <a:latin typeface="Verdana"/>
                <a:cs typeface="Verdana"/>
              </a:rPr>
              <a:t> bidders’ priors</a:t>
            </a:r>
          </a:p>
          <a:p>
            <a:pPr lvl="1">
              <a:buNone/>
            </a:pPr>
            <a:r>
              <a:rPr lang="en-US" sz="1900" dirty="0" smtClean="0">
                <a:latin typeface="Verdana"/>
                <a:cs typeface="Verdana"/>
              </a:rPr>
              <a:t>a</a:t>
            </a:r>
            <a:r>
              <a:rPr lang="en-US" sz="1900" dirty="0" smtClean="0">
                <a:solidFill>
                  <a:srgbClr val="C0504D"/>
                </a:solidFill>
                <a:latin typeface="Verdana"/>
                <a:cs typeface="Verdana"/>
              </a:rPr>
              <a:t> </a:t>
            </a:r>
            <a:r>
              <a:rPr lang="en-US" sz="1900" dirty="0" smtClean="0">
                <a:latin typeface="Verdana"/>
                <a:cs typeface="Verdana"/>
              </a:rPr>
              <a:t>joint (possibly non-product) distribution 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q</a:t>
            </a:r>
            <a:endParaRPr lang="en-US" sz="1900" baseline="-25000" dirty="0" smtClean="0">
              <a:solidFill>
                <a:srgbClr val="4F81BD"/>
              </a:solidFill>
              <a:latin typeface="Verdana"/>
              <a:cs typeface="Verdana"/>
            </a:endParaRPr>
          </a:p>
          <a:p>
            <a:pPr lvl="1">
              <a:buNone/>
            </a:pPr>
            <a:endParaRPr lang="en-US" sz="1500" baseline="-25000" dirty="0" smtClean="0">
              <a:latin typeface="Verdana"/>
              <a:cs typeface="Verdana"/>
            </a:endParaRPr>
          </a:p>
          <a:p>
            <a:pPr>
              <a:buNone/>
            </a:pP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Output:</a:t>
            </a:r>
            <a:r>
              <a:rPr lang="en-US" sz="2300" dirty="0" smtClean="0">
                <a:latin typeface="Verdana"/>
                <a:cs typeface="Verdana"/>
              </a:rPr>
              <a:t> a mechanism that decides: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smtClean="0">
                <a:latin typeface="Verdana"/>
                <a:cs typeface="Verdana"/>
              </a:rPr>
              <a:t>who gets the item: 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x</a:t>
            </a:r>
            <a:r>
              <a:rPr lang="en-US" sz="1900" baseline="-25000" dirty="0" smtClean="0">
                <a:solidFill>
                  <a:srgbClr val="4F81BD"/>
                </a:solidFill>
                <a:latin typeface="Verdana"/>
                <a:cs typeface="Verdana"/>
              </a:rPr>
              <a:t>i 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: (v</a:t>
            </a:r>
            <a:r>
              <a:rPr lang="en-US" sz="1900" baseline="-25000" dirty="0" smtClean="0">
                <a:solidFill>
                  <a:srgbClr val="4F81BD"/>
                </a:solidFill>
                <a:latin typeface="Verdana"/>
                <a:cs typeface="Verdana"/>
              </a:rPr>
              <a:t>1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,…, v</a:t>
            </a:r>
            <a:r>
              <a:rPr lang="en-US" sz="1900" baseline="-25000" dirty="0" smtClean="0">
                <a:solidFill>
                  <a:srgbClr val="4F81BD"/>
                </a:solidFill>
                <a:latin typeface="Verdana"/>
                <a:cs typeface="Verdana"/>
              </a:rPr>
              <a:t>n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)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  <a:sym typeface="Wingdings"/>
              </a:rPr>
              <a:t>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{0,1}</a:t>
            </a:r>
            <a:r>
              <a:rPr lang="en-US" sz="1900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r>
              <a:rPr lang="en-US" sz="1900" dirty="0" smtClean="0">
                <a:latin typeface="Verdana"/>
                <a:cs typeface="Verdana"/>
              </a:rPr>
              <a:t>(</a:t>
            </a:r>
            <a:r>
              <a:rPr lang="en-US" sz="1900" dirty="0" smtClean="0">
                <a:solidFill>
                  <a:srgbClr val="FF0000"/>
                </a:solidFill>
                <a:latin typeface="Verdana"/>
                <a:cs typeface="Verdana"/>
              </a:rPr>
              <a:t>deterministic</a:t>
            </a:r>
            <a:r>
              <a:rPr lang="en-US" sz="1900" dirty="0" smtClean="0">
                <a:latin typeface="Verdana"/>
                <a:cs typeface="Verdana"/>
              </a:rPr>
              <a:t>)</a:t>
            </a:r>
            <a:endParaRPr lang="en-US" sz="1900" dirty="0">
              <a:latin typeface="Verdana"/>
              <a:cs typeface="Verdan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smtClean="0">
                <a:latin typeface="Verdana"/>
                <a:cs typeface="Verdana"/>
              </a:rPr>
              <a:t>the price for every agent: 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p</a:t>
            </a:r>
            <a:r>
              <a:rPr lang="en-US" sz="1900" baseline="-25000" dirty="0" smtClean="0">
                <a:solidFill>
                  <a:srgbClr val="4F81BD"/>
                </a:solidFill>
                <a:latin typeface="Verdana"/>
                <a:cs typeface="Verdana"/>
              </a:rPr>
              <a:t>i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 : (v</a:t>
            </a:r>
            <a:r>
              <a:rPr lang="en-US" sz="1900" baseline="-25000" dirty="0" smtClean="0">
                <a:solidFill>
                  <a:srgbClr val="4F81BD"/>
                </a:solidFill>
                <a:latin typeface="Verdana"/>
                <a:cs typeface="Verdana"/>
              </a:rPr>
              <a:t>1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,…, </a:t>
            </a:r>
            <a:r>
              <a:rPr lang="en-US" sz="1900" dirty="0" err="1" smtClean="0">
                <a:solidFill>
                  <a:srgbClr val="4F81BD"/>
                </a:solidFill>
                <a:latin typeface="Verdana"/>
                <a:cs typeface="Verdana"/>
              </a:rPr>
              <a:t>v</a:t>
            </a:r>
            <a:r>
              <a:rPr lang="en-US" sz="1900" baseline="-25000" dirty="0" err="1" smtClean="0">
                <a:solidFill>
                  <a:srgbClr val="4F81BD"/>
                </a:solidFill>
                <a:latin typeface="Verdana"/>
                <a:cs typeface="Verdana"/>
              </a:rPr>
              <a:t>n</a:t>
            </a:r>
            <a:r>
              <a:rPr lang="en-US" sz="1900" dirty="0" err="1" smtClean="0">
                <a:solidFill>
                  <a:srgbClr val="4F81BD"/>
                </a:solidFill>
                <a:latin typeface="Verdana"/>
                <a:cs typeface="Verdana"/>
              </a:rPr>
              <a:t>)</a:t>
            </a:r>
            <a:r>
              <a:rPr lang="en-US" sz="1900" dirty="0" err="1" smtClean="0">
                <a:solidFill>
                  <a:srgbClr val="4F81BD"/>
                </a:solidFill>
                <a:latin typeface="Verdana"/>
                <a:cs typeface="Verdana"/>
                <a:sym typeface="Wingdings"/>
              </a:rPr>
              <a:t></a:t>
            </a:r>
            <a:r>
              <a:rPr lang="en-US" sz="1900" dirty="0" smtClean="0">
                <a:solidFill>
                  <a:srgbClr val="4F81BD"/>
                </a:solidFill>
                <a:latin typeface="Verdana"/>
                <a:cs typeface="Verdana"/>
              </a:rPr>
              <a:t> R</a:t>
            </a:r>
            <a:r>
              <a:rPr lang="en-US" sz="1900" baseline="30000" dirty="0" smtClean="0">
                <a:solidFill>
                  <a:srgbClr val="4F81BD"/>
                </a:solidFill>
                <a:latin typeface="Verdana"/>
                <a:cs typeface="Verdana"/>
              </a:rPr>
              <a:t>+</a:t>
            </a:r>
            <a:endParaRPr lang="en-US" sz="1900" dirty="0" smtClean="0">
              <a:solidFill>
                <a:srgbClr val="4F81BD"/>
              </a:solidFill>
            </a:endParaRPr>
          </a:p>
          <a:p>
            <a:pPr marL="914400" lvl="1" indent="-457200">
              <a:buNone/>
            </a:pPr>
            <a:endParaRPr lang="en-US" sz="1500" dirty="0" smtClean="0">
              <a:latin typeface="Verdana"/>
              <a:cs typeface="Verdana"/>
            </a:endParaRPr>
          </a:p>
          <a:p>
            <a:pPr>
              <a:buNone/>
            </a:pP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Objective:</a:t>
            </a:r>
            <a:r>
              <a:rPr lang="en-US" sz="2300" dirty="0" smtClean="0">
                <a:solidFill>
                  <a:srgbClr val="C0504D"/>
                </a:solidFill>
                <a:latin typeface="Verdana"/>
                <a:cs typeface="Verdana"/>
              </a:rPr>
              <a:t> </a:t>
            </a:r>
            <a:r>
              <a:rPr lang="en-US" sz="2300" dirty="0" smtClean="0">
                <a:latin typeface="Verdana"/>
                <a:cs typeface="Verdana"/>
              </a:rPr>
              <a:t>maximize expected revenue </a:t>
            </a: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E[</a:t>
            </a:r>
            <a:r>
              <a:rPr lang="el-GR" sz="2300" dirty="0" smtClean="0">
                <a:solidFill>
                  <a:srgbClr val="4F81BD"/>
                </a:solidFill>
                <a:latin typeface="Verdana"/>
                <a:cs typeface="Verdana"/>
              </a:rPr>
              <a:t>Σ</a:t>
            </a:r>
            <a:r>
              <a:rPr lang="en-US" sz="2300" baseline="-25000" dirty="0" err="1" smtClean="0">
                <a:solidFill>
                  <a:srgbClr val="4F81BD"/>
                </a:solidFill>
                <a:latin typeface="Verdana"/>
                <a:cs typeface="Verdana"/>
              </a:rPr>
              <a:t>i</a:t>
            </a:r>
            <a:r>
              <a:rPr lang="en-US" sz="2300" dirty="0" err="1" smtClean="0">
                <a:solidFill>
                  <a:srgbClr val="4F81BD"/>
                </a:solidFill>
                <a:latin typeface="Verdana"/>
                <a:cs typeface="Verdana"/>
              </a:rPr>
              <a:t>p</a:t>
            </a:r>
            <a:r>
              <a:rPr lang="en-US" sz="2300" baseline="-25000" dirty="0" err="1" smtClean="0">
                <a:solidFill>
                  <a:srgbClr val="4F81BD"/>
                </a:solidFill>
                <a:latin typeface="Verdana"/>
                <a:cs typeface="Verdana"/>
              </a:rPr>
              <a:t>i</a:t>
            </a: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]</a:t>
            </a:r>
            <a:b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</a:b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	</a:t>
            </a:r>
            <a:r>
              <a:rPr lang="en-US" sz="2300" dirty="0" smtClean="0">
                <a:latin typeface="Verdana"/>
                <a:cs typeface="Verdana"/>
              </a:rPr>
              <a:t>[ </a:t>
            </a:r>
            <a:r>
              <a:rPr lang="en-US" sz="2300" dirty="0" smtClean="0">
                <a:solidFill>
                  <a:srgbClr val="FF0000"/>
                </a:solidFill>
                <a:latin typeface="Verdana"/>
                <a:cs typeface="Verdana"/>
              </a:rPr>
              <a:t>OR</a:t>
            </a: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	  </a:t>
            </a:r>
            <a:r>
              <a:rPr lang="en-US" sz="2300" dirty="0" smtClean="0"/>
              <a:t>maximize expected welfare </a:t>
            </a:r>
            <a:r>
              <a:rPr lang="en-US" sz="2300" dirty="0" smtClean="0">
                <a:solidFill>
                  <a:srgbClr val="4F81BD"/>
                </a:solidFill>
              </a:rPr>
              <a:t>E[</a:t>
            </a:r>
            <a:r>
              <a:rPr lang="el-GR" sz="2300" dirty="0" smtClean="0">
                <a:solidFill>
                  <a:srgbClr val="4F81BD"/>
                </a:solidFill>
              </a:rPr>
              <a:t>Σ</a:t>
            </a:r>
            <a:r>
              <a:rPr lang="en-US" sz="2300" baseline="-25000" dirty="0" err="1" smtClean="0">
                <a:solidFill>
                  <a:srgbClr val="4F81BD"/>
                </a:solidFill>
              </a:rPr>
              <a:t>i</a:t>
            </a:r>
            <a:r>
              <a:rPr lang="en-US" sz="2300" dirty="0" err="1" smtClean="0">
                <a:solidFill>
                  <a:srgbClr val="4F81BD"/>
                </a:solidFill>
              </a:rPr>
              <a:t>x</a:t>
            </a:r>
            <a:r>
              <a:rPr lang="en-US" sz="2300" baseline="-25000" dirty="0" err="1" smtClean="0">
                <a:solidFill>
                  <a:srgbClr val="4F81BD"/>
                </a:solidFill>
              </a:rPr>
              <a:t>i</a:t>
            </a:r>
            <a:r>
              <a:rPr lang="en-US" sz="2300" dirty="0" err="1" smtClean="0">
                <a:solidFill>
                  <a:srgbClr val="4F81BD"/>
                </a:solidFill>
              </a:rPr>
              <a:t>v</a:t>
            </a:r>
            <a:r>
              <a:rPr lang="en-US" sz="2300" baseline="-25000" dirty="0" err="1" smtClean="0">
                <a:solidFill>
                  <a:srgbClr val="4F81BD"/>
                </a:solidFill>
              </a:rPr>
              <a:t>i</a:t>
            </a:r>
            <a:r>
              <a:rPr lang="en-US" sz="2300" dirty="0" smtClean="0">
                <a:solidFill>
                  <a:srgbClr val="4F81BD"/>
                </a:solidFill>
              </a:rPr>
              <a:t>] </a:t>
            </a:r>
            <a:r>
              <a:rPr lang="en-US" sz="2300" dirty="0" smtClean="0"/>
              <a:t>]</a:t>
            </a:r>
            <a:r>
              <a:rPr lang="en-US" sz="2300" dirty="0" smtClean="0">
                <a:solidFill>
                  <a:srgbClr val="4F81BD"/>
                </a:solidFill>
              </a:rPr>
              <a:t/>
            </a:r>
            <a:br>
              <a:rPr lang="en-US" sz="2300" dirty="0" smtClean="0">
                <a:solidFill>
                  <a:srgbClr val="4F81BD"/>
                </a:solidFill>
              </a:rPr>
            </a:br>
            <a:endParaRPr lang="en-US" sz="1500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buNone/>
            </a:pPr>
            <a:r>
              <a:rPr lang="en-US" sz="2300" dirty="0" smtClean="0">
                <a:solidFill>
                  <a:srgbClr val="4F81BD"/>
                </a:solidFill>
                <a:latin typeface="Verdana"/>
                <a:cs typeface="Verdana"/>
              </a:rPr>
              <a:t>Constraints:</a:t>
            </a:r>
            <a:r>
              <a:rPr lang="en-US" sz="2300" dirty="0" smtClean="0">
                <a:solidFill>
                  <a:srgbClr val="C0504D"/>
                </a:solidFill>
                <a:latin typeface="Verdana"/>
                <a:cs typeface="Verdana"/>
              </a:rPr>
              <a:t> </a:t>
            </a:r>
            <a:r>
              <a:rPr lang="en-US" sz="2300" dirty="0" smtClean="0">
                <a:latin typeface="Verdana"/>
                <a:cs typeface="Verdana"/>
              </a:rPr>
              <a:t>For any </a:t>
            </a:r>
            <a:r>
              <a:rPr lang="en-US" sz="2300" dirty="0" smtClean="0">
                <a:solidFill>
                  <a:srgbClr val="FF0000"/>
                </a:solidFill>
                <a:latin typeface="Verdana"/>
                <a:cs typeface="Verdana"/>
              </a:rPr>
              <a:t>fixed </a:t>
            </a:r>
            <a:r>
              <a:rPr lang="en-US" sz="2400" dirty="0" err="1" smtClean="0">
                <a:latin typeface="Verdana"/>
                <a:cs typeface="Verdana"/>
              </a:rPr>
              <a:t>v</a:t>
            </a:r>
            <a:r>
              <a:rPr lang="en-US" sz="2400" baseline="-25000" dirty="0" err="1" smtClean="0">
                <a:latin typeface="Verdana"/>
                <a:cs typeface="Verdana"/>
              </a:rPr>
              <a:t>-i</a:t>
            </a:r>
            <a:r>
              <a:rPr lang="en-US" sz="2300" dirty="0" smtClean="0">
                <a:latin typeface="Verdana"/>
                <a:cs typeface="Verdana"/>
              </a:rPr>
              <a:t>: </a:t>
            </a:r>
          </a:p>
          <a:p>
            <a:pPr>
              <a:buNone/>
            </a:pPr>
            <a:r>
              <a:rPr lang="en-US" sz="1900" dirty="0" smtClean="0">
                <a:solidFill>
                  <a:srgbClr val="C0504D"/>
                </a:solidFill>
                <a:latin typeface="Verdana"/>
                <a:cs typeface="Verdana"/>
              </a:rPr>
              <a:t>	</a:t>
            </a:r>
            <a:r>
              <a:rPr lang="en-US" sz="1900" dirty="0" smtClean="0">
                <a:solidFill>
                  <a:srgbClr val="FF0000"/>
                </a:solidFill>
                <a:latin typeface="Verdana"/>
                <a:cs typeface="Verdana"/>
              </a:rPr>
              <a:t>ex-post </a:t>
            </a:r>
            <a:r>
              <a:rPr lang="en-US" sz="1900" dirty="0" smtClean="0">
                <a:latin typeface="Verdana"/>
                <a:cs typeface="Verdana"/>
              </a:rPr>
              <a:t>IC: truth-telling maximizes utility </a:t>
            </a:r>
            <a:r>
              <a:rPr lang="en-US" sz="1900" dirty="0" err="1" smtClean="0">
                <a:solidFill>
                  <a:schemeClr val="accent1"/>
                </a:solidFill>
                <a:latin typeface="Verdana"/>
                <a:cs typeface="Verdana"/>
              </a:rPr>
              <a:t>u</a:t>
            </a:r>
            <a:r>
              <a:rPr lang="en-US" sz="1900" baseline="-25000" dirty="0" err="1" smtClean="0">
                <a:solidFill>
                  <a:schemeClr val="accent1"/>
                </a:solidFill>
                <a:latin typeface="Verdana"/>
                <a:cs typeface="Verdana"/>
              </a:rPr>
              <a:t>i</a:t>
            </a:r>
            <a:r>
              <a:rPr lang="en-US" sz="1900" baseline="-25000" dirty="0" smtClean="0">
                <a:solidFill>
                  <a:schemeClr val="accent1"/>
                </a:solidFill>
                <a:latin typeface="Verdana"/>
                <a:cs typeface="Verdana"/>
              </a:rPr>
              <a:t> </a:t>
            </a:r>
            <a:r>
              <a:rPr lang="en-US" sz="1900" dirty="0" smtClean="0">
                <a:solidFill>
                  <a:schemeClr val="accent1"/>
                </a:solidFill>
                <a:latin typeface="Verdana"/>
                <a:cs typeface="Verdana"/>
              </a:rPr>
              <a:t>= </a:t>
            </a:r>
            <a:r>
              <a:rPr lang="en-US" sz="1900" dirty="0" err="1" smtClean="0">
                <a:solidFill>
                  <a:schemeClr val="accent1"/>
                </a:solidFill>
                <a:latin typeface="Verdana"/>
                <a:cs typeface="Verdana"/>
              </a:rPr>
              <a:t>v</a:t>
            </a:r>
            <a:r>
              <a:rPr lang="en-US" sz="1900" baseline="-25000" dirty="0" err="1" smtClean="0">
                <a:solidFill>
                  <a:schemeClr val="accent1"/>
                </a:solidFill>
                <a:latin typeface="Verdana"/>
                <a:cs typeface="Verdana"/>
              </a:rPr>
              <a:t>i</a:t>
            </a:r>
            <a:r>
              <a:rPr lang="en-US" sz="1900" dirty="0" err="1" smtClean="0">
                <a:solidFill>
                  <a:schemeClr val="accent1"/>
                </a:solidFill>
                <a:latin typeface="Verdana"/>
                <a:cs typeface="Verdana"/>
              </a:rPr>
              <a:t>x</a:t>
            </a:r>
            <a:r>
              <a:rPr lang="en-US" sz="1900" baseline="-25000" dirty="0" err="1" smtClean="0">
                <a:solidFill>
                  <a:schemeClr val="accent1"/>
                </a:solidFill>
                <a:latin typeface="Verdana"/>
                <a:cs typeface="Verdana"/>
              </a:rPr>
              <a:t>i</a:t>
            </a:r>
            <a:r>
              <a:rPr lang="en-US" sz="1900" dirty="0" smtClean="0">
                <a:solidFill>
                  <a:schemeClr val="accent1"/>
                </a:solidFill>
                <a:latin typeface="Verdana"/>
                <a:cs typeface="Verdana"/>
              </a:rPr>
              <a:t> – p</a:t>
            </a:r>
            <a:r>
              <a:rPr lang="en-US" sz="1900" baseline="-25000" dirty="0" smtClean="0">
                <a:solidFill>
                  <a:schemeClr val="accent1"/>
                </a:solidFill>
                <a:latin typeface="Verdana"/>
                <a:cs typeface="Verdana"/>
              </a:rPr>
              <a:t>i </a:t>
            </a:r>
          </a:p>
          <a:p>
            <a:pPr>
              <a:buNone/>
            </a:pPr>
            <a:r>
              <a:rPr lang="en-US" sz="1900" baseline="-25000" dirty="0" smtClean="0">
                <a:solidFill>
                  <a:schemeClr val="accent1"/>
                </a:solidFill>
                <a:latin typeface="Verdana"/>
                <a:cs typeface="Verdana"/>
              </a:rPr>
              <a:t>	</a:t>
            </a:r>
            <a:r>
              <a:rPr lang="en-US" sz="1900" dirty="0" smtClean="0">
                <a:solidFill>
                  <a:srgbClr val="FF0000"/>
                </a:solidFill>
                <a:latin typeface="Verdana"/>
                <a:cs typeface="Verdana"/>
              </a:rPr>
              <a:t>ex-post </a:t>
            </a:r>
            <a:r>
              <a:rPr lang="en-US" sz="1900" dirty="0" smtClean="0">
                <a:latin typeface="Verdana"/>
                <a:cs typeface="Verdana"/>
              </a:rPr>
              <a:t>IR: losers pay zero, winners pay at most their bid</a:t>
            </a:r>
          </a:p>
          <a:p>
            <a:pPr>
              <a:buNone/>
            </a:pPr>
            <a:r>
              <a:rPr lang="en-US" sz="1900" dirty="0" smtClean="0">
                <a:solidFill>
                  <a:srgbClr val="C0504D"/>
                </a:solidFill>
              </a:rPr>
              <a:t>	</a:t>
            </a:r>
            <a:r>
              <a:rPr lang="el-GR" sz="1900" dirty="0" smtClean="0"/>
              <a:t>Σ</a:t>
            </a:r>
            <a:r>
              <a:rPr lang="en-US" sz="1900" dirty="0" smtClean="0"/>
              <a:t>x</a:t>
            </a:r>
            <a:r>
              <a:rPr lang="en-US" sz="1900" baseline="-25000" dirty="0" smtClean="0"/>
              <a:t>i</a:t>
            </a:r>
            <a:r>
              <a:rPr lang="en-US" sz="1900" dirty="0" smtClean="0"/>
              <a:t> ≤ 1</a:t>
            </a:r>
          </a:p>
          <a:p>
            <a:pPr>
              <a:buNone/>
            </a:pPr>
            <a:endParaRPr lang="en-US" sz="1900" dirty="0" smtClean="0">
              <a:solidFill>
                <a:srgbClr val="C0504D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Myerson’s auction:</a:t>
            </a:r>
            <a:br>
              <a:rPr lang="en-US" dirty="0" smtClean="0"/>
            </a:br>
            <a:r>
              <a:rPr lang="en-US" dirty="0" smtClean="0"/>
              <a:t>the independent case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4480" y="164084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optimal Bayesian-truthful auction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Deterministic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4F81BD"/>
                </a:solidFill>
              </a:rPr>
              <a:t>ex-post </a:t>
            </a:r>
            <a:r>
              <a:rPr lang="en-US" dirty="0" smtClean="0"/>
              <a:t>IC and IR</a:t>
            </a:r>
          </a:p>
          <a:p>
            <a:pPr marL="514350" indent="-514350"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60687" y="2898019"/>
            <a:ext cx="6170213" cy="871866"/>
            <a:chOff x="1656531" y="4046376"/>
            <a:chExt cx="6170214" cy="871866"/>
          </a:xfrm>
        </p:grpSpPr>
        <p:grpSp>
          <p:nvGrpSpPr>
            <p:cNvPr id="4" name="Group 3"/>
            <p:cNvGrpSpPr/>
            <p:nvPr/>
          </p:nvGrpSpPr>
          <p:grpSpPr>
            <a:xfrm>
              <a:off x="1656531" y="4057921"/>
              <a:ext cx="1729865" cy="860321"/>
              <a:chOff x="1166041" y="4057921"/>
              <a:chExt cx="1729865" cy="860321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1166041" y="4057921"/>
                <a:ext cx="1547138" cy="525624"/>
                <a:chOff x="2284892" y="1437103"/>
                <a:chExt cx="3403887" cy="904648"/>
              </a:xfrm>
            </p:grpSpPr>
            <p:pic>
              <p:nvPicPr>
                <p:cNvPr id="11" name="Picture 10" descr="bidding.jp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84892" y="1437103"/>
                  <a:ext cx="732765" cy="904648"/>
                </a:xfrm>
                <a:prstGeom prst="rect">
                  <a:avLst/>
                </a:prstGeom>
              </p:spPr>
            </p:pic>
            <p:pic>
              <p:nvPicPr>
                <p:cNvPr id="12" name="Picture 11" descr="bidding.jp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70057" y="1437103"/>
                  <a:ext cx="732765" cy="904648"/>
                </a:xfrm>
                <a:prstGeom prst="rect">
                  <a:avLst/>
                </a:prstGeom>
              </p:spPr>
            </p:pic>
            <p:pic>
              <p:nvPicPr>
                <p:cNvPr id="13" name="Picture 12" descr="bidding.jp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70849" y="1437103"/>
                  <a:ext cx="732765" cy="904648"/>
                </a:xfrm>
                <a:prstGeom prst="rect">
                  <a:avLst/>
                </a:prstGeom>
              </p:spPr>
            </p:pic>
            <p:pic>
              <p:nvPicPr>
                <p:cNvPr id="14" name="Picture 13" descr="bidding.jp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956014" y="1437103"/>
                  <a:ext cx="732765" cy="904648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1166042" y="4548910"/>
                <a:ext cx="481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579913" y="4548910"/>
                <a:ext cx="481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000887" y="4548910"/>
                <a:ext cx="481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414759" y="4548910"/>
                <a:ext cx="481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448382" y="4046376"/>
              <a:ext cx="2378363" cy="860321"/>
            </a:xfrm>
            <a:prstGeom prst="rect">
              <a:avLst/>
            </a:prstGeom>
            <a:solidFill>
              <a:srgbClr val="4F81B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Second Price Auction</a:t>
              </a:r>
              <a:endParaRPr lang="en-US" dirty="0"/>
            </a:p>
          </p:txBody>
        </p:sp>
        <p:sp>
          <p:nvSpPr>
            <p:cNvPr id="16" name="Chevron 15"/>
            <p:cNvSpPr/>
            <p:nvPr/>
          </p:nvSpPr>
          <p:spPr>
            <a:xfrm>
              <a:off x="3251353" y="4057921"/>
              <a:ext cx="2120830" cy="860321"/>
            </a:xfrm>
            <a:prstGeom prst="chevron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Ironed Virtual Valuations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correlated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82" y="1600200"/>
            <a:ext cx="8881617" cy="49599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C0504D"/>
                </a:solidFill>
              </a:rPr>
              <a:t>[</a:t>
            </a:r>
            <a:r>
              <a:rPr lang="en-US" dirty="0" err="1" smtClean="0">
                <a:solidFill>
                  <a:srgbClr val="C0504D"/>
                </a:solidFill>
              </a:rPr>
              <a:t>Crémer</a:t>
            </a:r>
            <a:r>
              <a:rPr lang="en-US" dirty="0" smtClean="0">
                <a:solidFill>
                  <a:srgbClr val="C0504D"/>
                </a:solidFill>
              </a:rPr>
              <a:t>, Mclean – Econometrica85/88]</a:t>
            </a:r>
            <a:endParaRPr lang="en-US" dirty="0" smtClean="0"/>
          </a:p>
          <a:p>
            <a:pPr marL="1314450" lvl="2" indent="-514350">
              <a:buFont typeface="Courier New"/>
              <a:buChar char="o"/>
            </a:pPr>
            <a:r>
              <a:rPr lang="en-US" dirty="0" smtClean="0">
                <a:solidFill>
                  <a:schemeClr val="accent1"/>
                </a:solidFill>
              </a:rPr>
              <a:t>optimal</a:t>
            </a:r>
            <a:r>
              <a:rPr lang="en-US" dirty="0" smtClean="0"/>
              <a:t>: guarantees full surplus extraction </a:t>
            </a:r>
          </a:p>
          <a:p>
            <a:pPr marL="1314450" lvl="2" indent="-514350">
              <a:buFont typeface="Courier New"/>
              <a:buChar char="o"/>
            </a:pPr>
            <a:r>
              <a:rPr lang="en-US" dirty="0" smtClean="0"/>
              <a:t>deterministic, ex-post IC but </a:t>
            </a:r>
            <a:r>
              <a:rPr lang="en-US" dirty="0" smtClean="0">
                <a:solidFill>
                  <a:srgbClr val="FF0000"/>
                </a:solidFill>
              </a:rPr>
              <a:t>interim </a:t>
            </a:r>
            <a:r>
              <a:rPr lang="en-US" dirty="0" smtClean="0"/>
              <a:t>IR 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C0504D"/>
                </a:solidFill>
              </a:rPr>
              <a:t>[Ronen, </a:t>
            </a:r>
            <a:r>
              <a:rPr lang="en-US" dirty="0" err="1" smtClean="0">
                <a:solidFill>
                  <a:srgbClr val="C0504D"/>
                </a:solidFill>
              </a:rPr>
              <a:t>Saberi</a:t>
            </a:r>
            <a:r>
              <a:rPr lang="en-US" dirty="0" smtClean="0">
                <a:solidFill>
                  <a:srgbClr val="C0504D"/>
                </a:solidFill>
              </a:rPr>
              <a:t> – EC01, FOCS02]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marL="1314450" lvl="2" indent="-514350">
              <a:buFont typeface="Courier New"/>
              <a:buChar char="o"/>
            </a:pPr>
            <a:r>
              <a:rPr lang="en-US" dirty="0" smtClean="0"/>
              <a:t>deterministic, </a:t>
            </a:r>
            <a:r>
              <a:rPr lang="en-US" dirty="0" smtClean="0">
                <a:solidFill>
                  <a:schemeClr val="accent1"/>
                </a:solidFill>
              </a:rPr>
              <a:t>ex-post</a:t>
            </a:r>
            <a:r>
              <a:rPr lang="en-US" dirty="0" smtClean="0"/>
              <a:t> IC, IR </a:t>
            </a:r>
          </a:p>
          <a:p>
            <a:pPr marL="1314450" lvl="2" indent="-514350">
              <a:buFont typeface="Courier New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approximation</a:t>
            </a:r>
            <a:r>
              <a:rPr lang="en-US" dirty="0" smtClean="0"/>
              <a:t>: 50% of optimal revenue</a:t>
            </a:r>
          </a:p>
          <a:p>
            <a:pPr marL="1314450" lvl="2" indent="-514350">
              <a:buFont typeface="Courier New"/>
              <a:buChar char="o"/>
            </a:pPr>
            <a:endParaRPr lang="en-US" dirty="0" smtClean="0"/>
          </a:p>
          <a:p>
            <a:pPr marL="514350" indent="-514350">
              <a:buNone/>
            </a:pPr>
            <a:r>
              <a:rPr lang="en-US" i="1" dirty="0" smtClean="0"/>
              <a:t>Better upper bounds - lower bounds?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1333" y="67415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main result</a:t>
            </a:r>
            <a:br>
              <a:rPr lang="en-US" dirty="0" smtClean="0"/>
            </a:br>
            <a:r>
              <a:rPr lang="en-US" sz="2778" dirty="0" smtClean="0">
                <a:solidFill>
                  <a:schemeClr val="accent2"/>
                </a:solidFill>
              </a:rPr>
              <a:t>[Papadimitriou, P 2011]</a:t>
            </a:r>
            <a:endParaRPr lang="en-US" sz="2778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109" y="1600200"/>
            <a:ext cx="8548256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>
              <a:solidFill>
                <a:srgbClr val="4F81BD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For bidders with </a:t>
            </a:r>
            <a:r>
              <a:rPr lang="en-US" dirty="0" smtClean="0">
                <a:solidFill>
                  <a:schemeClr val="accent2"/>
                </a:solidFill>
              </a:rPr>
              <a:t>correlated </a:t>
            </a:r>
            <a:r>
              <a:rPr lang="en-US" dirty="0" smtClean="0"/>
              <a:t>valuations,</a:t>
            </a:r>
          </a:p>
          <a:p>
            <a:pPr marL="514350" indent="-51435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504D"/>
                </a:solidFill>
              </a:rPr>
              <a:t>Optimal Auction Design </a:t>
            </a:r>
            <a:r>
              <a:rPr lang="en-US" dirty="0" smtClean="0"/>
              <a:t>problem is: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4F81BD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4F81BD"/>
                </a:solidFill>
              </a:rPr>
              <a:t>P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=2 bidders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4F81BD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inapproximable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n≥3 bidders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4F81BD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Myerson’s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000" dirty="0">
                <a:solidFill>
                  <a:srgbClr val="C0504D"/>
                </a:solidFill>
              </a:rPr>
              <a:t>Constraints: </a:t>
            </a:r>
            <a:r>
              <a:rPr lang="en-US" sz="4000" dirty="0"/>
              <a:t>For any fixed </a:t>
            </a:r>
            <a:r>
              <a:rPr lang="en-US" sz="4000" dirty="0" err="1"/>
              <a:t>v</a:t>
            </a:r>
            <a:r>
              <a:rPr lang="en-US" sz="4000" baseline="-25000" dirty="0" err="1"/>
              <a:t>-i</a:t>
            </a:r>
            <a:r>
              <a:rPr lang="en-US" sz="4000" dirty="0" smtClean="0"/>
              <a:t>:</a:t>
            </a:r>
            <a:endParaRPr lang="en-US" sz="3579" dirty="0" smtClean="0">
              <a:solidFill>
                <a:srgbClr val="C0504D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rgbClr val="C0504D"/>
                </a:solidFill>
              </a:rPr>
              <a:t>	</a:t>
            </a:r>
            <a:r>
              <a:rPr lang="en-US" sz="3600" dirty="0">
                <a:solidFill>
                  <a:srgbClr val="FF0000"/>
                </a:solidFill>
              </a:rPr>
              <a:t>ex-post </a:t>
            </a:r>
            <a:r>
              <a:rPr lang="en-US" sz="3600" dirty="0"/>
              <a:t>IC: truth-telling maximizes utility </a:t>
            </a:r>
            <a:r>
              <a:rPr lang="en-US" sz="3600" dirty="0" err="1">
                <a:solidFill>
                  <a:schemeClr val="accent1"/>
                </a:solidFill>
              </a:rPr>
              <a:t>u</a:t>
            </a:r>
            <a:r>
              <a:rPr lang="en-US" sz="3600" baseline="-25000" dirty="0" err="1">
                <a:solidFill>
                  <a:schemeClr val="accent1"/>
                </a:solidFill>
              </a:rPr>
              <a:t>i</a:t>
            </a:r>
            <a:r>
              <a:rPr lang="en-US" sz="3600" baseline="-25000" dirty="0">
                <a:solidFill>
                  <a:schemeClr val="accent1"/>
                </a:solidFill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= </a:t>
            </a:r>
            <a:r>
              <a:rPr lang="en-US" sz="3600" dirty="0" err="1">
                <a:solidFill>
                  <a:schemeClr val="accent1"/>
                </a:solidFill>
              </a:rPr>
              <a:t>v</a:t>
            </a:r>
            <a:r>
              <a:rPr lang="en-US" sz="3600" baseline="-25000" dirty="0" err="1">
                <a:solidFill>
                  <a:schemeClr val="accent1"/>
                </a:solidFill>
              </a:rPr>
              <a:t>i</a:t>
            </a:r>
            <a:r>
              <a:rPr lang="en-US" sz="3600" dirty="0" err="1">
                <a:solidFill>
                  <a:schemeClr val="accent1"/>
                </a:solidFill>
              </a:rPr>
              <a:t>x</a:t>
            </a:r>
            <a:r>
              <a:rPr lang="en-US" sz="3600" baseline="-25000" dirty="0" err="1">
                <a:solidFill>
                  <a:schemeClr val="accent1"/>
                </a:solidFill>
              </a:rPr>
              <a:t>i</a:t>
            </a:r>
            <a:r>
              <a:rPr lang="en-US" sz="3600" dirty="0">
                <a:solidFill>
                  <a:schemeClr val="accent1"/>
                </a:solidFill>
              </a:rPr>
              <a:t> – p</a:t>
            </a:r>
            <a:r>
              <a:rPr lang="en-US" sz="3600" baseline="-25000" dirty="0">
                <a:solidFill>
                  <a:schemeClr val="accent1"/>
                </a:solidFill>
              </a:rPr>
              <a:t>i </a:t>
            </a:r>
          </a:p>
          <a:p>
            <a:pPr>
              <a:buNone/>
            </a:pPr>
            <a:r>
              <a:rPr lang="en-US" sz="3600" baseline="-25000" dirty="0">
                <a:solidFill>
                  <a:schemeClr val="accent1"/>
                </a:solidFill>
              </a:rPr>
              <a:t>	</a:t>
            </a:r>
            <a:r>
              <a:rPr lang="en-US" sz="3600" dirty="0">
                <a:solidFill>
                  <a:srgbClr val="FF0000"/>
                </a:solidFill>
              </a:rPr>
              <a:t>ex-post </a:t>
            </a:r>
            <a:r>
              <a:rPr lang="en-US" sz="3600" dirty="0"/>
              <a:t>IR: losers pay zero, winners pay at most their </a:t>
            </a:r>
            <a:r>
              <a:rPr lang="en-US" sz="3600" dirty="0" smtClean="0"/>
              <a:t>bid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l-GR" sz="4000" dirty="0" smtClean="0"/>
              <a:t>Σ</a:t>
            </a:r>
            <a:r>
              <a:rPr lang="en-US" sz="4000" dirty="0" smtClean="0"/>
              <a:t>x</a:t>
            </a:r>
            <a:r>
              <a:rPr lang="en-US" sz="4000" baseline="-25000" dirty="0" smtClean="0"/>
              <a:t>i</a:t>
            </a:r>
            <a:r>
              <a:rPr lang="en-US" sz="4000" dirty="0" smtClean="0"/>
              <a:t> ≤ 1</a:t>
            </a:r>
            <a:endParaRPr lang="en-US" sz="4000" dirty="0" smtClean="0">
              <a:solidFill>
                <a:srgbClr val="C0504D"/>
              </a:solidFill>
            </a:endParaRPr>
          </a:p>
          <a:p>
            <a:pPr>
              <a:buNone/>
            </a:pPr>
            <a:endParaRPr lang="en-US" sz="357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[Myerson81]</a:t>
            </a:r>
            <a:r>
              <a:rPr lang="en-US" sz="4000" dirty="0" smtClean="0"/>
              <a:t> For 1 item, a mechanism is IC and IR </a:t>
            </a:r>
            <a:r>
              <a:rPr lang="en-US" sz="4000" dirty="0" err="1" smtClean="0"/>
              <a:t>iff</a:t>
            </a:r>
            <a:r>
              <a:rPr lang="en-US" sz="4000" dirty="0" smtClean="0"/>
              <a:t>:</a:t>
            </a:r>
          </a:p>
          <a:p>
            <a:pPr>
              <a:buNone/>
            </a:pPr>
            <a:endParaRPr lang="en-US" sz="3571" dirty="0" smtClean="0"/>
          </a:p>
          <a:p>
            <a:pPr>
              <a:buNone/>
            </a:pPr>
            <a:endParaRPr lang="en-US" sz="3571" dirty="0" smtClean="0"/>
          </a:p>
          <a:p>
            <a:pPr>
              <a:buNone/>
            </a:pPr>
            <a:endParaRPr lang="en-US" sz="3571" dirty="0" smtClean="0"/>
          </a:p>
          <a:p>
            <a:pPr>
              <a:buNone/>
            </a:pPr>
            <a:endParaRPr lang="en-US" sz="3571" dirty="0" smtClean="0"/>
          </a:p>
          <a:p>
            <a:pPr>
              <a:buNone/>
            </a:pPr>
            <a:endParaRPr lang="en-US" sz="3571" dirty="0" smtClean="0"/>
          </a:p>
          <a:p>
            <a:pPr>
              <a:buNone/>
            </a:pPr>
            <a:endParaRPr lang="en-US" sz="357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26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keeping </a:t>
            </a:r>
            <a:r>
              <a:rPr lang="en-US" sz="4000" dirty="0" err="1" smtClean="0"/>
              <a:t>v</a:t>
            </a:r>
            <a:r>
              <a:rPr lang="en-US" sz="4000" baseline="-25000" dirty="0" err="1" smtClean="0"/>
              <a:t>j</a:t>
            </a:r>
            <a:r>
              <a:rPr lang="en-US" sz="4000" dirty="0" smtClean="0"/>
              <a:t> fixed for all </a:t>
            </a:r>
            <a:r>
              <a:rPr lang="en-US" sz="4000" dirty="0" err="1" smtClean="0"/>
              <a:t>j≠i</a:t>
            </a:r>
            <a:endParaRPr lang="en-US" sz="40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2783868" y="3309830"/>
            <a:ext cx="3476778" cy="2578669"/>
            <a:chOff x="6433709" y="4348424"/>
            <a:chExt cx="2521001" cy="1937790"/>
          </a:xfrm>
        </p:grpSpPr>
        <p:grpSp>
          <p:nvGrpSpPr>
            <p:cNvPr id="32" name="Group 31"/>
            <p:cNvGrpSpPr/>
            <p:nvPr/>
          </p:nvGrpSpPr>
          <p:grpSpPr>
            <a:xfrm>
              <a:off x="6433709" y="4348424"/>
              <a:ext cx="2521001" cy="1937790"/>
              <a:chOff x="6433709" y="4348424"/>
              <a:chExt cx="2521001" cy="193779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6433709" y="4348424"/>
                <a:ext cx="2521001" cy="1937790"/>
                <a:chOff x="6433709" y="4348424"/>
                <a:chExt cx="2521001" cy="1937790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6433709" y="4348424"/>
                  <a:ext cx="2521001" cy="1937790"/>
                  <a:chOff x="6433709" y="4348424"/>
                  <a:chExt cx="2521001" cy="193779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6433709" y="4348424"/>
                    <a:ext cx="2521001" cy="1870615"/>
                    <a:chOff x="6433709" y="4348424"/>
                    <a:chExt cx="2521001" cy="1870615"/>
                  </a:xfrm>
                </p:grpSpPr>
                <p:cxnSp>
                  <p:nvCxnSpPr>
                    <p:cNvPr id="5" name="Elbow Connector 4"/>
                    <p:cNvCxnSpPr/>
                    <p:nvPr/>
                  </p:nvCxnSpPr>
                  <p:spPr>
                    <a:xfrm flipV="1">
                      <a:off x="6737047" y="4877444"/>
                      <a:ext cx="1840895" cy="976654"/>
                    </a:xfrm>
                    <a:prstGeom prst="bentConnector3">
                      <a:avLst>
                        <a:gd name="adj1" fmla="val 50000"/>
                      </a:avLst>
                    </a:prstGeom>
                    <a:ln w="3492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rot="5400000" flipH="1" flipV="1">
                      <a:off x="5976917" y="5270861"/>
                      <a:ext cx="1421912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/>
                    <p:nvPr/>
                  </p:nvCxnSpPr>
                  <p:spPr>
                    <a:xfrm>
                      <a:off x="6688667" y="5981817"/>
                      <a:ext cx="1998133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6433709" y="4348424"/>
                      <a:ext cx="435428" cy="27754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p:txBody>
                </p: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8519282" y="5941497"/>
                      <a:ext cx="435428" cy="27754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v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560057" y="6008672"/>
                    <a:ext cx="464456" cy="27754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err="1" smtClean="0">
                        <a:solidFill>
                          <a:srgbClr val="000000"/>
                        </a:solidFill>
                      </a:rPr>
                      <a:t>v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*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7767564" y="5164667"/>
                  <a:ext cx="870856" cy="2775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0000"/>
                      </a:solidFill>
                    </a:rPr>
                    <a:t>p</a:t>
                  </a:r>
                  <a:r>
                    <a:rPr lang="en-US" baseline="-25000" dirty="0" smtClean="0">
                      <a:solidFill>
                        <a:srgbClr val="000000"/>
                      </a:solidFill>
                    </a:rPr>
                    <a:t>i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 = </a:t>
                  </a:r>
                  <a:r>
                    <a:rPr lang="en-US" dirty="0" err="1" smtClean="0">
                      <a:solidFill>
                        <a:srgbClr val="000000"/>
                      </a:solidFill>
                    </a:rPr>
                    <a:t>v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*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797522" y="5152572"/>
                  <a:ext cx="870856" cy="2775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0000"/>
                      </a:solidFill>
                    </a:rPr>
                    <a:t>p</a:t>
                  </a:r>
                  <a:r>
                    <a:rPr lang="en-US" baseline="-25000" dirty="0" smtClean="0">
                      <a:solidFill>
                        <a:srgbClr val="000000"/>
                      </a:solidFill>
                    </a:rPr>
                    <a:t>i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 = 0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 rot="16200000" flipV="1">
                <a:off x="7567582" y="5991178"/>
                <a:ext cx="201589" cy="2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6460694" y="4684895"/>
              <a:ext cx="435428" cy="277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44878" y="5657337"/>
              <a:ext cx="217714" cy="485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0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57200" y="2063758"/>
            <a:ext cx="8229600" cy="548640"/>
          </a:xfrm>
          <a:prstGeom prst="rect">
            <a:avLst/>
          </a:prstGeom>
          <a:noFill/>
          <a:ln w="254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search space for 2 players</a:t>
            </a:r>
            <a:endParaRPr lang="en-US" sz="2778" dirty="0"/>
          </a:p>
        </p:txBody>
      </p:sp>
      <p:sp>
        <p:nvSpPr>
          <p:cNvPr id="8" name="TextBox 7"/>
          <p:cNvSpPr txBox="1"/>
          <p:nvPr/>
        </p:nvSpPr>
        <p:spPr>
          <a:xfrm>
            <a:off x="35522" y="1895986"/>
            <a:ext cx="35342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Verdana"/>
                <a:cs typeface="Verdana"/>
              </a:rPr>
              <a:t>Allocation </a:t>
            </a:r>
            <a:r>
              <a:rPr lang="en-US" sz="2200" dirty="0" smtClean="0">
                <a:latin typeface="Verdana"/>
                <a:cs typeface="Verdana"/>
              </a:rPr>
              <a:t>defined by:</a:t>
            </a:r>
          </a:p>
          <a:p>
            <a:r>
              <a:rPr lang="el-GR" sz="2200" dirty="0" smtClean="0">
                <a:solidFill>
                  <a:srgbClr val="FF0000"/>
                </a:solidFill>
                <a:latin typeface="Verdana"/>
                <a:cs typeface="Verdana"/>
              </a:rPr>
              <a:t>α(</a:t>
            </a:r>
            <a:r>
              <a:rPr lang="en-US" sz="2200" dirty="0" smtClean="0">
                <a:solidFill>
                  <a:srgbClr val="FF0000"/>
                </a:solidFill>
                <a:latin typeface="Verdana"/>
                <a:cs typeface="Verdana"/>
              </a:rPr>
              <a:t>v</a:t>
            </a:r>
            <a:r>
              <a:rPr lang="en-US" sz="2200" baseline="-2500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Verdana"/>
                <a:cs typeface="Verdana"/>
              </a:rPr>
              <a:t>): rightward closed</a:t>
            </a:r>
            <a:r>
              <a:rPr lang="el-GR" sz="2200" dirty="0" smtClean="0">
                <a:solidFill>
                  <a:schemeClr val="accent1"/>
                </a:solidFill>
                <a:latin typeface="Verdana"/>
                <a:cs typeface="Verdana"/>
              </a:rPr>
              <a:t/>
            </a:r>
            <a:br>
              <a:rPr lang="el-GR" sz="2200" dirty="0" smtClean="0">
                <a:solidFill>
                  <a:schemeClr val="accent1"/>
                </a:solidFill>
                <a:latin typeface="Verdana"/>
                <a:cs typeface="Verdana"/>
              </a:rPr>
            </a:br>
            <a:r>
              <a:rPr lang="el-GR" sz="2200" dirty="0" smtClean="0">
                <a:solidFill>
                  <a:schemeClr val="accent1"/>
                </a:solidFill>
                <a:latin typeface="Verdana"/>
                <a:cs typeface="Verdana"/>
              </a:rPr>
              <a:t>β(</a:t>
            </a:r>
            <a:r>
              <a:rPr lang="en-US" sz="2200" dirty="0" err="1" smtClean="0">
                <a:solidFill>
                  <a:schemeClr val="accent1"/>
                </a:solidFill>
                <a:latin typeface="Verdana"/>
                <a:cs typeface="Verdana"/>
              </a:rPr>
              <a:t>v</a:t>
            </a:r>
            <a:r>
              <a:rPr lang="el-GR" sz="2200" baseline="-25000" dirty="0" smtClean="0">
                <a:solidFill>
                  <a:schemeClr val="accent1"/>
                </a:solidFill>
                <a:latin typeface="Verdana"/>
                <a:cs typeface="Verdana"/>
              </a:rPr>
              <a:t>1</a:t>
            </a:r>
            <a:r>
              <a:rPr lang="en-US" sz="2200" dirty="0" smtClean="0">
                <a:solidFill>
                  <a:schemeClr val="accent1"/>
                </a:solidFill>
                <a:latin typeface="Verdana"/>
                <a:cs typeface="Verdana"/>
              </a:rPr>
              <a:t>): </a:t>
            </a:r>
            <a:r>
              <a:rPr lang="en-US" sz="2200" dirty="0">
                <a:solidFill>
                  <a:schemeClr val="accent1"/>
                </a:solidFill>
                <a:latin typeface="Verdana"/>
                <a:cs typeface="Verdana"/>
              </a:rPr>
              <a:t>u</a:t>
            </a:r>
            <a:r>
              <a:rPr lang="en-US" sz="2200" dirty="0" smtClean="0">
                <a:solidFill>
                  <a:schemeClr val="accent1"/>
                </a:solidFill>
                <a:latin typeface="Verdana"/>
                <a:cs typeface="Verdana"/>
              </a:rPr>
              <a:t>pward closed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curves do not intersect</a:t>
            </a:r>
            <a:b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endParaRPr lang="en-US" sz="220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00" y="4073669"/>
            <a:ext cx="3525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000000"/>
                </a:solidFill>
                <a:latin typeface="Verdana"/>
                <a:cs typeface="Verdana"/>
              </a:rPr>
              <a:t>Payment</a:t>
            </a: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  <a:sym typeface="Wingdings"/>
              </a:rPr>
              <a:t>determined </a:t>
            </a:r>
            <a:br>
              <a:rPr lang="en-US" sz="2200" dirty="0" smtClean="0">
                <a:solidFill>
                  <a:srgbClr val="000000"/>
                </a:solidFill>
                <a:latin typeface="Verdana"/>
                <a:cs typeface="Verdana"/>
                <a:sym typeface="Wingdings"/>
              </a:rPr>
            </a:b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  <a:sym typeface="Wingdings"/>
              </a:rPr>
              <a:t>by allocation</a:t>
            </a:r>
          </a:p>
          <a:p>
            <a:endParaRPr lang="en-US" sz="2200" dirty="0" smtClean="0">
              <a:solidFill>
                <a:srgbClr val="FFFF00"/>
              </a:solidFill>
              <a:latin typeface="Verdana"/>
              <a:cs typeface="Verdana"/>
              <a:sym typeface="Wingdings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e.g. (</a:t>
            </a:r>
            <a:r>
              <a:rPr lang="en-US" sz="2200" dirty="0" err="1" smtClean="0">
                <a:solidFill>
                  <a:srgbClr val="000000"/>
                </a:solidFill>
                <a:latin typeface="Verdana"/>
                <a:cs typeface="Verdana"/>
              </a:rPr>
              <a:t>v</a:t>
            </a:r>
            <a:r>
              <a:rPr lang="el-GR" sz="2200" baseline="-25000" dirty="0" smtClean="0">
                <a:solidFill>
                  <a:srgbClr val="000000"/>
                </a:solidFill>
                <a:latin typeface="Verdana"/>
                <a:cs typeface="Verdana"/>
              </a:rPr>
              <a:t>1</a:t>
            </a: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,v</a:t>
            </a:r>
            <a:r>
              <a:rPr lang="en-US" sz="2200" baseline="-25000" dirty="0" smtClean="0">
                <a:solidFill>
                  <a:srgbClr val="000000"/>
                </a:solidFill>
                <a:latin typeface="Verdana"/>
                <a:cs typeface="Verdana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) = (0.</a:t>
            </a:r>
            <a:r>
              <a:rPr lang="el-GR" sz="2200" dirty="0" smtClean="0">
                <a:solidFill>
                  <a:srgbClr val="000000"/>
                </a:solidFill>
                <a:latin typeface="Verdana"/>
                <a:cs typeface="Verdana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,0.</a:t>
            </a:r>
            <a:r>
              <a:rPr lang="el-GR" sz="2200" dirty="0" smtClean="0">
                <a:solidFill>
                  <a:srgbClr val="000000"/>
                </a:solidFill>
                <a:latin typeface="Verdana"/>
                <a:cs typeface="Verdana"/>
              </a:rPr>
              <a:t>7</a:t>
            </a: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)</a:t>
            </a:r>
          </a:p>
          <a:p>
            <a:endParaRPr lang="en-US" sz="2200" dirty="0" smtClean="0">
              <a:solidFill>
                <a:srgbClr val="FFFF00"/>
              </a:solidFill>
              <a:latin typeface="Verdana"/>
              <a:cs typeface="Verdana"/>
            </a:endParaRPr>
          </a:p>
          <a:p>
            <a:endParaRPr lang="en-US" sz="2200" dirty="0">
              <a:latin typeface="Verdana"/>
              <a:cs typeface="Verdana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43336" y="1820792"/>
            <a:ext cx="5334000" cy="4330691"/>
            <a:chOff x="3531791" y="1651462"/>
            <a:chExt cx="5334000" cy="4330691"/>
          </a:xfrm>
        </p:grpSpPr>
        <p:sp>
          <p:nvSpPr>
            <p:cNvPr id="11" name="Freeform 10"/>
            <p:cNvSpPr/>
            <p:nvPr/>
          </p:nvSpPr>
          <p:spPr>
            <a:xfrm>
              <a:off x="3531791" y="1739336"/>
              <a:ext cx="5334000" cy="3422952"/>
            </a:xfrm>
            <a:custGeom>
              <a:avLst/>
              <a:gdLst>
                <a:gd name="connsiteX0" fmla="*/ 0 w 5334000"/>
                <a:gd name="connsiteY0" fmla="*/ 2963333 h 3422952"/>
                <a:gd name="connsiteX1" fmla="*/ 314477 w 5334000"/>
                <a:gd name="connsiteY1" fmla="*/ 3374571 h 3422952"/>
                <a:gd name="connsiteX2" fmla="*/ 713620 w 5334000"/>
                <a:gd name="connsiteY2" fmla="*/ 2673048 h 3422952"/>
                <a:gd name="connsiteX3" fmla="*/ 1136953 w 5334000"/>
                <a:gd name="connsiteY3" fmla="*/ 2588381 h 3422952"/>
                <a:gd name="connsiteX4" fmla="*/ 1451429 w 5334000"/>
                <a:gd name="connsiteY4" fmla="*/ 1838476 h 3422952"/>
                <a:gd name="connsiteX5" fmla="*/ 1596572 w 5334000"/>
                <a:gd name="connsiteY5" fmla="*/ 2769810 h 3422952"/>
                <a:gd name="connsiteX6" fmla="*/ 2346477 w 5334000"/>
                <a:gd name="connsiteY6" fmla="*/ 882952 h 3422952"/>
                <a:gd name="connsiteX7" fmla="*/ 2745620 w 5334000"/>
                <a:gd name="connsiteY7" fmla="*/ 1524000 h 3422952"/>
                <a:gd name="connsiteX8" fmla="*/ 3168953 w 5334000"/>
                <a:gd name="connsiteY8" fmla="*/ 520095 h 3422952"/>
                <a:gd name="connsiteX9" fmla="*/ 3882572 w 5334000"/>
                <a:gd name="connsiteY9" fmla="*/ 520095 h 3422952"/>
                <a:gd name="connsiteX10" fmla="*/ 4475239 w 5334000"/>
                <a:gd name="connsiteY10" fmla="*/ 169333 h 3422952"/>
                <a:gd name="connsiteX11" fmla="*/ 5334000 w 5334000"/>
                <a:gd name="connsiteY11" fmla="*/ 0 h 342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0" h="3422952">
                  <a:moveTo>
                    <a:pt x="0" y="2963333"/>
                  </a:moveTo>
                  <a:cubicBezTo>
                    <a:pt x="97770" y="3193142"/>
                    <a:pt x="195540" y="3422952"/>
                    <a:pt x="314477" y="3374571"/>
                  </a:cubicBezTo>
                  <a:cubicBezTo>
                    <a:pt x="433414" y="3326190"/>
                    <a:pt x="576541" y="2804080"/>
                    <a:pt x="713620" y="2673048"/>
                  </a:cubicBezTo>
                  <a:cubicBezTo>
                    <a:pt x="850699" y="2542016"/>
                    <a:pt x="1013985" y="2727476"/>
                    <a:pt x="1136953" y="2588381"/>
                  </a:cubicBezTo>
                  <a:cubicBezTo>
                    <a:pt x="1259921" y="2449286"/>
                    <a:pt x="1374826" y="1808238"/>
                    <a:pt x="1451429" y="1838476"/>
                  </a:cubicBezTo>
                  <a:cubicBezTo>
                    <a:pt x="1528032" y="1868714"/>
                    <a:pt x="1447397" y="2929064"/>
                    <a:pt x="1596572" y="2769810"/>
                  </a:cubicBezTo>
                  <a:cubicBezTo>
                    <a:pt x="1745747" y="2610556"/>
                    <a:pt x="2154969" y="1090587"/>
                    <a:pt x="2346477" y="882952"/>
                  </a:cubicBezTo>
                  <a:cubicBezTo>
                    <a:pt x="2537985" y="675317"/>
                    <a:pt x="2608541" y="1584476"/>
                    <a:pt x="2745620" y="1524000"/>
                  </a:cubicBezTo>
                  <a:cubicBezTo>
                    <a:pt x="2882699" y="1463524"/>
                    <a:pt x="2979461" y="687412"/>
                    <a:pt x="3168953" y="520095"/>
                  </a:cubicBezTo>
                  <a:cubicBezTo>
                    <a:pt x="3358445" y="352778"/>
                    <a:pt x="3664858" y="578555"/>
                    <a:pt x="3882572" y="520095"/>
                  </a:cubicBezTo>
                  <a:cubicBezTo>
                    <a:pt x="4100286" y="461635"/>
                    <a:pt x="4233334" y="256015"/>
                    <a:pt x="4475239" y="169333"/>
                  </a:cubicBezTo>
                  <a:cubicBezTo>
                    <a:pt x="4717144" y="82651"/>
                    <a:pt x="5188857" y="34270"/>
                    <a:pt x="5334000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31791" y="1751431"/>
              <a:ext cx="5321905" cy="4197048"/>
            </a:xfrm>
            <a:custGeom>
              <a:avLst/>
              <a:gdLst>
                <a:gd name="connsiteX0" fmla="*/ 0 w 5321905"/>
                <a:gd name="connsiteY0" fmla="*/ 4197048 h 4197048"/>
                <a:gd name="connsiteX1" fmla="*/ 919239 w 5321905"/>
                <a:gd name="connsiteY1" fmla="*/ 3785810 h 4197048"/>
                <a:gd name="connsiteX2" fmla="*/ 1366762 w 5321905"/>
                <a:gd name="connsiteY2" fmla="*/ 3096381 h 4197048"/>
                <a:gd name="connsiteX3" fmla="*/ 2394858 w 5321905"/>
                <a:gd name="connsiteY3" fmla="*/ 2818191 h 4197048"/>
                <a:gd name="connsiteX4" fmla="*/ 1923143 w 5321905"/>
                <a:gd name="connsiteY4" fmla="*/ 2443238 h 4197048"/>
                <a:gd name="connsiteX5" fmla="*/ 3991429 w 5321905"/>
                <a:gd name="connsiteY5" fmla="*/ 2068286 h 4197048"/>
                <a:gd name="connsiteX6" fmla="*/ 3193143 w 5321905"/>
                <a:gd name="connsiteY6" fmla="*/ 1536096 h 4197048"/>
                <a:gd name="connsiteX7" fmla="*/ 4705048 w 5321905"/>
                <a:gd name="connsiteY7" fmla="*/ 737810 h 4197048"/>
                <a:gd name="connsiteX8" fmla="*/ 4378477 w 5321905"/>
                <a:gd name="connsiteY8" fmla="*/ 241905 h 4197048"/>
                <a:gd name="connsiteX9" fmla="*/ 5321905 w 5321905"/>
                <a:gd name="connsiteY9" fmla="*/ 0 h 4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21905" h="4197048">
                  <a:moveTo>
                    <a:pt x="0" y="4197048"/>
                  </a:moveTo>
                  <a:cubicBezTo>
                    <a:pt x="345723" y="4083151"/>
                    <a:pt x="691446" y="3969254"/>
                    <a:pt x="919239" y="3785810"/>
                  </a:cubicBezTo>
                  <a:cubicBezTo>
                    <a:pt x="1147032" y="3602366"/>
                    <a:pt x="1120825" y="3257651"/>
                    <a:pt x="1366762" y="3096381"/>
                  </a:cubicBezTo>
                  <a:cubicBezTo>
                    <a:pt x="1612699" y="2935111"/>
                    <a:pt x="2302128" y="2927048"/>
                    <a:pt x="2394858" y="2818191"/>
                  </a:cubicBezTo>
                  <a:cubicBezTo>
                    <a:pt x="2487588" y="2709334"/>
                    <a:pt x="1657048" y="2568222"/>
                    <a:pt x="1923143" y="2443238"/>
                  </a:cubicBezTo>
                  <a:cubicBezTo>
                    <a:pt x="2189238" y="2318254"/>
                    <a:pt x="3779762" y="2219476"/>
                    <a:pt x="3991429" y="2068286"/>
                  </a:cubicBezTo>
                  <a:cubicBezTo>
                    <a:pt x="4203096" y="1917096"/>
                    <a:pt x="3074207" y="1757842"/>
                    <a:pt x="3193143" y="1536096"/>
                  </a:cubicBezTo>
                  <a:cubicBezTo>
                    <a:pt x="3312080" y="1314350"/>
                    <a:pt x="4507492" y="953509"/>
                    <a:pt x="4705048" y="737810"/>
                  </a:cubicBezTo>
                  <a:cubicBezTo>
                    <a:pt x="4902604" y="522112"/>
                    <a:pt x="4275668" y="364873"/>
                    <a:pt x="4378477" y="241905"/>
                  </a:cubicBezTo>
                  <a:cubicBezTo>
                    <a:pt x="4481287" y="118937"/>
                    <a:pt x="5150556" y="42333"/>
                    <a:pt x="5321905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66"/>
            <p:cNvGrpSpPr/>
            <p:nvPr/>
          </p:nvGrpSpPr>
          <p:grpSpPr>
            <a:xfrm>
              <a:off x="3620103" y="1651462"/>
              <a:ext cx="4994127" cy="4330691"/>
              <a:chOff x="3620103" y="1651462"/>
              <a:chExt cx="4994127" cy="4330691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681409" y="5089601"/>
                <a:ext cx="1932821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player </a:t>
                </a:r>
                <a:r>
                  <a:rPr lang="el-GR" sz="32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/>
                </a:r>
                <a:br>
                  <a:rPr lang="en-US" sz="3200" dirty="0" smtClean="0">
                    <a:solidFill>
                      <a:srgbClr val="FF0000"/>
                    </a:solidFill>
                  </a:rPr>
                </a:br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= 1, 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= 0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20103" y="1651462"/>
                <a:ext cx="1932821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1"/>
                    </a:solidFill>
                  </a:rPr>
                  <a:t>player 2</a:t>
                </a:r>
                <a:br>
                  <a:rPr lang="en-US" sz="3200" dirty="0" smtClean="0">
                    <a:solidFill>
                      <a:schemeClr val="accent1"/>
                    </a:solidFill>
                  </a:rPr>
                </a:br>
                <a:r>
                  <a:rPr lang="en-US" sz="2000" dirty="0" smtClean="0">
                    <a:solidFill>
                      <a:schemeClr val="accent1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chemeClr val="accent1"/>
                    </a:solidFill>
                  </a:rPr>
                  <a:t>1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= 0, x</a:t>
                </a:r>
                <a:r>
                  <a:rPr lang="en-US" sz="2000" baseline="-25000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= 1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5916437" y="2138470"/>
            <a:ext cx="1061964" cy="2604909"/>
            <a:chOff x="5904892" y="1969140"/>
            <a:chExt cx="1061964" cy="2604909"/>
          </a:xfrm>
        </p:grpSpPr>
        <p:sp>
          <p:nvSpPr>
            <p:cNvPr id="17" name="TextBox 16"/>
            <p:cNvSpPr txBox="1"/>
            <p:nvPr/>
          </p:nvSpPr>
          <p:spPr>
            <a:xfrm>
              <a:off x="6105674" y="4112384"/>
              <a:ext cx="861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solidFill>
                    <a:srgbClr val="FF0000"/>
                  </a:solidFill>
                </a:rPr>
                <a:t>α(</a:t>
              </a:r>
              <a:r>
                <a:rPr lang="en-US" sz="2400" dirty="0" smtClean="0">
                  <a:solidFill>
                    <a:srgbClr val="FF00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US" sz="2400" dirty="0" smtClean="0">
                  <a:solidFill>
                    <a:srgbClr val="FF0000"/>
                  </a:solidFill>
                </a:rPr>
                <a:t>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04892" y="1969140"/>
              <a:ext cx="861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solidFill>
                    <a:schemeClr val="accent1"/>
                  </a:solidFill>
                </a:rPr>
                <a:t>β(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v</a:t>
              </a:r>
              <a:r>
                <a:rPr lang="el-GR" sz="2400" baseline="-25000" dirty="0" smtClean="0">
                  <a:solidFill>
                    <a:schemeClr val="accent1"/>
                  </a:solidFill>
                </a:rPr>
                <a:t>1</a:t>
              </a:r>
              <a:r>
                <a:rPr lang="en-US" sz="2400" dirty="0" smtClean="0">
                  <a:solidFill>
                    <a:schemeClr val="accent1"/>
                  </a:solidFill>
                </a:rPr>
                <a:t>)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0" name="Group 54"/>
          <p:cNvGrpSpPr/>
          <p:nvPr/>
        </p:nvGrpSpPr>
        <p:grpSpPr>
          <a:xfrm>
            <a:off x="3362458" y="1228263"/>
            <a:ext cx="5845766" cy="5438328"/>
            <a:chOff x="3362458" y="1058933"/>
            <a:chExt cx="5845766" cy="5438328"/>
          </a:xfrm>
        </p:grpSpPr>
        <p:sp>
          <p:nvSpPr>
            <p:cNvPr id="22" name="TextBox 21"/>
            <p:cNvSpPr txBox="1"/>
            <p:nvPr/>
          </p:nvSpPr>
          <p:spPr>
            <a:xfrm>
              <a:off x="8569595" y="6035596"/>
              <a:ext cx="6386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23" name="Group 47"/>
            <p:cNvGrpSpPr/>
            <p:nvPr/>
          </p:nvGrpSpPr>
          <p:grpSpPr>
            <a:xfrm>
              <a:off x="3362458" y="1058933"/>
              <a:ext cx="5492032" cy="5073356"/>
              <a:chOff x="3362458" y="1058933"/>
              <a:chExt cx="5492032" cy="507335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362458" y="1058933"/>
                <a:ext cx="5926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en-US" sz="2400" baseline="-25000" dirty="0" smtClean="0">
                    <a:solidFill>
                      <a:schemeClr val="accent1"/>
                    </a:solidFill>
                  </a:rPr>
                  <a:t>2</a:t>
                </a:r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25" name="Group 46"/>
              <p:cNvGrpSpPr/>
              <p:nvPr/>
            </p:nvGrpSpPr>
            <p:grpSpPr>
              <a:xfrm>
                <a:off x="3543091" y="1606289"/>
                <a:ext cx="5311399" cy="4526000"/>
                <a:chOff x="3543091" y="1606289"/>
                <a:chExt cx="5311399" cy="4526000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rot="16200000" flipH="1">
                  <a:off x="1280888" y="3868493"/>
                  <a:ext cx="4524409" cy="3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543093" y="6130701"/>
                  <a:ext cx="5310603" cy="158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543095" y="1606289"/>
                  <a:ext cx="53106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6591491" y="3868494"/>
                  <a:ext cx="452441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TextBox 31"/>
          <p:cNvSpPr txBox="1"/>
          <p:nvPr/>
        </p:nvSpPr>
        <p:spPr>
          <a:xfrm>
            <a:off x="4377930" y="2741503"/>
            <a:ext cx="4475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*</a:t>
            </a:r>
            <a:endParaRPr lang="en-US" sz="3200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72494" y="3078693"/>
            <a:ext cx="1207394" cy="1698893"/>
            <a:chOff x="3360949" y="2909363"/>
            <a:chExt cx="1207394" cy="1698893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3835003" y="3641115"/>
              <a:ext cx="1465092" cy="1588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3645913" y="4374455"/>
              <a:ext cx="920843" cy="1588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60949" y="4023480"/>
              <a:ext cx="447533" cy="5847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00"/>
                  </a:solidFill>
                </a:rPr>
                <a:t>x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94694" y="262400"/>
            <a:ext cx="2492106" cy="2155609"/>
            <a:chOff x="3031770" y="1086211"/>
            <a:chExt cx="6017287" cy="6089409"/>
          </a:xfrm>
        </p:grpSpPr>
        <p:sp>
          <p:nvSpPr>
            <p:cNvPr id="5" name="TextBox 4"/>
            <p:cNvSpPr txBox="1"/>
            <p:nvPr/>
          </p:nvSpPr>
          <p:spPr>
            <a:xfrm>
              <a:off x="8686799" y="6132289"/>
              <a:ext cx="362258" cy="104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6" name="Group 52"/>
            <p:cNvGrpSpPr/>
            <p:nvPr/>
          </p:nvGrpSpPr>
          <p:grpSpPr>
            <a:xfrm>
              <a:off x="3604361" y="1606289"/>
              <a:ext cx="5334000" cy="4526000"/>
              <a:chOff x="3471316" y="1666764"/>
              <a:chExt cx="5334000" cy="45260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1220413" y="3928968"/>
                <a:ext cx="4524409" cy="3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482618" y="6191176"/>
                <a:ext cx="5310603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482620" y="1666764"/>
                <a:ext cx="531060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6531016" y="3928969"/>
                <a:ext cx="452441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3471316" y="1824001"/>
                <a:ext cx="5321905" cy="4197048"/>
              </a:xfrm>
              <a:custGeom>
                <a:avLst/>
                <a:gdLst>
                  <a:gd name="connsiteX0" fmla="*/ 0 w 5321905"/>
                  <a:gd name="connsiteY0" fmla="*/ 4197048 h 4197048"/>
                  <a:gd name="connsiteX1" fmla="*/ 919239 w 5321905"/>
                  <a:gd name="connsiteY1" fmla="*/ 3785810 h 4197048"/>
                  <a:gd name="connsiteX2" fmla="*/ 1366762 w 5321905"/>
                  <a:gd name="connsiteY2" fmla="*/ 3096381 h 4197048"/>
                  <a:gd name="connsiteX3" fmla="*/ 2394858 w 5321905"/>
                  <a:gd name="connsiteY3" fmla="*/ 2818191 h 4197048"/>
                  <a:gd name="connsiteX4" fmla="*/ 1923143 w 5321905"/>
                  <a:gd name="connsiteY4" fmla="*/ 2443238 h 4197048"/>
                  <a:gd name="connsiteX5" fmla="*/ 3991429 w 5321905"/>
                  <a:gd name="connsiteY5" fmla="*/ 2068286 h 4197048"/>
                  <a:gd name="connsiteX6" fmla="*/ 3193143 w 5321905"/>
                  <a:gd name="connsiteY6" fmla="*/ 1536096 h 4197048"/>
                  <a:gd name="connsiteX7" fmla="*/ 4705048 w 5321905"/>
                  <a:gd name="connsiteY7" fmla="*/ 737810 h 4197048"/>
                  <a:gd name="connsiteX8" fmla="*/ 4378477 w 5321905"/>
                  <a:gd name="connsiteY8" fmla="*/ 241905 h 4197048"/>
                  <a:gd name="connsiteX9" fmla="*/ 5321905 w 5321905"/>
                  <a:gd name="connsiteY9" fmla="*/ 0 h 419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21905" h="4197048">
                    <a:moveTo>
                      <a:pt x="0" y="4197048"/>
                    </a:moveTo>
                    <a:cubicBezTo>
                      <a:pt x="345723" y="4083151"/>
                      <a:pt x="691446" y="3969254"/>
                      <a:pt x="919239" y="3785810"/>
                    </a:cubicBezTo>
                    <a:cubicBezTo>
                      <a:pt x="1147032" y="3602366"/>
                      <a:pt x="1120825" y="3257651"/>
                      <a:pt x="1366762" y="3096381"/>
                    </a:cubicBezTo>
                    <a:cubicBezTo>
                      <a:pt x="1612699" y="2935111"/>
                      <a:pt x="2302128" y="2927048"/>
                      <a:pt x="2394858" y="2818191"/>
                    </a:cubicBezTo>
                    <a:cubicBezTo>
                      <a:pt x="2487588" y="2709334"/>
                      <a:pt x="1657048" y="2568222"/>
                      <a:pt x="1923143" y="2443238"/>
                    </a:cubicBezTo>
                    <a:cubicBezTo>
                      <a:pt x="2189238" y="2318254"/>
                      <a:pt x="3779762" y="2219476"/>
                      <a:pt x="3991429" y="2068286"/>
                    </a:cubicBezTo>
                    <a:cubicBezTo>
                      <a:pt x="4203096" y="1917096"/>
                      <a:pt x="3074207" y="1757842"/>
                      <a:pt x="3193143" y="1536096"/>
                    </a:cubicBezTo>
                    <a:cubicBezTo>
                      <a:pt x="3312080" y="1314350"/>
                      <a:pt x="4507492" y="953509"/>
                      <a:pt x="4705048" y="737810"/>
                    </a:cubicBezTo>
                    <a:cubicBezTo>
                      <a:pt x="4902604" y="522112"/>
                      <a:pt x="4275668" y="364873"/>
                      <a:pt x="4378477" y="241905"/>
                    </a:cubicBezTo>
                    <a:cubicBezTo>
                      <a:pt x="4481287" y="118937"/>
                      <a:pt x="5150556" y="42333"/>
                      <a:pt x="5321905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471316" y="1811906"/>
                <a:ext cx="5334000" cy="3422952"/>
              </a:xfrm>
              <a:custGeom>
                <a:avLst/>
                <a:gdLst>
                  <a:gd name="connsiteX0" fmla="*/ 0 w 5334000"/>
                  <a:gd name="connsiteY0" fmla="*/ 2963333 h 3422952"/>
                  <a:gd name="connsiteX1" fmla="*/ 314477 w 5334000"/>
                  <a:gd name="connsiteY1" fmla="*/ 3374571 h 3422952"/>
                  <a:gd name="connsiteX2" fmla="*/ 713620 w 5334000"/>
                  <a:gd name="connsiteY2" fmla="*/ 2673048 h 3422952"/>
                  <a:gd name="connsiteX3" fmla="*/ 1136953 w 5334000"/>
                  <a:gd name="connsiteY3" fmla="*/ 2588381 h 3422952"/>
                  <a:gd name="connsiteX4" fmla="*/ 1451429 w 5334000"/>
                  <a:gd name="connsiteY4" fmla="*/ 1838476 h 3422952"/>
                  <a:gd name="connsiteX5" fmla="*/ 1596572 w 5334000"/>
                  <a:gd name="connsiteY5" fmla="*/ 2769810 h 3422952"/>
                  <a:gd name="connsiteX6" fmla="*/ 2346477 w 5334000"/>
                  <a:gd name="connsiteY6" fmla="*/ 882952 h 3422952"/>
                  <a:gd name="connsiteX7" fmla="*/ 2745620 w 5334000"/>
                  <a:gd name="connsiteY7" fmla="*/ 1524000 h 3422952"/>
                  <a:gd name="connsiteX8" fmla="*/ 3168953 w 5334000"/>
                  <a:gd name="connsiteY8" fmla="*/ 520095 h 3422952"/>
                  <a:gd name="connsiteX9" fmla="*/ 3882572 w 5334000"/>
                  <a:gd name="connsiteY9" fmla="*/ 520095 h 3422952"/>
                  <a:gd name="connsiteX10" fmla="*/ 4475239 w 5334000"/>
                  <a:gd name="connsiteY10" fmla="*/ 169333 h 3422952"/>
                  <a:gd name="connsiteX11" fmla="*/ 5334000 w 5334000"/>
                  <a:gd name="connsiteY11" fmla="*/ 0 h 3422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334000" h="3422952">
                    <a:moveTo>
                      <a:pt x="0" y="2963333"/>
                    </a:moveTo>
                    <a:cubicBezTo>
                      <a:pt x="97770" y="3193142"/>
                      <a:pt x="195540" y="3422952"/>
                      <a:pt x="314477" y="3374571"/>
                    </a:cubicBezTo>
                    <a:cubicBezTo>
                      <a:pt x="433414" y="3326190"/>
                      <a:pt x="576541" y="2804080"/>
                      <a:pt x="713620" y="2673048"/>
                    </a:cubicBezTo>
                    <a:cubicBezTo>
                      <a:pt x="850699" y="2542016"/>
                      <a:pt x="1013985" y="2727476"/>
                      <a:pt x="1136953" y="2588381"/>
                    </a:cubicBezTo>
                    <a:cubicBezTo>
                      <a:pt x="1259921" y="2449286"/>
                      <a:pt x="1374826" y="1808238"/>
                      <a:pt x="1451429" y="1838476"/>
                    </a:cubicBezTo>
                    <a:cubicBezTo>
                      <a:pt x="1528032" y="1868714"/>
                      <a:pt x="1447397" y="2929064"/>
                      <a:pt x="1596572" y="2769810"/>
                    </a:cubicBezTo>
                    <a:cubicBezTo>
                      <a:pt x="1745747" y="2610556"/>
                      <a:pt x="2154969" y="1090587"/>
                      <a:pt x="2346477" y="882952"/>
                    </a:cubicBezTo>
                    <a:cubicBezTo>
                      <a:pt x="2537985" y="675317"/>
                      <a:pt x="2608541" y="1584476"/>
                      <a:pt x="2745620" y="1524000"/>
                    </a:cubicBezTo>
                    <a:cubicBezTo>
                      <a:pt x="2882699" y="1463524"/>
                      <a:pt x="2979461" y="687412"/>
                      <a:pt x="3168953" y="520095"/>
                    </a:cubicBezTo>
                    <a:cubicBezTo>
                      <a:pt x="3358445" y="352778"/>
                      <a:pt x="3664858" y="578555"/>
                      <a:pt x="3882572" y="520095"/>
                    </a:cubicBezTo>
                    <a:cubicBezTo>
                      <a:pt x="4100286" y="461635"/>
                      <a:pt x="4233334" y="256015"/>
                      <a:pt x="4475239" y="169333"/>
                    </a:cubicBezTo>
                    <a:cubicBezTo>
                      <a:pt x="4717144" y="82651"/>
                      <a:pt x="5188857" y="34270"/>
                      <a:pt x="5334000" y="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031770" y="1086211"/>
              <a:ext cx="362258" cy="104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3232" y="6083910"/>
              <a:ext cx="362258" cy="104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645150" y="3484563"/>
          <a:ext cx="3208338" cy="592137"/>
        </p:xfrm>
        <a:graphic>
          <a:graphicData uri="http://schemas.openxmlformats.org/presentationml/2006/ole">
            <p:oleObj spid="_x0000_s27650" name="Equation" r:id="rId3" imgW="2197100" imgH="406400" progId="Equation.3">
              <p:embed/>
            </p:oleObj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6194694" y="1417638"/>
            <a:ext cx="2767877" cy="1588"/>
          </a:xfrm>
          <a:prstGeom prst="line">
            <a:avLst/>
          </a:prstGeom>
          <a:ln w="476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201540" y="820431"/>
            <a:ext cx="4076097" cy="4245429"/>
            <a:chOff x="1259265" y="592666"/>
            <a:chExt cx="4076097" cy="4245429"/>
          </a:xfrm>
        </p:grpSpPr>
        <p:sp>
          <p:nvSpPr>
            <p:cNvPr id="31" name="Oval Callout 30"/>
            <p:cNvSpPr/>
            <p:nvPr/>
          </p:nvSpPr>
          <p:spPr>
            <a:xfrm>
              <a:off x="1259265" y="592666"/>
              <a:ext cx="4076097" cy="4245429"/>
            </a:xfrm>
            <a:prstGeom prst="wedgeEllipseCallout">
              <a:avLst>
                <a:gd name="adj1" fmla="val 69888"/>
                <a:gd name="adj2" fmla="val -36918"/>
              </a:avLst>
            </a:prstGeom>
            <a:noFill/>
            <a:ln w="254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680212" y="2509594"/>
              <a:ext cx="2525612" cy="12096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49064" y="3778449"/>
              <a:ext cx="3025106" cy="1588"/>
            </a:xfrm>
            <a:prstGeom prst="line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549544" y="3743752"/>
              <a:ext cx="44881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v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71463" y="927100"/>
            <a:ext cx="4134274" cy="1792497"/>
            <a:chOff x="282225" y="664700"/>
            <a:chExt cx="4134274" cy="1792497"/>
          </a:xfrm>
        </p:grpSpPr>
        <p:grpSp>
          <p:nvGrpSpPr>
            <p:cNvPr id="57" name="Group 56"/>
            <p:cNvGrpSpPr/>
            <p:nvPr/>
          </p:nvGrpSpPr>
          <p:grpSpPr>
            <a:xfrm>
              <a:off x="2227267" y="1902401"/>
              <a:ext cx="2189232" cy="554796"/>
              <a:chOff x="2228557" y="1911692"/>
              <a:chExt cx="2189232" cy="554796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3014742" y="2442298"/>
                <a:ext cx="1403047" cy="2419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 flipV="1">
                <a:off x="2228557" y="1911692"/>
                <a:ext cx="495900" cy="1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282225" y="664700"/>
            <a:ext cx="1865312" cy="533400"/>
          </p:xfrm>
          <a:graphic>
            <a:graphicData uri="http://schemas.openxmlformats.org/presentationml/2006/ole">
              <p:oleObj spid="_x0000_s27651" name="Equation" r:id="rId4" imgW="1155700" imgH="330200" progId="Equation.3">
                <p:embed/>
              </p:oleObj>
            </a:graphicData>
          </a:graphic>
        </p:graphicFrame>
      </p:grpSp>
      <p:grpSp>
        <p:nvGrpSpPr>
          <p:cNvPr id="59" name="Group 58"/>
          <p:cNvGrpSpPr/>
          <p:nvPr/>
        </p:nvGrpSpPr>
        <p:grpSpPr>
          <a:xfrm>
            <a:off x="242888" y="1635125"/>
            <a:ext cx="4587473" cy="1710620"/>
            <a:chOff x="253650" y="1372725"/>
            <a:chExt cx="4587473" cy="1710620"/>
          </a:xfrm>
        </p:grpSpPr>
        <p:sp>
          <p:nvSpPr>
            <p:cNvPr id="38" name="Freeform 37"/>
            <p:cNvSpPr/>
            <p:nvPr/>
          </p:nvSpPr>
          <p:spPr>
            <a:xfrm>
              <a:off x="1962456" y="1644012"/>
              <a:ext cx="2878667" cy="1439333"/>
            </a:xfrm>
            <a:custGeom>
              <a:avLst/>
              <a:gdLst>
                <a:gd name="connsiteX0" fmla="*/ 2878667 w 2878667"/>
                <a:gd name="connsiteY0" fmla="*/ 1197429 h 1439333"/>
                <a:gd name="connsiteX1" fmla="*/ 2455333 w 2878667"/>
                <a:gd name="connsiteY1" fmla="*/ 798286 h 1439333"/>
                <a:gd name="connsiteX2" fmla="*/ 2092476 w 2878667"/>
                <a:gd name="connsiteY2" fmla="*/ 1257905 h 1439333"/>
                <a:gd name="connsiteX3" fmla="*/ 1511905 w 2878667"/>
                <a:gd name="connsiteY3" fmla="*/ 1016000 h 1439333"/>
                <a:gd name="connsiteX4" fmla="*/ 1282095 w 2878667"/>
                <a:gd name="connsiteY4" fmla="*/ 1318381 h 1439333"/>
                <a:gd name="connsiteX5" fmla="*/ 822476 w 2878667"/>
                <a:gd name="connsiteY5" fmla="*/ 290286 h 1439333"/>
                <a:gd name="connsiteX6" fmla="*/ 544286 w 2878667"/>
                <a:gd name="connsiteY6" fmla="*/ 508000 h 1439333"/>
                <a:gd name="connsiteX7" fmla="*/ 0 w 2878667"/>
                <a:gd name="connsiteY7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667" h="1439333">
                  <a:moveTo>
                    <a:pt x="2878667" y="1197429"/>
                  </a:moveTo>
                  <a:cubicBezTo>
                    <a:pt x="2732516" y="992818"/>
                    <a:pt x="2586365" y="788207"/>
                    <a:pt x="2455333" y="798286"/>
                  </a:cubicBezTo>
                  <a:cubicBezTo>
                    <a:pt x="2324301" y="808365"/>
                    <a:pt x="2249714" y="1221619"/>
                    <a:pt x="2092476" y="1257905"/>
                  </a:cubicBezTo>
                  <a:cubicBezTo>
                    <a:pt x="1935238" y="1294191"/>
                    <a:pt x="1646969" y="1005921"/>
                    <a:pt x="1511905" y="1016000"/>
                  </a:cubicBezTo>
                  <a:cubicBezTo>
                    <a:pt x="1376842" y="1026079"/>
                    <a:pt x="1397000" y="1439333"/>
                    <a:pt x="1282095" y="1318381"/>
                  </a:cubicBezTo>
                  <a:cubicBezTo>
                    <a:pt x="1167190" y="1197429"/>
                    <a:pt x="945444" y="425350"/>
                    <a:pt x="822476" y="290286"/>
                  </a:cubicBezTo>
                  <a:cubicBezTo>
                    <a:pt x="699508" y="155222"/>
                    <a:pt x="681365" y="556381"/>
                    <a:pt x="544286" y="508000"/>
                  </a:cubicBezTo>
                  <a:cubicBezTo>
                    <a:pt x="407207" y="459619"/>
                    <a:pt x="94746" y="84667"/>
                    <a:pt x="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3650" y="1372725"/>
            <a:ext cx="1477962" cy="512763"/>
          </p:xfrm>
          <a:graphic>
            <a:graphicData uri="http://schemas.openxmlformats.org/presentationml/2006/ole">
              <p:oleObj spid="_x0000_s27652" name="Equation" r:id="rId5" imgW="914400" imgH="317500" progId="Equation.3">
                <p:embed/>
              </p:oleObj>
            </a:graphicData>
          </a:graphic>
        </p:graphicFrame>
      </p:grp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4521200" y="3602500"/>
          <a:ext cx="101600" cy="177800"/>
        </p:xfrm>
        <a:graphic>
          <a:graphicData uri="http://schemas.openxmlformats.org/presentationml/2006/ole">
            <p:oleObj spid="_x0000_s27653" name="Equation" r:id="rId6" imgW="101600" imgH="177800" progId="Equation.3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176466" y="5820377"/>
          <a:ext cx="4567234" cy="813963"/>
        </p:xfrm>
        <a:graphic>
          <a:graphicData uri="http://schemas.openxmlformats.org/presentationml/2006/ole">
            <p:oleObj spid="_x0000_s27654" name="Equation" r:id="rId7" imgW="2565400" imgH="457200" progId="Equation.3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62521" y="5180720"/>
            <a:ext cx="890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Verdana"/>
                <a:cs typeface="Verdana"/>
              </a:rPr>
              <a:t>Lemma:</a:t>
            </a:r>
            <a:r>
              <a:rPr lang="en-US" sz="2800" dirty="0" smtClean="0">
                <a:latin typeface="Verdana"/>
                <a:cs typeface="Verdana"/>
              </a:rPr>
              <a:t> Expected profit of auction </a:t>
            </a:r>
            <a:r>
              <a:rPr lang="el-GR" sz="2800" dirty="0" smtClean="0">
                <a:solidFill>
                  <a:srgbClr val="FF0000"/>
                </a:solidFill>
                <a:latin typeface="Verdana"/>
                <a:cs typeface="Verdana"/>
              </a:rPr>
              <a:t>α(</a:t>
            </a:r>
            <a:r>
              <a:rPr lang="en-US" sz="2800" dirty="0" err="1" smtClean="0">
                <a:solidFill>
                  <a:srgbClr val="FF0000"/>
                </a:solidFill>
                <a:latin typeface="Verdana"/>
                <a:cs typeface="Verdana"/>
              </a:rPr>
              <a:t>v</a:t>
            </a:r>
            <a:r>
              <a:rPr lang="el-GR" sz="2800" baseline="-2500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cs typeface="Verdana"/>
              </a:rPr>
              <a:t>)</a:t>
            </a:r>
            <a:r>
              <a:rPr lang="en-US" sz="2800" dirty="0" smtClean="0">
                <a:solidFill>
                  <a:srgbClr val="000000"/>
                </a:solidFill>
                <a:latin typeface="Verdana"/>
                <a:cs typeface="Verdana"/>
              </a:rPr>
              <a:t>,</a:t>
            </a:r>
            <a:r>
              <a:rPr lang="en-US" sz="2800" dirty="0" smtClean="0">
                <a:solidFill>
                  <a:schemeClr val="accent1"/>
                </a:solidFill>
                <a:latin typeface="Verdana"/>
                <a:cs typeface="Verdana"/>
              </a:rPr>
              <a:t> </a:t>
            </a:r>
            <a:r>
              <a:rPr lang="el-GR" sz="2800" dirty="0" smtClean="0">
                <a:solidFill>
                  <a:schemeClr val="accent1"/>
                </a:solidFill>
                <a:latin typeface="Verdana"/>
                <a:cs typeface="Verdana"/>
              </a:rPr>
              <a:t>β(</a:t>
            </a:r>
            <a:r>
              <a:rPr lang="en-US" sz="2800" dirty="0" err="1" smtClean="0">
                <a:solidFill>
                  <a:schemeClr val="accent1"/>
                </a:solidFill>
                <a:latin typeface="Verdana"/>
                <a:cs typeface="Verdana"/>
              </a:rPr>
              <a:t>v</a:t>
            </a:r>
            <a:r>
              <a:rPr lang="el-GR" sz="2800" baseline="-25000" dirty="0" smtClean="0">
                <a:solidFill>
                  <a:schemeClr val="accent1"/>
                </a:solidFill>
                <a:latin typeface="Verdana"/>
                <a:cs typeface="Verdana"/>
              </a:rPr>
              <a:t>1</a:t>
            </a:r>
            <a:r>
              <a:rPr lang="en-US" sz="2800" dirty="0" smtClean="0">
                <a:solidFill>
                  <a:schemeClr val="accent1"/>
                </a:solidFill>
                <a:latin typeface="Verdana"/>
                <a:cs typeface="Verdana"/>
              </a:rPr>
              <a:t>)</a:t>
            </a:r>
            <a:r>
              <a:rPr lang="en-US" sz="2800" dirty="0" smtClean="0">
                <a:solidFill>
                  <a:srgbClr val="000000"/>
                </a:solidFill>
                <a:latin typeface="Verdana"/>
                <a:cs typeface="Verdana"/>
              </a:rPr>
              <a:t>:</a:t>
            </a:r>
            <a:endParaRPr lang="en-US" sz="28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55502" y="1357523"/>
            <a:ext cx="59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v</a:t>
            </a:r>
            <a:r>
              <a:rPr lang="el-GR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baseline="30000" dirty="0" smtClean="0">
                <a:solidFill>
                  <a:srgbClr val="000000"/>
                </a:solidFill>
              </a:rPr>
              <a:t>*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382" y="220416"/>
            <a:ext cx="571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Verdana"/>
                <a:cs typeface="Verdana"/>
              </a:rPr>
              <a:t>Expressing revenue in terms of </a:t>
            </a:r>
            <a:r>
              <a:rPr lang="el-GR" sz="2400" dirty="0" smtClean="0">
                <a:solidFill>
                  <a:srgbClr val="000000"/>
                </a:solidFill>
                <a:latin typeface="Verdana"/>
                <a:cs typeface="Verdana"/>
              </a:rPr>
              <a:t>α, β</a:t>
            </a:r>
            <a:endParaRPr lang="en-US" sz="24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62187" y="2991659"/>
            <a:ext cx="4365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Marginal profit contribution</a:t>
            </a:r>
            <a:endParaRPr lang="en-US" sz="22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5654675" y="4210050"/>
          <a:ext cx="3208338" cy="593725"/>
        </p:xfrm>
        <a:graphic>
          <a:graphicData uri="http://schemas.openxmlformats.org/presentationml/2006/ole">
            <p:oleObj spid="_x0000_s27657" name="Equation" r:id="rId8" imgW="21971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1"/>
      <p:bldP spid="66" grpId="1"/>
      <p:bldP spid="3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8296</TotalTime>
  <Words>1553</Words>
  <Application>Microsoft Macintosh PowerPoint</Application>
  <PresentationFormat>On-screen Show (4:3)</PresentationFormat>
  <Paragraphs>333</Paragraphs>
  <Slides>20</Slides>
  <Notes>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On Optimal Single-Item Auctions</vt:lpstr>
      <vt:lpstr>The tale of two auctions</vt:lpstr>
      <vt:lpstr>The problem</vt:lpstr>
      <vt:lpstr>Myerson’s auction: the independent case</vt:lpstr>
      <vt:lpstr>The correlated case</vt:lpstr>
      <vt:lpstr>Our main result [Papadimitriou, P 2011]</vt:lpstr>
      <vt:lpstr>Myerson’s characterization</vt:lpstr>
      <vt:lpstr>The search space for 2 players</vt:lpstr>
      <vt:lpstr>Slide 9</vt:lpstr>
      <vt:lpstr>The independent case revisited</vt:lpstr>
      <vt:lpstr>Finding the optimal auction</vt:lpstr>
      <vt:lpstr>Revenue vs welfare</vt:lpstr>
      <vt:lpstr>Having the best of both worlds</vt:lpstr>
      <vt:lpstr>Bi-objective Auctions [Diakonikolas, Papadimitriou, P, Singer 2011]</vt:lpstr>
      <vt:lpstr>Simple, Optimal and Efficient [Daskalakis, P 2011]</vt:lpstr>
      <vt:lpstr>Open Problems</vt:lpstr>
      <vt:lpstr>Slide 17</vt:lpstr>
      <vt:lpstr>Slide 18</vt:lpstr>
      <vt:lpstr>Other results</vt:lpstr>
      <vt:lpstr>Discussion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Pierrakos</dc:creator>
  <cp:lastModifiedBy>George Pierrakos</cp:lastModifiedBy>
  <cp:revision>1517</cp:revision>
  <dcterms:created xsi:type="dcterms:W3CDTF">2011-10-11T11:13:41Z</dcterms:created>
  <dcterms:modified xsi:type="dcterms:W3CDTF">2011-10-11T11:36:29Z</dcterms:modified>
</cp:coreProperties>
</file>