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notesSlides/notesSlide22.xml" ContentType="application/vnd.openxmlformats-officedocument.presentationml.notesSlide+xml"/>
  <Override PartName="/ppt/tags/tag30.xml" ContentType="application/vnd.openxmlformats-officedocument.presentationml.tags+xml"/>
  <Override PartName="/ppt/notesSlides/notesSlide2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4.xml" ContentType="application/vnd.openxmlformats-officedocument.presentationml.notesSlide+xml"/>
  <Override PartName="/ppt/tags/tag33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42" r:id="rId3"/>
    <p:sldId id="344" r:id="rId4"/>
    <p:sldId id="345" r:id="rId5"/>
    <p:sldId id="338" r:id="rId6"/>
    <p:sldId id="362" r:id="rId7"/>
    <p:sldId id="367" r:id="rId8"/>
    <p:sldId id="364" r:id="rId9"/>
    <p:sldId id="368" r:id="rId10"/>
    <p:sldId id="305" r:id="rId11"/>
    <p:sldId id="282" r:id="rId12"/>
    <p:sldId id="340" r:id="rId13"/>
    <p:sldId id="352" r:id="rId14"/>
    <p:sldId id="353" r:id="rId15"/>
    <p:sldId id="354" r:id="rId16"/>
    <p:sldId id="355" r:id="rId17"/>
    <p:sldId id="356" r:id="rId18"/>
    <p:sldId id="357" r:id="rId19"/>
    <p:sldId id="361" r:id="rId20"/>
    <p:sldId id="369" r:id="rId21"/>
    <p:sldId id="296" r:id="rId22"/>
    <p:sldId id="321" r:id="rId23"/>
    <p:sldId id="306" r:id="rId24"/>
    <p:sldId id="298" r:id="rId25"/>
    <p:sldId id="290" r:id="rId26"/>
    <p:sldId id="284" r:id="rId27"/>
    <p:sldId id="365" r:id="rId28"/>
    <p:sldId id="346" r:id="rId29"/>
    <p:sldId id="347" r:id="rId30"/>
    <p:sldId id="348" r:id="rId31"/>
    <p:sldId id="349" r:id="rId32"/>
    <p:sldId id="350" r:id="rId33"/>
    <p:sldId id="351" r:id="rId34"/>
    <p:sldId id="366" r:id="rId35"/>
  </p:sldIdLst>
  <p:sldSz cx="9144000" cy="6858000" type="screen4x3"/>
  <p:notesSz cx="6858000" cy="9144000"/>
  <p:custDataLst>
    <p:tags r:id="rId3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EFF"/>
    <a:srgbClr val="78FE7E"/>
    <a:srgbClr val="FFFA78"/>
    <a:srgbClr val="FF84FA"/>
    <a:srgbClr val="FF686B"/>
    <a:srgbClr val="FF5558"/>
    <a:srgbClr val="00254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1" autoAdjust="0"/>
    <p:restoredTop sz="99761" autoAdjust="0"/>
  </p:normalViewPr>
  <p:slideViewPr>
    <p:cSldViewPr>
      <p:cViewPr>
        <p:scale>
          <a:sx n="116" d="100"/>
          <a:sy n="116" d="100"/>
        </p:scale>
        <p:origin x="-144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tags" Target="tags/tag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8E717B-142F-4944-9BA3-D7B9823DE4F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824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8C1E55-C40E-A44B-AD08-D335074D978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353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719D1-F180-4446-83CF-D6811F99641C}" type="slidenum">
              <a:rPr lang="de-DE"/>
              <a:pPr/>
              <a:t>1</a:t>
            </a:fld>
            <a:endParaRPr 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10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11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12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13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14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15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16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17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18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19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2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20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21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22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23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24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25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26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27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28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29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3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30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31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32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33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34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4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5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6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7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8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9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8153400" y="533400"/>
            <a:ext cx="990600" cy="6324600"/>
          </a:xfrm>
          <a:prstGeom prst="rect">
            <a:avLst/>
          </a:prstGeom>
          <a:solidFill>
            <a:srgbClr val="C6C6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2362200" y="0"/>
            <a:ext cx="6781800" cy="539750"/>
          </a:xfrm>
          <a:prstGeom prst="rect">
            <a:avLst/>
          </a:prstGeom>
          <a:solidFill>
            <a:srgbClr val="00244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67151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 userDrawn="1"/>
        </p:nvSpPr>
        <p:spPr bwMode="auto">
          <a:xfrm>
            <a:off x="971550" y="4005263"/>
            <a:ext cx="7129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2800" b="1">
              <a:solidFill>
                <a:srgbClr val="002448"/>
              </a:solidFill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052513"/>
            <a:ext cx="5030788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15"/>
          <p:cNvSpPr>
            <a:spLocks noChangeArrowheads="1"/>
          </p:cNvSpPr>
          <p:nvPr userDrawn="1"/>
        </p:nvSpPr>
        <p:spPr bwMode="auto">
          <a:xfrm>
            <a:off x="4868863" y="0"/>
            <a:ext cx="212725" cy="150813"/>
          </a:xfrm>
          <a:prstGeom prst="rect">
            <a:avLst/>
          </a:prstGeom>
          <a:solidFill>
            <a:srgbClr val="8092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C3974-0E8B-484B-91A8-CC48102CBB94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76551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58988" cy="6126163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6126163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3B89F-1BB6-AE4E-AEA2-CF0047E54B03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78523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3A3F1-7EEF-3F49-83D7-9214F851D2DF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4041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1FA00-77B9-C147-8D38-6ADFDD534077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9331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12F56-A9A7-1E4C-8DF9-36AD2F5FB447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7389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8,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7B173-FD7F-9143-BF43-F8C0EF70A7CE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8635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8,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66AA3-0C82-1E4F-8AD7-0EDA7DF2AB65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06721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8,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7132C-C7E6-F84A-A498-3214CFF928EB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9794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3CB98-6892-D74B-AFC1-4267ED657C26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40485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09390-5074-2844-9A57-EC336AF852D5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9432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Folientitel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24625"/>
            <a:ext cx="14398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70316DB4-A495-FA44-B9FB-0A69335412AF}" type="datetime4">
              <a:rPr lang="en-US"/>
              <a:pPr/>
              <a:t>August 8, 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24625"/>
            <a:ext cx="410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de-DE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6688"/>
            <a:ext cx="971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C529E5-7090-CE4E-B230-496A0A41E5A2}" type="slidenum">
              <a:rPr lang="de-DE"/>
              <a:pPr/>
              <a:t>‹#›</a:t>
            </a:fld>
            <a:r>
              <a:rPr lang="de-DE" dirty="0" smtClean="0"/>
              <a:t>/14</a:t>
            </a:r>
            <a:endParaRPr lang="de-DE" dirty="0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6326188"/>
            <a:ext cx="2971800" cy="493712"/>
            <a:chOff x="96" y="3888"/>
            <a:chExt cx="2225" cy="359"/>
          </a:xfrm>
        </p:grpSpPr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984"/>
              <a:ext cx="1745" cy="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888"/>
              <a:ext cx="3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0.xm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4.xml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18.png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19.png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19.png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8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2609359"/>
            <a:ext cx="86044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Efficient Sampling Methods </a:t>
            </a:r>
          </a:p>
          <a:p>
            <a:pPr algn="ctr"/>
            <a:r>
              <a:rPr lang="en-US" sz="2800" b="1" dirty="0" smtClean="0"/>
              <a:t>for Discrete Distributions</a:t>
            </a:r>
            <a:endParaRPr lang="en-US" sz="2800" b="1" dirty="0"/>
          </a:p>
          <a:p>
            <a:endParaRPr lang="en-US" sz="2800" b="1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3985706"/>
            <a:ext cx="8604448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/>
              <a:t>Karl </a:t>
            </a:r>
            <a:r>
              <a:rPr lang="en-US" sz="2000" b="1" dirty="0" err="1" smtClean="0"/>
              <a:t>Bringmann</a:t>
            </a:r>
            <a:endParaRPr lang="en-US" sz="2000" b="1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5682734"/>
            <a:ext cx="86044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August 14, </a:t>
            </a:r>
            <a:r>
              <a:rPr lang="en-US" sz="1600" b="1" dirty="0" smtClean="0"/>
              <a:t>2012</a:t>
            </a:r>
            <a:endParaRPr lang="en-US" sz="1600" b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106670"/>
            <a:ext cx="8604448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smtClean="0"/>
              <a:t>joint work with </a:t>
            </a:r>
            <a:r>
              <a:rPr lang="en-US" sz="1600" b="1" dirty="0" err="1" smtClean="0"/>
              <a:t>Konstantinos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Panagiotou</a:t>
            </a:r>
            <a:r>
              <a:rPr lang="en-US" sz="1600" b="1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877295"/>
            <a:ext cx="1763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FF: 18:11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2128" y="6865639"/>
            <a:ext cx="1763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all: 32:00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04256" y="6865639"/>
            <a:ext cx="3491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gekürzt</a:t>
            </a:r>
            <a:r>
              <a:rPr lang="en-US" dirty="0" smtClean="0"/>
              <a:t>: 26:00, 24:00 (28:00), 29:00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4365104"/>
            <a:ext cx="8604448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smtClean="0"/>
              <a:t>Max Planck Institute for Informatics, </a:t>
            </a:r>
            <a:r>
              <a:rPr lang="en-US" sz="1600" b="1" dirty="0" err="1" smtClean="0"/>
              <a:t>Saarbrücken</a:t>
            </a:r>
            <a:endParaRPr lang="en-US" sz="16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7/</a:t>
            </a:r>
            <a:r>
              <a:rPr lang="de-DE" dirty="0"/>
              <a:t>11</a:t>
            </a:r>
          </a:p>
          <a:p>
            <a:endParaRPr lang="de-DE" dirty="0"/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3568" y="1240160"/>
            <a:ext cx="7776864" cy="676672"/>
          </a:xfrm>
          <a:ln/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Can we be faster on </a:t>
            </a:r>
            <a:r>
              <a:rPr lang="en-US" b="1" dirty="0" smtClean="0"/>
              <a:t>restricted inputs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smtClean="0"/>
              <a:t>Question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83568" y="1916832"/>
            <a:ext cx="7776864" cy="1728192"/>
            <a:chOff x="683568" y="1916832"/>
            <a:chExt cx="7776864" cy="1728192"/>
          </a:xfrm>
        </p:grpSpPr>
        <p:sp>
          <p:nvSpPr>
            <p:cNvPr id="28" name="Rectangle 27"/>
            <p:cNvSpPr/>
            <p:nvPr/>
          </p:nvSpPr>
          <p:spPr bwMode="auto">
            <a:xfrm>
              <a:off x="683568" y="1916832"/>
              <a:ext cx="7776864" cy="17281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Theorem: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9592" y="2348880"/>
              <a:ext cx="7560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latin typeface="Capitals"/>
                  <a:cs typeface="Capitals"/>
                </a:rPr>
                <a:t>SortedPropSampling</a:t>
              </a:r>
              <a:r>
                <a:rPr lang="en-US" sz="2000" dirty="0" smtClean="0"/>
                <a:t> </a:t>
              </a:r>
              <a:r>
                <a:rPr lang="en-US" sz="2000" dirty="0" smtClean="0"/>
                <a:t>(where </a:t>
              </a:r>
              <a:r>
                <a:rPr lang="en-US" sz="2000" dirty="0" smtClean="0">
                  <a:latin typeface="Arial"/>
                </a:rPr>
                <a:t>p</a:t>
              </a:r>
              <a:r>
                <a:rPr lang="en-US" sz="2000" baseline="-25000" dirty="0" smtClean="0">
                  <a:latin typeface="Arial"/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¸</a:t>
              </a:r>
              <a:r>
                <a:rPr lang="en-US" sz="2000" dirty="0" smtClean="0"/>
                <a:t>…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¸</a:t>
              </a:r>
              <a:r>
                <a:rPr lang="en-US" sz="2000" dirty="0" smtClean="0"/>
                <a:t> </a:t>
              </a:r>
              <a:r>
                <a:rPr lang="en-US" sz="2000" dirty="0" err="1" smtClean="0">
                  <a:latin typeface="Arial"/>
                </a:rPr>
                <a:t>p</a:t>
              </a:r>
              <a:r>
                <a:rPr lang="en-US" sz="2000" baseline="-25000" dirty="0" err="1" smtClean="0">
                  <a:latin typeface="Arial"/>
                </a:rPr>
                <a:t>n</a:t>
              </a:r>
              <a:r>
                <a:rPr lang="en-US" sz="2000" dirty="0" smtClean="0"/>
                <a:t>) can be sampled with </a:t>
              </a:r>
              <a:endParaRPr lang="en-US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31840" y="2780928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O</a:t>
              </a:r>
              <a:r>
                <a:rPr lang="en-US" sz="2000" dirty="0" smtClean="0"/>
                <a:t>(log n</a:t>
              </a:r>
              <a:r>
                <a:rPr lang="en-US" sz="2000" dirty="0"/>
                <a:t>) </a:t>
              </a:r>
              <a:r>
                <a:rPr lang="en-US" sz="2000" dirty="0" smtClean="0"/>
                <a:t>preprocessing</a:t>
              </a:r>
            </a:p>
            <a:p>
              <a:r>
                <a:rPr lang="en-US" sz="2000" dirty="0" smtClean="0"/>
                <a:t>O</a:t>
              </a:r>
              <a:r>
                <a:rPr lang="en-US" sz="2000" dirty="0"/>
                <a:t>(1) </a:t>
              </a:r>
              <a:r>
                <a:rPr lang="en-US" sz="2000" dirty="0" smtClean="0"/>
                <a:t>expected query time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31640" y="4017258"/>
            <a:ext cx="5832648" cy="1696254"/>
            <a:chOff x="1331640" y="4017258"/>
            <a:chExt cx="5832648" cy="1696254"/>
          </a:xfrm>
        </p:grpSpPr>
        <p:grpSp>
          <p:nvGrpSpPr>
            <p:cNvPr id="167" name="Group 166"/>
            <p:cNvGrpSpPr/>
            <p:nvPr/>
          </p:nvGrpSpPr>
          <p:grpSpPr>
            <a:xfrm>
              <a:off x="1331640" y="4017258"/>
              <a:ext cx="5832648" cy="1067926"/>
              <a:chOff x="827584" y="3933056"/>
              <a:chExt cx="5832648" cy="1067926"/>
            </a:xfrm>
          </p:grpSpPr>
          <p:sp>
            <p:nvSpPr>
              <p:cNvPr id="165" name="TextBox 164"/>
              <p:cNvSpPr txBox="1"/>
              <p:nvPr/>
            </p:nvSpPr>
            <p:spPr>
              <a:xfrm>
                <a:off x="827584" y="3933056"/>
                <a:ext cx="54726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- input</a:t>
                </a:r>
                <a:r>
                  <a:rPr lang="en-US" sz="2000" dirty="0" smtClean="0"/>
                  <a:t>: access to n and each </a:t>
                </a:r>
                <a:r>
                  <a:rPr lang="en-US" sz="2000" dirty="0" smtClean="0">
                    <a:latin typeface="Arial"/>
                  </a:rPr>
                  <a:t>p</a:t>
                </a:r>
                <a:r>
                  <a:rPr lang="en-US" sz="2000" baseline="-25000" dirty="0" smtClean="0">
                    <a:latin typeface="Arial"/>
                  </a:rPr>
                  <a:t>i</a:t>
                </a:r>
                <a:r>
                  <a:rPr lang="en-US" sz="2000" dirty="0" smtClean="0"/>
                  <a:t> in unit time,</a:t>
                </a:r>
              </a:p>
              <a:p>
                <a:endParaRPr lang="en-US" sz="2000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1691680" y="4293096"/>
                <a:ext cx="49685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- e.g. </a:t>
                </a:r>
                <a:r>
                  <a:rPr lang="en-US" sz="2000" dirty="0" smtClean="0">
                    <a:latin typeface="Arial"/>
                  </a:rPr>
                  <a:t>p</a:t>
                </a:r>
                <a:r>
                  <a:rPr lang="en-US" sz="2000" baseline="-25000" dirty="0" smtClean="0">
                    <a:latin typeface="Arial"/>
                  </a:rPr>
                  <a:t>i</a:t>
                </a:r>
                <a:r>
                  <a:rPr lang="en-US" sz="2000" dirty="0" smtClean="0">
                    <a:latin typeface="Arial"/>
                  </a:rPr>
                  <a:t>’s</a:t>
                </a:r>
                <a:r>
                  <a:rPr lang="en-US" sz="2000" dirty="0" smtClean="0"/>
                  <a:t> in an array, </a:t>
                </a:r>
              </a:p>
              <a:p>
                <a:r>
                  <a:rPr lang="en-US" sz="2000" dirty="0" smtClean="0"/>
                  <a:t>- or </a:t>
                </a:r>
                <a:r>
                  <a:rPr lang="en-US" sz="2000" dirty="0" smtClean="0">
                    <a:latin typeface="Arial"/>
                  </a:rPr>
                  <a:t>p</a:t>
                </a:r>
                <a:r>
                  <a:rPr lang="en-US" sz="2000" baseline="-25000" dirty="0" smtClean="0">
                    <a:latin typeface="Arial"/>
                  </a:rPr>
                  <a:t>i</a:t>
                </a:r>
                <a:r>
                  <a:rPr lang="en-US" sz="2000" dirty="0" smtClean="0">
                    <a:latin typeface="Arial"/>
                  </a:rPr>
                  <a:t>’s</a:t>
                </a:r>
                <a:r>
                  <a:rPr lang="en-US" sz="2000" dirty="0" smtClean="0"/>
                  <a:t> computable in O(1) time</a:t>
                </a:r>
                <a:endParaRPr lang="en-US" sz="20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31640" y="5313402"/>
              <a:ext cx="5832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- we have the guarantee that the input is sorted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54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7/11</a:t>
            </a:r>
          </a:p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/>
              <a:t>Question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966324" y="3861048"/>
            <a:ext cx="7062060" cy="2378249"/>
            <a:chOff x="827584" y="3861048"/>
            <a:chExt cx="7062060" cy="2378249"/>
          </a:xfrm>
        </p:grpSpPr>
        <p:sp>
          <p:nvSpPr>
            <p:cNvPr id="40" name="TextBox 39"/>
            <p:cNvSpPr txBox="1"/>
            <p:nvPr/>
          </p:nvSpPr>
          <p:spPr>
            <a:xfrm>
              <a:off x="827584" y="4005064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more general inputs: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59632" y="4543380"/>
              <a:ext cx="33123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- a sorted upper bound</a:t>
              </a:r>
            </a:p>
            <a:p>
              <a:endParaRPr lang="en-US" sz="800" dirty="0" smtClean="0"/>
            </a:p>
            <a:p>
              <a:r>
                <a:rPr lang="en-US" sz="2000" dirty="0" smtClean="0"/>
                <a:t>- </a:t>
              </a:r>
              <a:r>
                <a:rPr lang="en-US" sz="2000" b="1" dirty="0" err="1" smtClean="0"/>
                <a:t>unimodal</a:t>
              </a:r>
              <a:r>
                <a:rPr lang="en-US" sz="2000" dirty="0" smtClean="0"/>
                <a:t> probabilities</a:t>
              </a:r>
            </a:p>
            <a:p>
              <a:pPr marL="342900" indent="-342900">
                <a:buFontTx/>
                <a:buChar char="-"/>
              </a:pPr>
              <a:endParaRPr lang="en-US" sz="800" dirty="0"/>
            </a:p>
            <a:p>
              <a:r>
                <a:rPr lang="en-US" sz="2000" dirty="0" smtClean="0"/>
                <a:t>- approximation schemes </a:t>
              </a:r>
            </a:p>
            <a:p>
              <a:r>
                <a:rPr lang="en-US" sz="2000" dirty="0" smtClean="0"/>
                <a:t>   for the </a:t>
              </a:r>
              <a:r>
                <a:rPr lang="en-US" sz="2000" dirty="0" smtClean="0">
                  <a:latin typeface="Arial"/>
                </a:rPr>
                <a:t>p</a:t>
              </a:r>
              <a:r>
                <a:rPr lang="en-US" sz="2000" baseline="-25000" dirty="0" smtClean="0">
                  <a:latin typeface="Arial"/>
                </a:rPr>
                <a:t>i</a:t>
              </a:r>
              <a:r>
                <a:rPr lang="en-US" sz="2000" dirty="0" smtClean="0"/>
                <a:t> suffice </a:t>
              </a:r>
              <a:endParaRPr lang="en-US" sz="2000" dirty="0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934261" y="3861048"/>
              <a:ext cx="2955383" cy="103314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178801" y="4272588"/>
              <a:ext cx="2496779" cy="614597"/>
              <a:chOff x="9676274" y="31832931"/>
              <a:chExt cx="5436074" cy="728629"/>
            </a:xfrm>
          </p:grpSpPr>
          <p:sp>
            <p:nvSpPr>
              <p:cNvPr id="63" name="Rectangle 62"/>
              <p:cNvSpPr/>
              <p:nvPr/>
            </p:nvSpPr>
            <p:spPr bwMode="auto">
              <a:xfrm>
                <a:off x="9676274" y="32433437"/>
                <a:ext cx="214919" cy="12206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0496841" y="32221770"/>
                <a:ext cx="214919" cy="33587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1305197" y="32506008"/>
                <a:ext cx="214919" cy="5056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12113778" y="32155246"/>
                <a:ext cx="214919" cy="40631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4897429" y="32441788"/>
                <a:ext cx="214919" cy="1187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10088738" y="31832931"/>
                <a:ext cx="214919" cy="72377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10903257" y="32044597"/>
                <a:ext cx="214919" cy="50819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1705565" y="32457627"/>
                <a:ext cx="214919" cy="9409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523245" y="32288294"/>
                <a:ext cx="214919" cy="26463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23613" y="32220869"/>
                <a:ext cx="214919" cy="32720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3323981" y="32487865"/>
                <a:ext cx="214919" cy="614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3718301" y="32397151"/>
                <a:ext cx="214919" cy="15332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112621" y="32451580"/>
                <a:ext cx="214919" cy="10009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14500893" y="32481818"/>
                <a:ext cx="214919" cy="7105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5023194" y="3970299"/>
              <a:ext cx="2777648" cy="767464"/>
            </a:xfrm>
            <a:custGeom>
              <a:avLst/>
              <a:gdLst>
                <a:gd name="connsiteX0" fmla="*/ 0 w 6047591"/>
                <a:gd name="connsiteY0" fmla="*/ 0 h 991812"/>
                <a:gd name="connsiteX1" fmla="*/ 2546036 w 6047591"/>
                <a:gd name="connsiteY1" fmla="*/ 616859 h 991812"/>
                <a:gd name="connsiteX2" fmla="*/ 6047591 w 6047591"/>
                <a:gd name="connsiteY2" fmla="*/ 991812 h 99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7591" h="991812">
                  <a:moveTo>
                    <a:pt x="0" y="0"/>
                  </a:moveTo>
                  <a:cubicBezTo>
                    <a:pt x="769052" y="225778"/>
                    <a:pt x="1538104" y="451557"/>
                    <a:pt x="2546036" y="616859"/>
                  </a:cubicBezTo>
                  <a:cubicBezTo>
                    <a:pt x="3553968" y="782161"/>
                    <a:pt x="6047591" y="991812"/>
                    <a:pt x="6047591" y="991812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2040" y="5204676"/>
              <a:ext cx="2955383" cy="103314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176580" y="5479921"/>
              <a:ext cx="2496779" cy="750892"/>
              <a:chOff x="9671439" y="33519846"/>
              <a:chExt cx="5436074" cy="1213979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9671439" y="34605702"/>
                <a:ext cx="214919" cy="12206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10492006" y="34359685"/>
                <a:ext cx="214919" cy="3702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11300362" y="33835298"/>
                <a:ext cx="214919" cy="89353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2108943" y="33519846"/>
                <a:ext cx="214919" cy="121397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4892594" y="34687045"/>
                <a:ext cx="214919" cy="4571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0083903" y="34515364"/>
                <a:ext cx="214919" cy="21360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0898422" y="34109782"/>
                <a:ext cx="214919" cy="61527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1700730" y="33597684"/>
                <a:ext cx="214919" cy="112630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2518410" y="33585394"/>
                <a:ext cx="214919" cy="113979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2918778" y="34117976"/>
                <a:ext cx="214919" cy="60236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13319146" y="34494880"/>
                <a:ext cx="214919" cy="22666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13713466" y="34625976"/>
                <a:ext cx="214919" cy="9676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14107786" y="34662847"/>
                <a:ext cx="214919" cy="6109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14496058" y="34679421"/>
                <a:ext cx="214919" cy="4571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47" name="Straight Connector 46"/>
            <p:cNvCxnSpPr/>
            <p:nvPr/>
          </p:nvCxnSpPr>
          <p:spPr bwMode="auto">
            <a:xfrm>
              <a:off x="4940728" y="4895669"/>
              <a:ext cx="294875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4938507" y="6239297"/>
              <a:ext cx="294875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7" name="Straight Arrow Connector 6"/>
          <p:cNvCxnSpPr/>
          <p:nvPr/>
        </p:nvCxnSpPr>
        <p:spPr>
          <a:xfrm flipV="1">
            <a:off x="4139952" y="4437112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83968" y="5229200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6" name="Rectangle 10"/>
          <p:cNvSpPr txBox="1">
            <a:spLocks noChangeArrowheads="1"/>
          </p:cNvSpPr>
          <p:nvPr/>
        </p:nvSpPr>
        <p:spPr bwMode="auto">
          <a:xfrm>
            <a:off x="683568" y="1240160"/>
            <a:ext cx="7776864" cy="6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/>
              <a:t>Can we be faster on </a:t>
            </a:r>
            <a:r>
              <a:rPr lang="en-US" b="1" smtClean="0"/>
              <a:t>restricted inputs</a:t>
            </a:r>
            <a:r>
              <a:rPr lang="en-US" smtClean="0"/>
              <a:t>?</a:t>
            </a:r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683568" y="1916832"/>
            <a:ext cx="7776864" cy="1728192"/>
            <a:chOff x="683568" y="1916832"/>
            <a:chExt cx="7776864" cy="1728192"/>
          </a:xfrm>
        </p:grpSpPr>
        <p:sp>
          <p:nvSpPr>
            <p:cNvPr id="87" name="Rectangle 86"/>
            <p:cNvSpPr/>
            <p:nvPr/>
          </p:nvSpPr>
          <p:spPr bwMode="auto">
            <a:xfrm>
              <a:off x="683568" y="1916832"/>
              <a:ext cx="7776864" cy="17281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Theorem: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99592" y="2348880"/>
              <a:ext cx="7560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pitals"/>
                  <a:cs typeface="Capitals"/>
                </a:rPr>
                <a:t>SortedPropSampling</a:t>
              </a:r>
              <a:r>
                <a:rPr lang="en-US" sz="2000" dirty="0" smtClean="0"/>
                <a:t> </a:t>
              </a:r>
              <a:r>
                <a:rPr lang="en-US" sz="2000" dirty="0" smtClean="0"/>
                <a:t>(where </a:t>
              </a:r>
              <a:r>
                <a:rPr lang="en-US" sz="2000" dirty="0" smtClean="0">
                  <a:latin typeface="Arial"/>
                </a:rPr>
                <a:t>p</a:t>
              </a:r>
              <a:r>
                <a:rPr lang="en-US" sz="2000" baseline="-25000" dirty="0" smtClean="0">
                  <a:latin typeface="Arial"/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¸</a:t>
              </a:r>
              <a:r>
                <a:rPr lang="en-US" sz="2000" dirty="0" smtClean="0"/>
                <a:t>…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¸</a:t>
              </a:r>
              <a:r>
                <a:rPr lang="en-US" sz="2000" dirty="0" smtClean="0"/>
                <a:t> </a:t>
              </a:r>
              <a:r>
                <a:rPr lang="en-US" sz="2000" dirty="0" err="1" smtClean="0">
                  <a:latin typeface="Arial"/>
                </a:rPr>
                <a:t>p</a:t>
              </a:r>
              <a:r>
                <a:rPr lang="en-US" sz="2000" baseline="-25000" dirty="0" err="1" smtClean="0">
                  <a:latin typeface="Arial"/>
                </a:rPr>
                <a:t>n</a:t>
              </a:r>
              <a:r>
                <a:rPr lang="en-US" sz="2000" dirty="0" smtClean="0"/>
                <a:t>) can be sampled with </a:t>
              </a:r>
              <a:endParaRPr lang="en-US" sz="2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131840" y="2780928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O</a:t>
              </a:r>
              <a:r>
                <a:rPr lang="en-US" sz="2000" dirty="0" smtClean="0"/>
                <a:t>(log n</a:t>
              </a:r>
              <a:r>
                <a:rPr lang="en-US" sz="2000" dirty="0"/>
                <a:t>) </a:t>
              </a:r>
              <a:r>
                <a:rPr lang="en-US" sz="2000" dirty="0" smtClean="0"/>
                <a:t>preprocessing</a:t>
              </a:r>
            </a:p>
            <a:p>
              <a:r>
                <a:rPr lang="en-US" sz="2000" dirty="0" smtClean="0"/>
                <a:t>O</a:t>
              </a:r>
              <a:r>
                <a:rPr lang="en-US" sz="2000" dirty="0"/>
                <a:t>(1) </a:t>
              </a:r>
              <a:r>
                <a:rPr lang="en-US" sz="2000" dirty="0" smtClean="0"/>
                <a:t>expected query time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572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6516216" y="5021560"/>
            <a:ext cx="2304256" cy="927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Theorem: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7/</a:t>
            </a:r>
            <a:r>
              <a:rPr lang="de-DE" dirty="0" smtClean="0"/>
              <a:t>11</a:t>
            </a:r>
            <a:endParaRPr lang="de-DE" dirty="0"/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3568" y="1240160"/>
            <a:ext cx="7776864" cy="676672"/>
          </a:xfrm>
          <a:ln/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Can we be faster on </a:t>
            </a:r>
            <a:r>
              <a:rPr lang="en-US" b="1" dirty="0" smtClean="0"/>
              <a:t>restricted inputs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smtClean="0"/>
              <a:t>Question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115616" y="5013176"/>
            <a:ext cx="5112568" cy="936104"/>
            <a:chOff x="1187624" y="4149080"/>
            <a:chExt cx="5112568" cy="936104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483768" y="4149080"/>
              <a:ext cx="3816424" cy="936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7624" y="4355812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/>
                  <a:cs typeface="Arial"/>
                </a:rPr>
                <a:t>Tradeoff:</a:t>
              </a:r>
              <a:endParaRPr lang="en-US" sz="2000" dirty="0">
                <a:latin typeface="Arial"/>
                <a:cs typeface="Arial"/>
              </a:endParaRPr>
            </a:p>
          </p:txBody>
        </p:sp>
        <p:pic>
          <p:nvPicPr>
            <p:cNvPr id="22" name="Picture 21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4653136"/>
              <a:ext cx="533400" cy="2794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707904" y="416127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preprocessing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07904" y="454105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expected query time</a:t>
              </a:r>
              <a:endParaRPr lang="en-US" sz="2000" dirty="0"/>
            </a:p>
          </p:txBody>
        </p:sp>
        <p:pic>
          <p:nvPicPr>
            <p:cNvPr id="24" name="Picture 2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4293096"/>
              <a:ext cx="1041400" cy="3048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83568" y="1916832"/>
            <a:ext cx="7776864" cy="1728192"/>
            <a:chOff x="683568" y="1916832"/>
            <a:chExt cx="7776864" cy="172819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683568" y="1916832"/>
              <a:ext cx="7776864" cy="17281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Theorem: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9592" y="2348880"/>
              <a:ext cx="7560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pitals"/>
                  <a:cs typeface="Capitals"/>
                </a:rPr>
                <a:t>SortedPropSampling</a:t>
              </a:r>
              <a:r>
                <a:rPr lang="en-US" sz="2000" dirty="0" smtClean="0"/>
                <a:t> </a:t>
              </a:r>
              <a:r>
                <a:rPr lang="en-US" sz="2000" dirty="0" smtClean="0"/>
                <a:t>(where </a:t>
              </a:r>
              <a:r>
                <a:rPr lang="en-US" sz="2000" dirty="0" smtClean="0">
                  <a:latin typeface="Arial"/>
                </a:rPr>
                <a:t>p</a:t>
              </a:r>
              <a:r>
                <a:rPr lang="en-US" sz="2000" baseline="-25000" dirty="0" smtClean="0">
                  <a:latin typeface="Arial"/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¸</a:t>
              </a:r>
              <a:r>
                <a:rPr lang="en-US" sz="2000" dirty="0" smtClean="0"/>
                <a:t>…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¸</a:t>
              </a:r>
              <a:r>
                <a:rPr lang="en-US" sz="2000" dirty="0" smtClean="0"/>
                <a:t> </a:t>
              </a:r>
              <a:r>
                <a:rPr lang="en-US" sz="2000" dirty="0" err="1" smtClean="0">
                  <a:latin typeface="Arial"/>
                </a:rPr>
                <a:t>p</a:t>
              </a:r>
              <a:r>
                <a:rPr lang="en-US" sz="2000" baseline="-25000" dirty="0" err="1" smtClean="0">
                  <a:latin typeface="Arial"/>
                </a:rPr>
                <a:t>n</a:t>
              </a:r>
              <a:r>
                <a:rPr lang="en-US" sz="2000" dirty="0" smtClean="0"/>
                <a:t>) can be sampled with 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31840" y="2780928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O</a:t>
              </a:r>
              <a:r>
                <a:rPr lang="en-US" sz="2000" dirty="0" smtClean="0"/>
                <a:t>(log n</a:t>
              </a:r>
              <a:r>
                <a:rPr lang="en-US" sz="2000" dirty="0"/>
                <a:t>) </a:t>
              </a:r>
              <a:r>
                <a:rPr lang="en-US" sz="2000" dirty="0" smtClean="0"/>
                <a:t>preprocessing</a:t>
              </a:r>
            </a:p>
            <a:p>
              <a:r>
                <a:rPr lang="en-US" sz="2000" dirty="0" smtClean="0"/>
                <a:t>O</a:t>
              </a:r>
              <a:r>
                <a:rPr lang="en-US" sz="2000" dirty="0"/>
                <a:t>(1) </a:t>
              </a:r>
              <a:r>
                <a:rPr lang="en-US" sz="2000" dirty="0" smtClean="0"/>
                <a:t>expected query time</a:t>
              </a:r>
              <a:endParaRPr lang="en-US" sz="2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75656" y="3933056"/>
            <a:ext cx="5112568" cy="792088"/>
            <a:chOff x="1691680" y="3933056"/>
            <a:chExt cx="5112568" cy="792088"/>
          </a:xfrm>
        </p:grpSpPr>
        <p:grpSp>
          <p:nvGrpSpPr>
            <p:cNvPr id="9" name="Group 8"/>
            <p:cNvGrpSpPr/>
            <p:nvPr/>
          </p:nvGrpSpPr>
          <p:grpSpPr>
            <a:xfrm>
              <a:off x="2627784" y="3933056"/>
              <a:ext cx="4176464" cy="792088"/>
              <a:chOff x="4499992" y="6386736"/>
              <a:chExt cx="4176464" cy="792088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4499992" y="6386736"/>
                <a:ext cx="4104456" cy="792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84168" y="6398930"/>
                <a:ext cx="25922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preprocessing and</a:t>
                </a:r>
              </a:p>
              <a:p>
                <a:r>
                  <a:rPr lang="en-US" sz="2000" dirty="0" smtClean="0"/>
                  <a:t>expected query time</a:t>
                </a:r>
                <a:endParaRPr lang="en-US" sz="2000" dirty="0"/>
              </a:p>
            </p:txBody>
          </p:sp>
          <p:pic>
            <p:nvPicPr>
              <p:cNvPr id="8" name="Picture 7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6458744"/>
                <a:ext cx="1473200" cy="635000"/>
              </a:xfrm>
              <a:prstGeom prst="rect">
                <a:avLst/>
              </a:prstGeom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1691680" y="4077072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/>
                  <a:cs typeface="Arial"/>
                </a:rPr>
                <a:t>or:</a:t>
              </a:r>
              <a:endParaRPr lang="en-US" sz="2000" dirty="0">
                <a:latin typeface="Arial"/>
                <a:cs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948264" y="541353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This is tight!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4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8/11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for </a:t>
            </a:r>
            <a:r>
              <a:rPr lang="en-US" sz="2400" dirty="0" err="1">
                <a:latin typeface="Capitals"/>
                <a:cs typeface="Capitals"/>
              </a:rPr>
              <a:t>SortedPropSampling</a:t>
            </a:r>
            <a:endParaRPr lang="en-US" sz="2400" dirty="0">
              <a:latin typeface="Capitals"/>
              <a:cs typeface="Capital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000" dirty="0" smtClean="0"/>
              <a:t> …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Arial"/>
              </a:rPr>
              <a:t>p</a:t>
            </a:r>
            <a:r>
              <a:rPr lang="en-US" sz="2000" baseline="-25000" dirty="0" err="1" smtClean="0">
                <a:latin typeface="Arial"/>
              </a:rPr>
              <a:t>n</a:t>
            </a:r>
            <a:endParaRPr lang="en-US" sz="2000" baseline="-25000" dirty="0" smtClean="0"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16216" y="2636912"/>
            <a:ext cx="2304256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263691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pitals"/>
                <a:cs typeface="Capitals"/>
              </a:rPr>
              <a:t>PropSampling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516215" y="2916232"/>
            <a:ext cx="23762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</a:t>
            </a:r>
            <a:r>
              <a:rPr lang="en-US" sz="1600" dirty="0" smtClean="0"/>
              <a:t>(n</a:t>
            </a:r>
            <a:r>
              <a:rPr lang="en-US" sz="1600" dirty="0"/>
              <a:t>) </a:t>
            </a:r>
            <a:r>
              <a:rPr lang="en-US" sz="1600" dirty="0" smtClean="0"/>
              <a:t>preprocessing</a:t>
            </a:r>
          </a:p>
          <a:p>
            <a:r>
              <a:rPr lang="en-US" sz="1600" dirty="0" smtClean="0"/>
              <a:t>O</a:t>
            </a:r>
            <a:r>
              <a:rPr lang="en-US" sz="1600" dirty="0"/>
              <a:t>(</a:t>
            </a:r>
            <a:r>
              <a:rPr lang="en-US" sz="1600" dirty="0" smtClean="0"/>
              <a:t>1) query time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6516216" y="3645024"/>
            <a:ext cx="2304256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3645024"/>
            <a:ext cx="2376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pitals"/>
                <a:cs typeface="Capitals"/>
              </a:rPr>
              <a:t>SortedPropSampling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6" y="3924344"/>
            <a:ext cx="2520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</a:t>
            </a:r>
            <a:r>
              <a:rPr lang="en-US" sz="1600" dirty="0" smtClean="0"/>
              <a:t>(log n</a:t>
            </a:r>
            <a:r>
              <a:rPr lang="en-US" sz="1600" dirty="0"/>
              <a:t>) </a:t>
            </a:r>
            <a:r>
              <a:rPr lang="en-US" sz="1600" dirty="0" smtClean="0"/>
              <a:t>preprocessing</a:t>
            </a:r>
          </a:p>
          <a:p>
            <a:r>
              <a:rPr lang="en-US" sz="1600" dirty="0" smtClean="0"/>
              <a:t>O</a:t>
            </a:r>
            <a:r>
              <a:rPr lang="en-US" sz="1600" dirty="0"/>
              <a:t>(</a:t>
            </a:r>
            <a:r>
              <a:rPr lang="en-US" sz="1600" dirty="0" smtClean="0"/>
              <a:t>1) exp. query time</a:t>
            </a:r>
            <a:endParaRPr lang="en-US" sz="16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5436095" y="908720"/>
            <a:ext cx="3384377" cy="1296144"/>
            <a:chOff x="5292080" y="3068960"/>
            <a:chExt cx="3384377" cy="1296144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292081" y="3068960"/>
              <a:ext cx="3384376" cy="129523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52121" y="3573015"/>
              <a:ext cx="72007" cy="78915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851276" y="3717032"/>
              <a:ext cx="88876" cy="6451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067300" y="3789040"/>
              <a:ext cx="88876" cy="5731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283324" y="3861048"/>
              <a:ext cx="88876" cy="5011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499348" y="3933056"/>
              <a:ext cx="88876" cy="42911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715372" y="3933056"/>
              <a:ext cx="88876" cy="42911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931396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147420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363444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579468" y="4077072"/>
              <a:ext cx="88876" cy="285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7795492" y="4077072"/>
              <a:ext cx="88876" cy="285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8011516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8227540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8443564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436096" y="3356992"/>
              <a:ext cx="88876" cy="10051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5292080" y="4365104"/>
              <a:ext cx="33843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0" name="TextBox 69"/>
          <p:cNvSpPr txBox="1"/>
          <p:nvPr/>
        </p:nvSpPr>
        <p:spPr>
          <a:xfrm>
            <a:off x="611560" y="164099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round up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to </a:t>
            </a:r>
            <a:r>
              <a:rPr lang="en-US" sz="2000" dirty="0" smtClean="0">
                <a:latin typeface="Arial"/>
              </a:rPr>
              <a:t>q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in </a:t>
            </a:r>
            <a:r>
              <a:rPr lang="en-US" sz="2000" dirty="0"/>
              <a:t>each block:</a:t>
            </a:r>
          </a:p>
          <a:p>
            <a:r>
              <a:rPr lang="en-US" sz="2000" dirty="0"/>
              <a:t>    </a:t>
            </a:r>
            <a:r>
              <a:rPr lang="en-US" sz="2000" dirty="0">
                <a:latin typeface="Arial"/>
              </a:rPr>
              <a:t>q</a:t>
            </a:r>
            <a:r>
              <a:rPr lang="en-US" sz="2000" baseline="-25000" dirty="0">
                <a:latin typeface="Arial"/>
              </a:rPr>
              <a:t>i</a:t>
            </a:r>
            <a:r>
              <a:rPr lang="en-US" sz="2000" dirty="0"/>
              <a:t> := </a:t>
            </a:r>
            <a:r>
              <a:rPr lang="en-US" sz="2000" dirty="0">
                <a:latin typeface="Arial"/>
              </a:rPr>
              <a:t>p</a:t>
            </a:r>
            <a:r>
              <a:rPr lang="en-US" sz="2000" baseline="-25000" dirty="0">
                <a:latin typeface="Arial"/>
              </a:rPr>
              <a:t>2</a:t>
            </a:r>
            <a:r>
              <a:rPr lang="en-US" sz="2000" baseline="-5000" dirty="0">
                <a:latin typeface="Arial"/>
              </a:rPr>
              <a:t>k</a:t>
            </a:r>
            <a:r>
              <a:rPr lang="en-US" sz="2000" dirty="0"/>
              <a:t>  for 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>
                <a:latin typeface="cmsy10"/>
                <a:ea typeface="cmsy10"/>
                <a:cs typeface="cmsy10"/>
              </a:rPr>
              <a:t>2</a:t>
            </a:r>
            <a:r>
              <a:rPr lang="en-US" sz="2000" dirty="0"/>
              <a:t> </a:t>
            </a:r>
            <a:r>
              <a:rPr lang="en-US" sz="2000" dirty="0" err="1" smtClean="0">
                <a:latin typeface="Arial"/>
              </a:rPr>
              <a:t>B</a:t>
            </a:r>
            <a:r>
              <a:rPr lang="en-US" sz="2000" baseline="-25000" dirty="0" err="1" smtClean="0">
                <a:latin typeface="Arial"/>
              </a:rPr>
              <a:t>k</a:t>
            </a:r>
            <a:endParaRPr lang="en-US" sz="2000" baseline="-25000" dirty="0">
              <a:latin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1560" y="130069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Blocks </a:t>
            </a:r>
            <a:r>
              <a:rPr lang="en-US" sz="2000" dirty="0" err="1">
                <a:latin typeface="Arial"/>
              </a:rPr>
              <a:t>B</a:t>
            </a:r>
            <a:r>
              <a:rPr lang="en-US" sz="2000" baseline="-25000" dirty="0" err="1">
                <a:latin typeface="Arial"/>
              </a:rPr>
              <a:t>k</a:t>
            </a:r>
            <a:r>
              <a:rPr lang="en-US" sz="2000" dirty="0"/>
              <a:t> = { </a:t>
            </a:r>
            <a:r>
              <a:rPr lang="en-US" sz="2000" dirty="0" err="1"/>
              <a:t>i</a:t>
            </a:r>
            <a:r>
              <a:rPr lang="en-US" sz="2000" dirty="0"/>
              <a:t> | </a:t>
            </a:r>
            <a:r>
              <a:rPr lang="en-US" sz="2000" dirty="0">
                <a:latin typeface="Arial"/>
              </a:rPr>
              <a:t>2</a:t>
            </a:r>
            <a:r>
              <a:rPr lang="en-US" sz="2000" baseline="30000" dirty="0">
                <a:latin typeface="Arial"/>
              </a:rPr>
              <a:t>k</a:t>
            </a:r>
            <a:r>
              <a:rPr lang="en-US" sz="2000" dirty="0"/>
              <a:t> </a:t>
            </a:r>
            <a:r>
              <a:rPr lang="en-US" sz="2000" dirty="0">
                <a:latin typeface="cmsy10"/>
                <a:ea typeface="cmsy10"/>
                <a:cs typeface="cmsy10"/>
              </a:rPr>
              <a:t>·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&lt; </a:t>
            </a:r>
            <a:r>
              <a:rPr lang="en-US" sz="2000" dirty="0">
                <a:latin typeface="Arial"/>
              </a:rPr>
              <a:t>2</a:t>
            </a:r>
            <a:r>
              <a:rPr lang="en-US" sz="2000" baseline="30000" dirty="0">
                <a:latin typeface="Arial"/>
              </a:rPr>
              <a:t>k</a:t>
            </a:r>
            <a:r>
              <a:rPr lang="en-US" sz="2000" baseline="30000" dirty="0"/>
              <a:t>+1</a:t>
            </a:r>
            <a:r>
              <a:rPr lang="en-US" sz="2000" dirty="0"/>
              <a:t> </a:t>
            </a:r>
            <a:r>
              <a:rPr lang="en-US" sz="2000" dirty="0" smtClean="0"/>
              <a:t>}</a:t>
            </a:r>
            <a:endParaRPr lang="en-US" sz="2000" dirty="0"/>
          </a:p>
        </p:txBody>
      </p:sp>
      <p:pic>
        <p:nvPicPr>
          <p:cNvPr id="77" name="Picture 7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101408"/>
            <a:ext cx="5918200" cy="685800"/>
          </a:xfrm>
          <a:prstGeom prst="rect">
            <a:avLst/>
          </a:prstGeom>
        </p:spPr>
      </p:pic>
      <p:pic>
        <p:nvPicPr>
          <p:cNvPr id="79" name="Picture 7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7245424"/>
            <a:ext cx="1778000" cy="27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1</a:t>
            </a:r>
            <a:endParaRPr lang="en-US" baseline="-25000" dirty="0">
              <a:latin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32240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>
                <a:latin typeface="Arial"/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460432" y="21328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15</a:t>
            </a:r>
            <a:endParaRPr lang="en-US" baseline="-25000" dirty="0"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84168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4</a:t>
            </a:r>
            <a:endParaRPr lang="en-US" baseline="-25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296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8/11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for </a:t>
            </a:r>
            <a:r>
              <a:rPr lang="en-US" sz="2400" dirty="0" err="1">
                <a:latin typeface="Capitals"/>
                <a:cs typeface="Capitals"/>
              </a:rPr>
              <a:t>SortedPropSampling</a:t>
            </a:r>
            <a:endParaRPr lang="en-US" sz="2400" dirty="0">
              <a:latin typeface="Capitals"/>
              <a:cs typeface="Capital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000" dirty="0" smtClean="0"/>
              <a:t> …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Arial"/>
              </a:rPr>
              <a:t>p</a:t>
            </a:r>
            <a:r>
              <a:rPr lang="en-US" sz="2000" baseline="-25000" dirty="0" err="1" smtClean="0">
                <a:latin typeface="Arial"/>
              </a:rPr>
              <a:t>n</a:t>
            </a:r>
            <a:endParaRPr lang="en-US" sz="2000" baseline="-25000" dirty="0" smtClean="0"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16216" y="2636912"/>
            <a:ext cx="2304256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263691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pitals"/>
                <a:cs typeface="Capitals"/>
              </a:rPr>
              <a:t>PropSampling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516215" y="2916232"/>
            <a:ext cx="23762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</a:t>
            </a:r>
            <a:r>
              <a:rPr lang="en-US" sz="1600" dirty="0" smtClean="0"/>
              <a:t>(n</a:t>
            </a:r>
            <a:r>
              <a:rPr lang="en-US" sz="1600" dirty="0"/>
              <a:t>) </a:t>
            </a:r>
            <a:r>
              <a:rPr lang="en-US" sz="1600" dirty="0" smtClean="0"/>
              <a:t>preprocessing</a:t>
            </a:r>
          </a:p>
          <a:p>
            <a:r>
              <a:rPr lang="en-US" sz="1600" dirty="0" smtClean="0"/>
              <a:t>O</a:t>
            </a:r>
            <a:r>
              <a:rPr lang="en-US" sz="1600" dirty="0"/>
              <a:t>(</a:t>
            </a:r>
            <a:r>
              <a:rPr lang="en-US" sz="1600" dirty="0" smtClean="0"/>
              <a:t>1) query time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6516216" y="3645024"/>
            <a:ext cx="2304256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3645024"/>
            <a:ext cx="2376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pitals"/>
                <a:cs typeface="Capitals"/>
              </a:rPr>
              <a:t>SortedPropSampling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6" y="3924344"/>
            <a:ext cx="2520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</a:t>
            </a:r>
            <a:r>
              <a:rPr lang="en-US" sz="1600" dirty="0" smtClean="0"/>
              <a:t>(log n</a:t>
            </a:r>
            <a:r>
              <a:rPr lang="en-US" sz="1600" dirty="0"/>
              <a:t>) </a:t>
            </a:r>
            <a:r>
              <a:rPr lang="en-US" sz="1600" dirty="0" smtClean="0"/>
              <a:t>preprocessing</a:t>
            </a:r>
          </a:p>
          <a:p>
            <a:r>
              <a:rPr lang="en-US" sz="1600" dirty="0" smtClean="0"/>
              <a:t>O</a:t>
            </a:r>
            <a:r>
              <a:rPr lang="en-US" sz="1600" dirty="0"/>
              <a:t>(</a:t>
            </a:r>
            <a:r>
              <a:rPr lang="en-US" sz="1600" dirty="0" smtClean="0"/>
              <a:t>1) exp. query time</a:t>
            </a:r>
            <a:endParaRPr lang="en-US" sz="16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5436095" y="908720"/>
            <a:ext cx="3384377" cy="1296144"/>
            <a:chOff x="5292080" y="3068960"/>
            <a:chExt cx="3384377" cy="1296144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292081" y="3068960"/>
              <a:ext cx="3384376" cy="129523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52121" y="3573015"/>
              <a:ext cx="72007" cy="78915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851276" y="3717032"/>
              <a:ext cx="88876" cy="6451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067300" y="3789040"/>
              <a:ext cx="88876" cy="5731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283324" y="3861048"/>
              <a:ext cx="88876" cy="5011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499348" y="3933056"/>
              <a:ext cx="88876" cy="42911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715372" y="3933056"/>
              <a:ext cx="88876" cy="42911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931396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147420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363444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579468" y="4077072"/>
              <a:ext cx="88876" cy="285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7795492" y="4077072"/>
              <a:ext cx="88876" cy="285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8011516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8227540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8443564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436096" y="3356992"/>
              <a:ext cx="88876" cy="10051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5292080" y="4365104"/>
              <a:ext cx="33843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" name="Group 59"/>
          <p:cNvGrpSpPr/>
          <p:nvPr/>
        </p:nvGrpSpPr>
        <p:grpSpPr>
          <a:xfrm>
            <a:off x="5508104" y="908720"/>
            <a:ext cx="3240360" cy="1296144"/>
            <a:chOff x="5364088" y="3068960"/>
            <a:chExt cx="3240360" cy="1296144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5580112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012160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876256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604448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364088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611560" y="164099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round up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to </a:t>
            </a:r>
            <a:r>
              <a:rPr lang="en-US" sz="2000" dirty="0" smtClean="0">
                <a:latin typeface="Arial"/>
              </a:rPr>
              <a:t>q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in </a:t>
            </a:r>
            <a:r>
              <a:rPr lang="en-US" sz="2000" dirty="0"/>
              <a:t>each block:</a:t>
            </a:r>
          </a:p>
          <a:p>
            <a:r>
              <a:rPr lang="en-US" sz="2000" dirty="0"/>
              <a:t>    </a:t>
            </a:r>
            <a:r>
              <a:rPr lang="en-US" sz="2000" dirty="0">
                <a:latin typeface="Arial"/>
              </a:rPr>
              <a:t>q</a:t>
            </a:r>
            <a:r>
              <a:rPr lang="en-US" sz="2000" baseline="-25000" dirty="0">
                <a:latin typeface="Arial"/>
              </a:rPr>
              <a:t>i</a:t>
            </a:r>
            <a:r>
              <a:rPr lang="en-US" sz="2000" dirty="0"/>
              <a:t> := </a:t>
            </a:r>
            <a:r>
              <a:rPr lang="en-US" sz="2000" dirty="0">
                <a:latin typeface="Arial"/>
              </a:rPr>
              <a:t>p</a:t>
            </a:r>
            <a:r>
              <a:rPr lang="en-US" sz="2000" baseline="-25000" dirty="0">
                <a:latin typeface="Arial"/>
              </a:rPr>
              <a:t>2</a:t>
            </a:r>
            <a:r>
              <a:rPr lang="en-US" sz="2000" baseline="-5000" dirty="0">
                <a:latin typeface="Arial"/>
              </a:rPr>
              <a:t>k</a:t>
            </a:r>
            <a:r>
              <a:rPr lang="en-US" sz="2000" dirty="0"/>
              <a:t>  for 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>
                <a:latin typeface="cmsy10"/>
                <a:ea typeface="cmsy10"/>
                <a:cs typeface="cmsy10"/>
              </a:rPr>
              <a:t>2</a:t>
            </a:r>
            <a:r>
              <a:rPr lang="en-US" sz="2000" dirty="0"/>
              <a:t> </a:t>
            </a:r>
            <a:r>
              <a:rPr lang="en-US" sz="2000" dirty="0" err="1" smtClean="0">
                <a:latin typeface="Arial"/>
              </a:rPr>
              <a:t>B</a:t>
            </a:r>
            <a:r>
              <a:rPr lang="en-US" sz="2000" baseline="-25000" dirty="0" err="1" smtClean="0">
                <a:latin typeface="Arial"/>
              </a:rPr>
              <a:t>k</a:t>
            </a:r>
            <a:endParaRPr lang="en-US" sz="2000" baseline="-25000" dirty="0">
              <a:latin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1560" y="130069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Blocks </a:t>
            </a:r>
            <a:r>
              <a:rPr lang="en-US" sz="2000" dirty="0" err="1">
                <a:latin typeface="Arial"/>
              </a:rPr>
              <a:t>B</a:t>
            </a:r>
            <a:r>
              <a:rPr lang="en-US" sz="2000" baseline="-25000" dirty="0" err="1">
                <a:latin typeface="Arial"/>
              </a:rPr>
              <a:t>k</a:t>
            </a:r>
            <a:r>
              <a:rPr lang="en-US" sz="2000" dirty="0"/>
              <a:t> = { </a:t>
            </a:r>
            <a:r>
              <a:rPr lang="en-US" sz="2000" dirty="0" err="1"/>
              <a:t>i</a:t>
            </a:r>
            <a:r>
              <a:rPr lang="en-US" sz="2000" dirty="0"/>
              <a:t> | </a:t>
            </a:r>
            <a:r>
              <a:rPr lang="en-US" sz="2000" dirty="0">
                <a:latin typeface="Arial"/>
              </a:rPr>
              <a:t>2</a:t>
            </a:r>
            <a:r>
              <a:rPr lang="en-US" sz="2000" baseline="30000" dirty="0">
                <a:latin typeface="Arial"/>
              </a:rPr>
              <a:t>k</a:t>
            </a:r>
            <a:r>
              <a:rPr lang="en-US" sz="2000" dirty="0"/>
              <a:t> </a:t>
            </a:r>
            <a:r>
              <a:rPr lang="en-US" sz="2000" dirty="0">
                <a:latin typeface="cmsy10"/>
                <a:ea typeface="cmsy10"/>
                <a:cs typeface="cmsy10"/>
              </a:rPr>
              <a:t>·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&lt; </a:t>
            </a:r>
            <a:r>
              <a:rPr lang="en-US" sz="2000" dirty="0">
                <a:latin typeface="Arial"/>
              </a:rPr>
              <a:t>2</a:t>
            </a:r>
            <a:r>
              <a:rPr lang="en-US" sz="2000" baseline="30000" dirty="0">
                <a:latin typeface="Arial"/>
              </a:rPr>
              <a:t>k</a:t>
            </a:r>
            <a:r>
              <a:rPr lang="en-US" sz="2000" baseline="30000" dirty="0"/>
              <a:t>+1</a:t>
            </a:r>
            <a:r>
              <a:rPr lang="en-US" sz="2000" dirty="0"/>
              <a:t> </a:t>
            </a:r>
            <a:r>
              <a:rPr lang="en-US" sz="2000" dirty="0" smtClean="0"/>
              <a:t>}</a:t>
            </a:r>
            <a:endParaRPr lang="en-US" sz="2000" dirty="0"/>
          </a:p>
        </p:txBody>
      </p:sp>
      <p:pic>
        <p:nvPicPr>
          <p:cNvPr id="77" name="Picture 7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101408"/>
            <a:ext cx="5918200" cy="685800"/>
          </a:xfrm>
          <a:prstGeom prst="rect">
            <a:avLst/>
          </a:prstGeom>
        </p:spPr>
      </p:pic>
      <p:pic>
        <p:nvPicPr>
          <p:cNvPr id="79" name="Picture 7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7245424"/>
            <a:ext cx="1778000" cy="27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1</a:t>
            </a:r>
            <a:endParaRPr lang="en-US" baseline="-25000" dirty="0">
              <a:latin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32240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>
                <a:latin typeface="Arial"/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460432" y="21328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15</a:t>
            </a:r>
            <a:endParaRPr lang="en-US" baseline="-25000" dirty="0"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84168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4</a:t>
            </a:r>
            <a:endParaRPr lang="en-US" baseline="-25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8/11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for </a:t>
            </a:r>
            <a:r>
              <a:rPr lang="en-US" sz="2400" dirty="0" err="1">
                <a:latin typeface="Capitals"/>
                <a:cs typeface="Capitals"/>
              </a:rPr>
              <a:t>SortedPropSampling</a:t>
            </a:r>
            <a:endParaRPr lang="en-US" sz="2400" dirty="0">
              <a:latin typeface="Capitals"/>
              <a:cs typeface="Capital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000" dirty="0" smtClean="0"/>
              <a:t> …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Arial"/>
              </a:rPr>
              <a:t>p</a:t>
            </a:r>
            <a:r>
              <a:rPr lang="en-US" sz="2000" baseline="-25000" dirty="0" err="1" smtClean="0">
                <a:latin typeface="Arial"/>
              </a:rPr>
              <a:t>n</a:t>
            </a:r>
            <a:endParaRPr lang="en-US" sz="2000" baseline="-25000" dirty="0" smtClean="0"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16216" y="2636912"/>
            <a:ext cx="2304256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263691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pitals"/>
                <a:cs typeface="Capitals"/>
              </a:rPr>
              <a:t>PropSampling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516215" y="2916232"/>
            <a:ext cx="23762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</a:t>
            </a:r>
            <a:r>
              <a:rPr lang="en-US" sz="1600" dirty="0" smtClean="0"/>
              <a:t>(n</a:t>
            </a:r>
            <a:r>
              <a:rPr lang="en-US" sz="1600" dirty="0"/>
              <a:t>) </a:t>
            </a:r>
            <a:r>
              <a:rPr lang="en-US" sz="1600" dirty="0" smtClean="0"/>
              <a:t>preprocessing</a:t>
            </a:r>
          </a:p>
          <a:p>
            <a:r>
              <a:rPr lang="en-US" sz="1600" dirty="0" smtClean="0"/>
              <a:t>O</a:t>
            </a:r>
            <a:r>
              <a:rPr lang="en-US" sz="1600" dirty="0"/>
              <a:t>(</a:t>
            </a:r>
            <a:r>
              <a:rPr lang="en-US" sz="1600" dirty="0" smtClean="0"/>
              <a:t>1) query time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6516216" y="3645024"/>
            <a:ext cx="2304256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3645024"/>
            <a:ext cx="2376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pitals"/>
                <a:cs typeface="Capitals"/>
              </a:rPr>
              <a:t>SortedPropSampling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6" y="3924344"/>
            <a:ext cx="2520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</a:t>
            </a:r>
            <a:r>
              <a:rPr lang="en-US" sz="1600" dirty="0" smtClean="0"/>
              <a:t>(log n</a:t>
            </a:r>
            <a:r>
              <a:rPr lang="en-US" sz="1600" dirty="0"/>
              <a:t>) </a:t>
            </a:r>
            <a:r>
              <a:rPr lang="en-US" sz="1600" dirty="0" smtClean="0"/>
              <a:t>preprocessing</a:t>
            </a:r>
          </a:p>
          <a:p>
            <a:r>
              <a:rPr lang="en-US" sz="1600" dirty="0" smtClean="0"/>
              <a:t>O</a:t>
            </a:r>
            <a:r>
              <a:rPr lang="en-US" sz="1600" dirty="0"/>
              <a:t>(</a:t>
            </a:r>
            <a:r>
              <a:rPr lang="en-US" sz="1600" dirty="0" smtClean="0"/>
              <a:t>1) exp. query time</a:t>
            </a:r>
            <a:endParaRPr lang="en-US" sz="16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5436095" y="908720"/>
            <a:ext cx="3384377" cy="1296144"/>
            <a:chOff x="5292080" y="3068960"/>
            <a:chExt cx="3384377" cy="1296144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292081" y="3068960"/>
              <a:ext cx="3384376" cy="129523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52121" y="3573015"/>
              <a:ext cx="72007" cy="78915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851276" y="3717032"/>
              <a:ext cx="88876" cy="6451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067300" y="3789040"/>
              <a:ext cx="88876" cy="5731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283324" y="3861048"/>
              <a:ext cx="88876" cy="5011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499348" y="3933056"/>
              <a:ext cx="88876" cy="42911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715372" y="3933056"/>
              <a:ext cx="88876" cy="42911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931396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147420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363444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579468" y="4077072"/>
              <a:ext cx="88876" cy="285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7795492" y="4077072"/>
              <a:ext cx="88876" cy="285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8011516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8227540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8443564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436096" y="3356992"/>
              <a:ext cx="88876" cy="10051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5292080" y="4365104"/>
              <a:ext cx="33843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" name="Group 59"/>
          <p:cNvGrpSpPr/>
          <p:nvPr/>
        </p:nvGrpSpPr>
        <p:grpSpPr>
          <a:xfrm>
            <a:off x="5508104" y="908720"/>
            <a:ext cx="3240360" cy="1296144"/>
            <a:chOff x="5364088" y="3068960"/>
            <a:chExt cx="3240360" cy="1296144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5580112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012160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876256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604448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364088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611560" y="164099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round up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to </a:t>
            </a:r>
            <a:r>
              <a:rPr lang="en-US" sz="2000" dirty="0" smtClean="0">
                <a:latin typeface="Arial"/>
              </a:rPr>
              <a:t>q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in </a:t>
            </a:r>
            <a:r>
              <a:rPr lang="en-US" sz="2000" dirty="0"/>
              <a:t>each block:</a:t>
            </a:r>
          </a:p>
          <a:p>
            <a:r>
              <a:rPr lang="en-US" sz="2000" dirty="0"/>
              <a:t>    </a:t>
            </a:r>
            <a:r>
              <a:rPr lang="en-US" sz="2000" dirty="0">
                <a:latin typeface="Arial"/>
              </a:rPr>
              <a:t>q</a:t>
            </a:r>
            <a:r>
              <a:rPr lang="en-US" sz="2000" baseline="-25000" dirty="0">
                <a:latin typeface="Arial"/>
              </a:rPr>
              <a:t>i</a:t>
            </a:r>
            <a:r>
              <a:rPr lang="en-US" sz="2000" dirty="0"/>
              <a:t> := </a:t>
            </a:r>
            <a:r>
              <a:rPr lang="en-US" sz="2000" dirty="0">
                <a:latin typeface="Arial"/>
              </a:rPr>
              <a:t>p</a:t>
            </a:r>
            <a:r>
              <a:rPr lang="en-US" sz="2000" baseline="-25000" dirty="0">
                <a:latin typeface="Arial"/>
              </a:rPr>
              <a:t>2</a:t>
            </a:r>
            <a:r>
              <a:rPr lang="en-US" sz="2000" baseline="-5000" dirty="0">
                <a:latin typeface="Arial"/>
              </a:rPr>
              <a:t>k</a:t>
            </a:r>
            <a:r>
              <a:rPr lang="en-US" sz="2000" dirty="0"/>
              <a:t>  for 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>
                <a:latin typeface="cmsy10"/>
                <a:ea typeface="cmsy10"/>
                <a:cs typeface="cmsy10"/>
              </a:rPr>
              <a:t>2</a:t>
            </a:r>
            <a:r>
              <a:rPr lang="en-US" sz="2000" dirty="0"/>
              <a:t> </a:t>
            </a:r>
            <a:r>
              <a:rPr lang="en-US" sz="2000" dirty="0" err="1" smtClean="0">
                <a:latin typeface="Arial"/>
              </a:rPr>
              <a:t>B</a:t>
            </a:r>
            <a:r>
              <a:rPr lang="en-US" sz="2000" baseline="-25000" dirty="0" err="1" smtClean="0">
                <a:latin typeface="Arial"/>
              </a:rPr>
              <a:t>k</a:t>
            </a:r>
            <a:endParaRPr lang="en-US" sz="2000" baseline="-25000" dirty="0">
              <a:latin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1560" y="130069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Blocks </a:t>
            </a:r>
            <a:r>
              <a:rPr lang="en-US" sz="2000" dirty="0" err="1">
                <a:latin typeface="Arial"/>
              </a:rPr>
              <a:t>B</a:t>
            </a:r>
            <a:r>
              <a:rPr lang="en-US" sz="2000" baseline="-25000" dirty="0" err="1">
                <a:latin typeface="Arial"/>
              </a:rPr>
              <a:t>k</a:t>
            </a:r>
            <a:r>
              <a:rPr lang="en-US" sz="2000" dirty="0"/>
              <a:t> = { </a:t>
            </a:r>
            <a:r>
              <a:rPr lang="en-US" sz="2000" dirty="0" err="1"/>
              <a:t>i</a:t>
            </a:r>
            <a:r>
              <a:rPr lang="en-US" sz="2000" dirty="0"/>
              <a:t> | </a:t>
            </a:r>
            <a:r>
              <a:rPr lang="en-US" sz="2000" dirty="0">
                <a:latin typeface="Arial"/>
              </a:rPr>
              <a:t>2</a:t>
            </a:r>
            <a:r>
              <a:rPr lang="en-US" sz="2000" baseline="30000" dirty="0">
                <a:latin typeface="Arial"/>
              </a:rPr>
              <a:t>k</a:t>
            </a:r>
            <a:r>
              <a:rPr lang="en-US" sz="2000" dirty="0"/>
              <a:t> </a:t>
            </a:r>
            <a:r>
              <a:rPr lang="en-US" sz="2000" dirty="0">
                <a:latin typeface="cmsy10"/>
                <a:ea typeface="cmsy10"/>
                <a:cs typeface="cmsy10"/>
              </a:rPr>
              <a:t>·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&lt; </a:t>
            </a:r>
            <a:r>
              <a:rPr lang="en-US" sz="2000" dirty="0">
                <a:latin typeface="Arial"/>
              </a:rPr>
              <a:t>2</a:t>
            </a:r>
            <a:r>
              <a:rPr lang="en-US" sz="2000" baseline="30000" dirty="0">
                <a:latin typeface="Arial"/>
              </a:rPr>
              <a:t>k</a:t>
            </a:r>
            <a:r>
              <a:rPr lang="en-US" sz="2000" baseline="30000" dirty="0"/>
              <a:t>+1</a:t>
            </a:r>
            <a:r>
              <a:rPr lang="en-US" sz="2000" dirty="0"/>
              <a:t> </a:t>
            </a:r>
            <a:r>
              <a:rPr lang="en-US" sz="2000" dirty="0" smtClean="0"/>
              <a:t>}</a:t>
            </a:r>
            <a:endParaRPr lang="en-US" sz="2000" dirty="0"/>
          </a:p>
        </p:txBody>
      </p:sp>
      <p:pic>
        <p:nvPicPr>
          <p:cNvPr id="77" name="Picture 7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101408"/>
            <a:ext cx="5918200" cy="685800"/>
          </a:xfrm>
          <a:prstGeom prst="rect">
            <a:avLst/>
          </a:prstGeom>
        </p:spPr>
      </p:pic>
      <p:pic>
        <p:nvPicPr>
          <p:cNvPr id="79" name="Picture 7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7245424"/>
            <a:ext cx="1778000" cy="27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1</a:t>
            </a:r>
            <a:endParaRPr lang="en-US" baseline="-25000" dirty="0">
              <a:latin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32240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>
                <a:latin typeface="Arial"/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460432" y="21328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15</a:t>
            </a:r>
            <a:endParaRPr lang="en-US" baseline="-25000" dirty="0"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84168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4</a:t>
            </a:r>
            <a:endParaRPr lang="en-US" baseline="-25000" dirty="0">
              <a:latin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36096" y="888975"/>
            <a:ext cx="3456384" cy="955849"/>
            <a:chOff x="5436096" y="1104999"/>
            <a:chExt cx="3456384" cy="955849"/>
          </a:xfrm>
        </p:grpSpPr>
        <p:grpSp>
          <p:nvGrpSpPr>
            <p:cNvPr id="69" name="Group 68"/>
            <p:cNvGrpSpPr/>
            <p:nvPr/>
          </p:nvGrpSpPr>
          <p:grpSpPr>
            <a:xfrm>
              <a:off x="5508103" y="1412776"/>
              <a:ext cx="3240360" cy="648072"/>
              <a:chOff x="5364088" y="3356992"/>
              <a:chExt cx="3240360" cy="648072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5364088" y="3356992"/>
                <a:ext cx="216024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580112" y="3573016"/>
                <a:ext cx="4320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012160" y="3789040"/>
                <a:ext cx="864096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876256" y="4005064"/>
                <a:ext cx="1728192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5436096" y="1104999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 smtClean="0">
                  <a:latin typeface="Arial"/>
                </a:rPr>
                <a:t>1</a:t>
              </a:r>
              <a:endParaRPr lang="en-US" baseline="-25000" dirty="0">
                <a:latin typeface="Arial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732240" y="153704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>
                  <a:latin typeface="Arial"/>
                </a:rPr>
                <a:t>7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8424" y="1753071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 smtClean="0">
                  <a:latin typeface="Arial"/>
                </a:rPr>
                <a:t>15</a:t>
              </a:r>
              <a:endParaRPr lang="en-US" baseline="-25000" dirty="0">
                <a:latin typeface="Arial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084168" y="153704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 smtClean="0">
                  <a:latin typeface="Arial"/>
                </a:rPr>
                <a:t>4</a:t>
              </a:r>
              <a:endParaRPr lang="en-US" baseline="-25000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3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 bwMode="auto">
          <a:xfrm>
            <a:off x="611560" y="2564904"/>
            <a:ext cx="4824536" cy="21602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8/11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for </a:t>
            </a:r>
            <a:r>
              <a:rPr lang="en-US" sz="2400" dirty="0" err="1">
                <a:latin typeface="Capitals"/>
                <a:cs typeface="Capitals"/>
              </a:rPr>
              <a:t>SortedPropSampling</a:t>
            </a:r>
            <a:endParaRPr lang="en-US" sz="2400" dirty="0">
              <a:latin typeface="Capitals"/>
              <a:cs typeface="Capital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000" dirty="0" smtClean="0"/>
              <a:t> …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Arial"/>
              </a:rPr>
              <a:t>p</a:t>
            </a:r>
            <a:r>
              <a:rPr lang="en-US" sz="2000" baseline="-25000" dirty="0" err="1" smtClean="0">
                <a:latin typeface="Arial"/>
              </a:rPr>
              <a:t>n</a:t>
            </a:r>
            <a:endParaRPr lang="en-US" sz="2000" baseline="-25000" dirty="0" smtClean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89300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 sample block </a:t>
            </a:r>
            <a:r>
              <a:rPr lang="en-US" sz="2000" dirty="0" err="1" smtClean="0">
                <a:latin typeface="Arial"/>
              </a:rPr>
              <a:t>B</a:t>
            </a:r>
            <a:r>
              <a:rPr lang="en-US" sz="2000" baseline="-25000" dirty="0" err="1" smtClean="0">
                <a:latin typeface="Arial"/>
              </a:rPr>
              <a:t>k</a:t>
            </a:r>
            <a:r>
              <a:rPr lang="en-US" sz="2000" dirty="0" smtClean="0"/>
              <a:t> with prob. ~ </a:t>
            </a:r>
            <a:r>
              <a:rPr lang="en-US" sz="2000" dirty="0" smtClean="0">
                <a:latin typeface="Arial"/>
              </a:rPr>
              <a:t>2</a:t>
            </a:r>
            <a:r>
              <a:rPr lang="en-US" sz="2000" baseline="30000" dirty="0" smtClean="0">
                <a:latin typeface="Arial"/>
              </a:rPr>
              <a:t>k</a:t>
            </a:r>
            <a:r>
              <a:rPr lang="en-US" sz="2000" dirty="0" smtClean="0"/>
              <a:t> </a:t>
            </a:r>
            <a:r>
              <a:rPr lang="en-US" sz="2000" dirty="0">
                <a:latin typeface="Arial"/>
              </a:rPr>
              <a:t>q</a:t>
            </a:r>
            <a:r>
              <a:rPr lang="en-US" sz="2000" baseline="-25000" dirty="0" smtClean="0">
                <a:latin typeface="Arial"/>
              </a:rPr>
              <a:t>2</a:t>
            </a:r>
            <a:r>
              <a:rPr lang="en-US" sz="2000" baseline="-5000" dirty="0" smtClean="0">
                <a:latin typeface="Arial"/>
              </a:rPr>
              <a:t>k</a:t>
            </a:r>
            <a:endParaRPr lang="en-US" sz="2000" baseline="-5000" dirty="0" smtClean="0">
              <a:latin typeface="Arial"/>
            </a:endParaRPr>
          </a:p>
          <a:p>
            <a:r>
              <a:rPr lang="en-US" sz="2000" dirty="0" smtClean="0"/>
              <a:t>2.  sample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Arial"/>
              </a:rPr>
              <a:t>B</a:t>
            </a:r>
            <a:r>
              <a:rPr lang="en-US" sz="2000" baseline="-25000" dirty="0" err="1" smtClean="0">
                <a:latin typeface="Arial"/>
              </a:rPr>
              <a:t>k</a:t>
            </a:r>
            <a:r>
              <a:rPr lang="en-US" sz="2000" dirty="0" smtClean="0"/>
              <a:t> uniformly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2564904"/>
            <a:ext cx="208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</a:rPr>
              <a:t>sampling </a:t>
            </a:r>
            <a:r>
              <a:rPr lang="en-US" sz="2000" dirty="0" err="1">
                <a:latin typeface="Arial"/>
              </a:rPr>
              <a:t>w.r.t</a:t>
            </a:r>
            <a:r>
              <a:rPr lang="en-US" sz="2000" dirty="0">
                <a:latin typeface="Arial"/>
              </a:rPr>
              <a:t>. </a:t>
            </a:r>
            <a:r>
              <a:rPr lang="en-US" sz="2000" b="1" dirty="0" smtClean="0">
                <a:latin typeface="Arial"/>
              </a:rPr>
              <a:t>q</a:t>
            </a:r>
            <a:r>
              <a:rPr lang="en-US" sz="2000" dirty="0" smtClean="0">
                <a:latin typeface="Arial"/>
              </a:rPr>
              <a:t>: </a:t>
            </a:r>
            <a:endParaRPr lang="en-US" sz="2000" dirty="0"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16216" y="2636912"/>
            <a:ext cx="2304256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263691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pitals"/>
                <a:cs typeface="Capitals"/>
              </a:rPr>
              <a:t>PropSampling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516215" y="2916232"/>
            <a:ext cx="23762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</a:t>
            </a:r>
            <a:r>
              <a:rPr lang="en-US" sz="1600" dirty="0" smtClean="0"/>
              <a:t>(n</a:t>
            </a:r>
            <a:r>
              <a:rPr lang="en-US" sz="1600" dirty="0"/>
              <a:t>) </a:t>
            </a:r>
            <a:r>
              <a:rPr lang="en-US" sz="1600" dirty="0" smtClean="0"/>
              <a:t>preprocessing</a:t>
            </a:r>
          </a:p>
          <a:p>
            <a:r>
              <a:rPr lang="en-US" sz="1600" dirty="0" smtClean="0"/>
              <a:t>O</a:t>
            </a:r>
            <a:r>
              <a:rPr lang="en-US" sz="1600" dirty="0"/>
              <a:t>(</a:t>
            </a:r>
            <a:r>
              <a:rPr lang="en-US" sz="1600" dirty="0" smtClean="0"/>
              <a:t>1) query time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6516216" y="3645024"/>
            <a:ext cx="2304256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3645024"/>
            <a:ext cx="2376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pitals"/>
                <a:cs typeface="Capitals"/>
              </a:rPr>
              <a:t>SortedPropSampling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6" y="3924344"/>
            <a:ext cx="2520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</a:t>
            </a:r>
            <a:r>
              <a:rPr lang="en-US" sz="1600" dirty="0" smtClean="0"/>
              <a:t>(log n</a:t>
            </a:r>
            <a:r>
              <a:rPr lang="en-US" sz="1600" dirty="0"/>
              <a:t>) </a:t>
            </a:r>
            <a:r>
              <a:rPr lang="en-US" sz="1600" dirty="0" smtClean="0"/>
              <a:t>preprocessing</a:t>
            </a:r>
          </a:p>
          <a:p>
            <a:r>
              <a:rPr lang="en-US" sz="1600" dirty="0" smtClean="0"/>
              <a:t>O</a:t>
            </a:r>
            <a:r>
              <a:rPr lang="en-US" sz="1600" dirty="0"/>
              <a:t>(</a:t>
            </a:r>
            <a:r>
              <a:rPr lang="en-US" sz="1600" dirty="0" smtClean="0"/>
              <a:t>1) exp. query time</a:t>
            </a:r>
            <a:endParaRPr lang="en-US" sz="16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5436095" y="908720"/>
            <a:ext cx="3384377" cy="1296144"/>
            <a:chOff x="5292080" y="3068960"/>
            <a:chExt cx="3384377" cy="1296144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292081" y="3068960"/>
              <a:ext cx="3384376" cy="129523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52121" y="3573015"/>
              <a:ext cx="72007" cy="78915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851276" y="3717032"/>
              <a:ext cx="88876" cy="6451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067300" y="3789040"/>
              <a:ext cx="88876" cy="5731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283324" y="3861048"/>
              <a:ext cx="88876" cy="5011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499348" y="3933056"/>
              <a:ext cx="88876" cy="42911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715372" y="3933056"/>
              <a:ext cx="88876" cy="42911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931396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147420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363444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579468" y="4077072"/>
              <a:ext cx="88876" cy="285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7795492" y="4077072"/>
              <a:ext cx="88876" cy="285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8011516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8227540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8443564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436096" y="3356992"/>
              <a:ext cx="88876" cy="10051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5292080" y="4365104"/>
              <a:ext cx="33843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" name="Group 59"/>
          <p:cNvGrpSpPr/>
          <p:nvPr/>
        </p:nvGrpSpPr>
        <p:grpSpPr>
          <a:xfrm>
            <a:off x="5508104" y="908720"/>
            <a:ext cx="3240360" cy="1296144"/>
            <a:chOff x="5364088" y="3068960"/>
            <a:chExt cx="3240360" cy="1296144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5580112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012160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876256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604448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364088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611560" y="164099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round up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to </a:t>
            </a:r>
            <a:r>
              <a:rPr lang="en-US" sz="2000" dirty="0" smtClean="0">
                <a:latin typeface="Arial"/>
              </a:rPr>
              <a:t>q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in </a:t>
            </a:r>
            <a:r>
              <a:rPr lang="en-US" sz="2000" dirty="0"/>
              <a:t>each block:</a:t>
            </a:r>
          </a:p>
          <a:p>
            <a:r>
              <a:rPr lang="en-US" sz="2000" dirty="0"/>
              <a:t>    </a:t>
            </a:r>
            <a:r>
              <a:rPr lang="en-US" sz="2000" dirty="0">
                <a:latin typeface="Arial"/>
              </a:rPr>
              <a:t>q</a:t>
            </a:r>
            <a:r>
              <a:rPr lang="en-US" sz="2000" baseline="-25000" dirty="0">
                <a:latin typeface="Arial"/>
              </a:rPr>
              <a:t>i</a:t>
            </a:r>
            <a:r>
              <a:rPr lang="en-US" sz="2000" dirty="0"/>
              <a:t> := </a:t>
            </a:r>
            <a:r>
              <a:rPr lang="en-US" sz="2000" dirty="0">
                <a:latin typeface="Arial"/>
              </a:rPr>
              <a:t>p</a:t>
            </a:r>
            <a:r>
              <a:rPr lang="en-US" sz="2000" baseline="-25000" dirty="0">
                <a:latin typeface="Arial"/>
              </a:rPr>
              <a:t>2</a:t>
            </a:r>
            <a:r>
              <a:rPr lang="en-US" sz="2000" baseline="-5000" dirty="0">
                <a:latin typeface="Arial"/>
              </a:rPr>
              <a:t>k</a:t>
            </a:r>
            <a:r>
              <a:rPr lang="en-US" sz="2000" dirty="0"/>
              <a:t>  for 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>
                <a:latin typeface="cmsy10"/>
                <a:ea typeface="cmsy10"/>
                <a:cs typeface="cmsy10"/>
              </a:rPr>
              <a:t>2</a:t>
            </a:r>
            <a:r>
              <a:rPr lang="en-US" sz="2000" dirty="0"/>
              <a:t> </a:t>
            </a:r>
            <a:r>
              <a:rPr lang="en-US" sz="2000" dirty="0" err="1" smtClean="0">
                <a:latin typeface="Arial"/>
              </a:rPr>
              <a:t>B</a:t>
            </a:r>
            <a:r>
              <a:rPr lang="en-US" sz="2000" baseline="-25000" dirty="0" err="1" smtClean="0">
                <a:latin typeface="Arial"/>
              </a:rPr>
              <a:t>k</a:t>
            </a:r>
            <a:endParaRPr lang="en-US" sz="2000" baseline="-25000" dirty="0">
              <a:latin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1560" y="130069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Blocks </a:t>
            </a:r>
            <a:r>
              <a:rPr lang="en-US" sz="2000" dirty="0" err="1">
                <a:latin typeface="Arial"/>
              </a:rPr>
              <a:t>B</a:t>
            </a:r>
            <a:r>
              <a:rPr lang="en-US" sz="2000" baseline="-25000" dirty="0" err="1">
                <a:latin typeface="Arial"/>
              </a:rPr>
              <a:t>k</a:t>
            </a:r>
            <a:r>
              <a:rPr lang="en-US" sz="2000" dirty="0"/>
              <a:t> = { </a:t>
            </a:r>
            <a:r>
              <a:rPr lang="en-US" sz="2000" dirty="0" err="1"/>
              <a:t>i</a:t>
            </a:r>
            <a:r>
              <a:rPr lang="en-US" sz="2000" dirty="0"/>
              <a:t> | </a:t>
            </a:r>
            <a:r>
              <a:rPr lang="en-US" sz="2000" dirty="0">
                <a:latin typeface="Arial"/>
              </a:rPr>
              <a:t>2</a:t>
            </a:r>
            <a:r>
              <a:rPr lang="en-US" sz="2000" baseline="30000" dirty="0">
                <a:latin typeface="Arial"/>
              </a:rPr>
              <a:t>k</a:t>
            </a:r>
            <a:r>
              <a:rPr lang="en-US" sz="2000" dirty="0"/>
              <a:t> </a:t>
            </a:r>
            <a:r>
              <a:rPr lang="en-US" sz="2000" dirty="0">
                <a:latin typeface="cmsy10"/>
                <a:ea typeface="cmsy10"/>
                <a:cs typeface="cmsy10"/>
              </a:rPr>
              <a:t>·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&lt; </a:t>
            </a:r>
            <a:r>
              <a:rPr lang="en-US" sz="2000" dirty="0">
                <a:latin typeface="Arial"/>
              </a:rPr>
              <a:t>2</a:t>
            </a:r>
            <a:r>
              <a:rPr lang="en-US" sz="2000" baseline="30000" dirty="0">
                <a:latin typeface="Arial"/>
              </a:rPr>
              <a:t>k</a:t>
            </a:r>
            <a:r>
              <a:rPr lang="en-US" sz="2000" baseline="30000" dirty="0"/>
              <a:t>+1</a:t>
            </a:r>
            <a:r>
              <a:rPr lang="en-US" sz="2000" dirty="0"/>
              <a:t> </a:t>
            </a:r>
            <a:r>
              <a:rPr lang="en-US" sz="2000" dirty="0" smtClean="0"/>
              <a:t>}</a:t>
            </a:r>
            <a:endParaRPr lang="en-US" sz="2000" dirty="0"/>
          </a:p>
        </p:txBody>
      </p:sp>
      <p:pic>
        <p:nvPicPr>
          <p:cNvPr id="77" name="Picture 7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101408"/>
            <a:ext cx="5918200" cy="685800"/>
          </a:xfrm>
          <a:prstGeom prst="rect">
            <a:avLst/>
          </a:prstGeom>
        </p:spPr>
      </p:pic>
      <p:pic>
        <p:nvPicPr>
          <p:cNvPr id="79" name="Picture 7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7245424"/>
            <a:ext cx="1778000" cy="27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1</a:t>
            </a:r>
            <a:endParaRPr lang="en-US" baseline="-25000" dirty="0">
              <a:latin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32240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>
                <a:latin typeface="Arial"/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460432" y="21328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15</a:t>
            </a:r>
            <a:endParaRPr lang="en-US" baseline="-25000" dirty="0"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84168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4</a:t>
            </a:r>
            <a:endParaRPr lang="en-US" baseline="-25000" dirty="0">
              <a:latin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36096" y="888975"/>
            <a:ext cx="3456384" cy="955849"/>
            <a:chOff x="5436096" y="1104999"/>
            <a:chExt cx="3456384" cy="955849"/>
          </a:xfrm>
        </p:grpSpPr>
        <p:grpSp>
          <p:nvGrpSpPr>
            <p:cNvPr id="69" name="Group 68"/>
            <p:cNvGrpSpPr/>
            <p:nvPr/>
          </p:nvGrpSpPr>
          <p:grpSpPr>
            <a:xfrm>
              <a:off x="5508103" y="1412776"/>
              <a:ext cx="3240360" cy="648072"/>
              <a:chOff x="5364088" y="3356992"/>
              <a:chExt cx="3240360" cy="648072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5364088" y="3356992"/>
                <a:ext cx="216024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580112" y="3573016"/>
                <a:ext cx="4320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012160" y="3789040"/>
                <a:ext cx="864096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876256" y="4005064"/>
                <a:ext cx="1728192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5436096" y="1104999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 smtClean="0">
                  <a:latin typeface="Arial"/>
                </a:rPr>
                <a:t>1</a:t>
              </a:r>
              <a:endParaRPr lang="en-US" baseline="-25000" dirty="0">
                <a:latin typeface="Arial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732240" y="153704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>
                  <a:latin typeface="Arial"/>
                </a:rPr>
                <a:t>7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8424" y="1753071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 smtClean="0">
                  <a:latin typeface="Arial"/>
                </a:rPr>
                <a:t>15</a:t>
              </a:r>
              <a:endParaRPr lang="en-US" baseline="-25000" dirty="0">
                <a:latin typeface="Arial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084168" y="153704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 smtClean="0">
                  <a:latin typeface="Arial"/>
                </a:rPr>
                <a:t>4</a:t>
              </a:r>
              <a:endParaRPr lang="en-US" baseline="-25000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05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 bwMode="auto">
          <a:xfrm>
            <a:off x="611560" y="2564904"/>
            <a:ext cx="4824536" cy="21602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8/11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for </a:t>
            </a:r>
            <a:r>
              <a:rPr lang="en-US" sz="2400" dirty="0" err="1">
                <a:latin typeface="Capitals"/>
                <a:cs typeface="Capitals"/>
              </a:rPr>
              <a:t>SortedPropSampling</a:t>
            </a:r>
            <a:endParaRPr lang="en-US" sz="2400" dirty="0">
              <a:latin typeface="Capitals"/>
              <a:cs typeface="Capital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000" dirty="0" smtClean="0"/>
              <a:t> …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Arial"/>
              </a:rPr>
              <a:t>p</a:t>
            </a:r>
            <a:r>
              <a:rPr lang="en-US" sz="2000" baseline="-25000" dirty="0" err="1" smtClean="0">
                <a:latin typeface="Arial"/>
              </a:rPr>
              <a:t>n</a:t>
            </a:r>
            <a:endParaRPr lang="en-US" sz="2000" baseline="-25000" dirty="0" smtClean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89300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 sample block </a:t>
            </a:r>
            <a:r>
              <a:rPr lang="en-US" sz="2000" dirty="0" err="1" smtClean="0">
                <a:latin typeface="Arial"/>
              </a:rPr>
              <a:t>B</a:t>
            </a:r>
            <a:r>
              <a:rPr lang="en-US" sz="2000" baseline="-25000" dirty="0" err="1" smtClean="0">
                <a:latin typeface="Arial"/>
              </a:rPr>
              <a:t>k</a:t>
            </a:r>
            <a:r>
              <a:rPr lang="en-US" sz="2000" dirty="0" smtClean="0"/>
              <a:t> with prob. ~ </a:t>
            </a:r>
            <a:r>
              <a:rPr lang="en-US" sz="2000" dirty="0" smtClean="0">
                <a:latin typeface="Arial"/>
              </a:rPr>
              <a:t>2</a:t>
            </a:r>
            <a:r>
              <a:rPr lang="en-US" sz="2000" baseline="30000" dirty="0" smtClean="0">
                <a:latin typeface="Arial"/>
              </a:rPr>
              <a:t>k</a:t>
            </a:r>
            <a:r>
              <a:rPr lang="en-US" sz="2000" dirty="0" smtClean="0"/>
              <a:t> </a:t>
            </a:r>
            <a:r>
              <a:rPr lang="en-US" sz="2000" dirty="0">
                <a:latin typeface="Arial"/>
              </a:rPr>
              <a:t>q</a:t>
            </a:r>
            <a:r>
              <a:rPr lang="en-US" sz="2000" baseline="-25000" dirty="0" smtClean="0">
                <a:latin typeface="Arial"/>
              </a:rPr>
              <a:t>2</a:t>
            </a:r>
            <a:r>
              <a:rPr lang="en-US" sz="2000" baseline="-5000" dirty="0" smtClean="0">
                <a:latin typeface="Arial"/>
              </a:rPr>
              <a:t>k</a:t>
            </a:r>
            <a:endParaRPr lang="en-US" sz="2000" baseline="-5000" dirty="0" smtClean="0">
              <a:latin typeface="Arial"/>
            </a:endParaRPr>
          </a:p>
          <a:p>
            <a:r>
              <a:rPr lang="en-US" sz="2000" dirty="0" smtClean="0"/>
              <a:t>2.  sample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Arial"/>
              </a:rPr>
              <a:t>B</a:t>
            </a:r>
            <a:r>
              <a:rPr lang="en-US" sz="2000" baseline="-25000" dirty="0" err="1" smtClean="0">
                <a:latin typeface="Arial"/>
              </a:rPr>
              <a:t>k</a:t>
            </a:r>
            <a:r>
              <a:rPr lang="en-US" sz="2000" dirty="0" smtClean="0"/>
              <a:t> uniformly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391331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  with probability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Arial"/>
              </a:rPr>
              <a:t>q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: return </a:t>
            </a:r>
            <a:r>
              <a:rPr lang="en-US" sz="2000" dirty="0" err="1" smtClean="0"/>
              <a:t>i</a:t>
            </a:r>
            <a:endParaRPr lang="en-US" sz="2000" dirty="0" smtClean="0"/>
          </a:p>
          <a:p>
            <a:r>
              <a:rPr lang="en-US" sz="2000" dirty="0" smtClean="0"/>
              <a:t>4.  otherwise throw away </a:t>
            </a:r>
            <a:r>
              <a:rPr lang="en-US" sz="2000" dirty="0" err="1" smtClean="0"/>
              <a:t>i</a:t>
            </a:r>
            <a:r>
              <a:rPr lang="en-US" sz="2000" dirty="0" smtClean="0"/>
              <a:t>, </a:t>
            </a:r>
            <a:r>
              <a:rPr lang="en-US" sz="2000" dirty="0" err="1" smtClean="0"/>
              <a:t>goto</a:t>
            </a:r>
            <a:r>
              <a:rPr lang="en-US" sz="2000" dirty="0" smtClean="0"/>
              <a:t>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3573016"/>
            <a:ext cx="208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</a:rPr>
              <a:t>sampling </a:t>
            </a:r>
            <a:r>
              <a:rPr lang="en-US" sz="2000" dirty="0" err="1">
                <a:latin typeface="Arial"/>
              </a:rPr>
              <a:t>w.r.t</a:t>
            </a:r>
            <a:r>
              <a:rPr lang="en-US" sz="2000" dirty="0">
                <a:latin typeface="Arial"/>
              </a:rPr>
              <a:t>.</a:t>
            </a:r>
            <a:r>
              <a:rPr lang="en-US" sz="2000" b="1" dirty="0">
                <a:latin typeface="Arial"/>
              </a:rPr>
              <a:t> p</a:t>
            </a:r>
            <a:r>
              <a:rPr lang="en-US" sz="2000" dirty="0">
                <a:latin typeface="Arial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2564904"/>
            <a:ext cx="208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</a:rPr>
              <a:t>sampling </a:t>
            </a:r>
            <a:r>
              <a:rPr lang="en-US" sz="2000" dirty="0" err="1">
                <a:latin typeface="Arial"/>
              </a:rPr>
              <a:t>w.r.t</a:t>
            </a:r>
            <a:r>
              <a:rPr lang="en-US" sz="2000" dirty="0">
                <a:latin typeface="Arial"/>
              </a:rPr>
              <a:t>. </a:t>
            </a:r>
            <a:r>
              <a:rPr lang="en-US" sz="2000" b="1" dirty="0" smtClean="0">
                <a:latin typeface="Arial"/>
              </a:rPr>
              <a:t>q</a:t>
            </a:r>
            <a:r>
              <a:rPr lang="en-US" sz="2000" dirty="0" smtClean="0">
                <a:latin typeface="Arial"/>
              </a:rPr>
              <a:t>: </a:t>
            </a:r>
            <a:endParaRPr lang="en-US" sz="2000" dirty="0"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16216" y="2636912"/>
            <a:ext cx="2304256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263691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pitals"/>
                <a:cs typeface="Capitals"/>
              </a:rPr>
              <a:t>PropSampling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516215" y="2916232"/>
            <a:ext cx="23762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</a:t>
            </a:r>
            <a:r>
              <a:rPr lang="en-US" sz="1600" dirty="0" smtClean="0"/>
              <a:t>(n</a:t>
            </a:r>
            <a:r>
              <a:rPr lang="en-US" sz="1600" dirty="0"/>
              <a:t>) </a:t>
            </a:r>
            <a:r>
              <a:rPr lang="en-US" sz="1600" dirty="0" smtClean="0"/>
              <a:t>preprocessing</a:t>
            </a:r>
          </a:p>
          <a:p>
            <a:r>
              <a:rPr lang="en-US" sz="1600" dirty="0" smtClean="0"/>
              <a:t>O</a:t>
            </a:r>
            <a:r>
              <a:rPr lang="en-US" sz="1600" dirty="0"/>
              <a:t>(</a:t>
            </a:r>
            <a:r>
              <a:rPr lang="en-US" sz="1600" dirty="0" smtClean="0"/>
              <a:t>1) query time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6516216" y="3645024"/>
            <a:ext cx="2304256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3645024"/>
            <a:ext cx="2376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pitals"/>
                <a:cs typeface="Capitals"/>
              </a:rPr>
              <a:t>SortedPropSampling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6" y="3924344"/>
            <a:ext cx="2520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</a:t>
            </a:r>
            <a:r>
              <a:rPr lang="en-US" sz="1600" dirty="0" smtClean="0"/>
              <a:t>(log n</a:t>
            </a:r>
            <a:r>
              <a:rPr lang="en-US" sz="1600" dirty="0"/>
              <a:t>) </a:t>
            </a:r>
            <a:r>
              <a:rPr lang="en-US" sz="1600" dirty="0" smtClean="0"/>
              <a:t>preprocessing</a:t>
            </a:r>
          </a:p>
          <a:p>
            <a:r>
              <a:rPr lang="en-US" sz="1600" dirty="0" smtClean="0"/>
              <a:t>O</a:t>
            </a:r>
            <a:r>
              <a:rPr lang="en-US" sz="1600" dirty="0"/>
              <a:t>(</a:t>
            </a:r>
            <a:r>
              <a:rPr lang="en-US" sz="1600" dirty="0" smtClean="0"/>
              <a:t>1) exp. query time</a:t>
            </a:r>
            <a:endParaRPr lang="en-US" sz="16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5436095" y="908720"/>
            <a:ext cx="3384377" cy="1296144"/>
            <a:chOff x="5292080" y="3068960"/>
            <a:chExt cx="3384377" cy="1296144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292081" y="3068960"/>
              <a:ext cx="3384376" cy="129523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52121" y="3573015"/>
              <a:ext cx="72007" cy="78915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851276" y="3717032"/>
              <a:ext cx="88876" cy="6451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067300" y="3789040"/>
              <a:ext cx="88876" cy="5731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283324" y="3861048"/>
              <a:ext cx="88876" cy="5011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499348" y="3933056"/>
              <a:ext cx="88876" cy="42911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715372" y="3933056"/>
              <a:ext cx="88876" cy="42911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931396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147420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363444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579468" y="4077072"/>
              <a:ext cx="88876" cy="285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7795492" y="4077072"/>
              <a:ext cx="88876" cy="285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8011516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8227540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8443564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436096" y="3356992"/>
              <a:ext cx="88876" cy="10051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5292080" y="4365104"/>
              <a:ext cx="33843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" name="Group 59"/>
          <p:cNvGrpSpPr/>
          <p:nvPr/>
        </p:nvGrpSpPr>
        <p:grpSpPr>
          <a:xfrm>
            <a:off x="5508104" y="908720"/>
            <a:ext cx="3240360" cy="1296144"/>
            <a:chOff x="5364088" y="3068960"/>
            <a:chExt cx="3240360" cy="1296144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5580112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012160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876256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604448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364088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611560" y="164099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round up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to </a:t>
            </a:r>
            <a:r>
              <a:rPr lang="en-US" sz="2000" dirty="0" smtClean="0">
                <a:latin typeface="Arial"/>
              </a:rPr>
              <a:t>q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in </a:t>
            </a:r>
            <a:r>
              <a:rPr lang="en-US" sz="2000" dirty="0"/>
              <a:t>each block:</a:t>
            </a:r>
          </a:p>
          <a:p>
            <a:r>
              <a:rPr lang="en-US" sz="2000" dirty="0"/>
              <a:t>    </a:t>
            </a:r>
            <a:r>
              <a:rPr lang="en-US" sz="2000" dirty="0">
                <a:latin typeface="Arial"/>
              </a:rPr>
              <a:t>q</a:t>
            </a:r>
            <a:r>
              <a:rPr lang="en-US" sz="2000" baseline="-25000" dirty="0">
                <a:latin typeface="Arial"/>
              </a:rPr>
              <a:t>i</a:t>
            </a:r>
            <a:r>
              <a:rPr lang="en-US" sz="2000" dirty="0"/>
              <a:t> := </a:t>
            </a:r>
            <a:r>
              <a:rPr lang="en-US" sz="2000" dirty="0">
                <a:latin typeface="Arial"/>
              </a:rPr>
              <a:t>p</a:t>
            </a:r>
            <a:r>
              <a:rPr lang="en-US" sz="2000" baseline="-25000" dirty="0">
                <a:latin typeface="Arial"/>
              </a:rPr>
              <a:t>2</a:t>
            </a:r>
            <a:r>
              <a:rPr lang="en-US" sz="2000" baseline="-5000" dirty="0">
                <a:latin typeface="Arial"/>
              </a:rPr>
              <a:t>k</a:t>
            </a:r>
            <a:r>
              <a:rPr lang="en-US" sz="2000" dirty="0"/>
              <a:t>  for 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>
                <a:latin typeface="cmsy10"/>
                <a:ea typeface="cmsy10"/>
                <a:cs typeface="cmsy10"/>
              </a:rPr>
              <a:t>2</a:t>
            </a:r>
            <a:r>
              <a:rPr lang="en-US" sz="2000" dirty="0"/>
              <a:t> </a:t>
            </a:r>
            <a:r>
              <a:rPr lang="en-US" sz="2000" dirty="0" err="1" smtClean="0">
                <a:latin typeface="Arial"/>
              </a:rPr>
              <a:t>B</a:t>
            </a:r>
            <a:r>
              <a:rPr lang="en-US" sz="2000" baseline="-25000" dirty="0" err="1" smtClean="0">
                <a:latin typeface="Arial"/>
              </a:rPr>
              <a:t>k</a:t>
            </a:r>
            <a:endParaRPr lang="en-US" sz="2000" baseline="-25000" dirty="0">
              <a:latin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1560" y="130069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Blocks </a:t>
            </a:r>
            <a:r>
              <a:rPr lang="en-US" sz="2000" dirty="0" err="1">
                <a:latin typeface="Arial"/>
              </a:rPr>
              <a:t>B</a:t>
            </a:r>
            <a:r>
              <a:rPr lang="en-US" sz="2000" baseline="-25000" dirty="0" err="1">
                <a:latin typeface="Arial"/>
              </a:rPr>
              <a:t>k</a:t>
            </a:r>
            <a:r>
              <a:rPr lang="en-US" sz="2000" dirty="0"/>
              <a:t> = { </a:t>
            </a:r>
            <a:r>
              <a:rPr lang="en-US" sz="2000" dirty="0" err="1"/>
              <a:t>i</a:t>
            </a:r>
            <a:r>
              <a:rPr lang="en-US" sz="2000" dirty="0"/>
              <a:t> | </a:t>
            </a:r>
            <a:r>
              <a:rPr lang="en-US" sz="2000" dirty="0">
                <a:latin typeface="Arial"/>
              </a:rPr>
              <a:t>2</a:t>
            </a:r>
            <a:r>
              <a:rPr lang="en-US" sz="2000" baseline="30000" dirty="0">
                <a:latin typeface="Arial"/>
              </a:rPr>
              <a:t>k</a:t>
            </a:r>
            <a:r>
              <a:rPr lang="en-US" sz="2000" dirty="0"/>
              <a:t> </a:t>
            </a:r>
            <a:r>
              <a:rPr lang="en-US" sz="2000" dirty="0">
                <a:latin typeface="cmsy10"/>
                <a:ea typeface="cmsy10"/>
                <a:cs typeface="cmsy10"/>
              </a:rPr>
              <a:t>·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&lt; </a:t>
            </a:r>
            <a:r>
              <a:rPr lang="en-US" sz="2000" dirty="0">
                <a:latin typeface="Arial"/>
              </a:rPr>
              <a:t>2</a:t>
            </a:r>
            <a:r>
              <a:rPr lang="en-US" sz="2000" baseline="30000" dirty="0">
                <a:latin typeface="Arial"/>
              </a:rPr>
              <a:t>k</a:t>
            </a:r>
            <a:r>
              <a:rPr lang="en-US" sz="2000" baseline="30000" dirty="0"/>
              <a:t>+1</a:t>
            </a:r>
            <a:r>
              <a:rPr lang="en-US" sz="2000" dirty="0"/>
              <a:t> </a:t>
            </a:r>
            <a:r>
              <a:rPr lang="en-US" sz="2000" dirty="0" smtClean="0"/>
              <a:t>}</a:t>
            </a:r>
            <a:endParaRPr lang="en-US" sz="2000" dirty="0"/>
          </a:p>
        </p:txBody>
      </p:sp>
      <p:pic>
        <p:nvPicPr>
          <p:cNvPr id="77" name="Picture 7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101408"/>
            <a:ext cx="5918200" cy="685800"/>
          </a:xfrm>
          <a:prstGeom prst="rect">
            <a:avLst/>
          </a:prstGeom>
        </p:spPr>
      </p:pic>
      <p:pic>
        <p:nvPicPr>
          <p:cNvPr id="79" name="Picture 7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7245424"/>
            <a:ext cx="1778000" cy="27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1</a:t>
            </a:r>
            <a:endParaRPr lang="en-US" baseline="-25000" dirty="0">
              <a:latin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32240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>
                <a:latin typeface="Arial"/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460432" y="21328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15</a:t>
            </a:r>
            <a:endParaRPr lang="en-US" baseline="-25000" dirty="0"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84168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4</a:t>
            </a:r>
            <a:endParaRPr lang="en-US" baseline="-25000" dirty="0">
              <a:latin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36096" y="888975"/>
            <a:ext cx="3456384" cy="955849"/>
            <a:chOff x="5436096" y="1104999"/>
            <a:chExt cx="3456384" cy="955849"/>
          </a:xfrm>
        </p:grpSpPr>
        <p:grpSp>
          <p:nvGrpSpPr>
            <p:cNvPr id="69" name="Group 68"/>
            <p:cNvGrpSpPr/>
            <p:nvPr/>
          </p:nvGrpSpPr>
          <p:grpSpPr>
            <a:xfrm>
              <a:off x="5508103" y="1412776"/>
              <a:ext cx="3240360" cy="648072"/>
              <a:chOff x="5364088" y="3356992"/>
              <a:chExt cx="3240360" cy="648072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5364088" y="3356992"/>
                <a:ext cx="216024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580112" y="3573016"/>
                <a:ext cx="4320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012160" y="3789040"/>
                <a:ext cx="864096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876256" y="4005064"/>
                <a:ext cx="1728192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5436096" y="1104999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 smtClean="0">
                  <a:latin typeface="Arial"/>
                </a:rPr>
                <a:t>1</a:t>
              </a:r>
              <a:endParaRPr lang="en-US" baseline="-25000" dirty="0">
                <a:latin typeface="Arial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732240" y="153704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>
                  <a:latin typeface="Arial"/>
                </a:rPr>
                <a:t>7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8424" y="1753071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 smtClean="0">
                  <a:latin typeface="Arial"/>
                </a:rPr>
                <a:t>15</a:t>
              </a:r>
              <a:endParaRPr lang="en-US" baseline="-25000" dirty="0">
                <a:latin typeface="Arial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084168" y="153704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 smtClean="0">
                  <a:latin typeface="Arial"/>
                </a:rPr>
                <a:t>4</a:t>
              </a:r>
              <a:endParaRPr lang="en-US" baseline="-25000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2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 bwMode="auto">
          <a:xfrm>
            <a:off x="611560" y="2564904"/>
            <a:ext cx="4824536" cy="21602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8/11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for </a:t>
            </a:r>
            <a:r>
              <a:rPr lang="en-US" sz="2400" dirty="0" err="1">
                <a:latin typeface="Capitals"/>
                <a:cs typeface="Capitals"/>
              </a:rPr>
              <a:t>SortedPropSampling</a:t>
            </a:r>
            <a:endParaRPr lang="en-US" sz="2400" dirty="0">
              <a:latin typeface="Capitals"/>
              <a:cs typeface="Capital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000" dirty="0" smtClean="0"/>
              <a:t> …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Arial"/>
              </a:rPr>
              <a:t>p</a:t>
            </a:r>
            <a:r>
              <a:rPr lang="en-US" sz="2000" baseline="-25000" dirty="0" err="1" smtClean="0">
                <a:latin typeface="Arial"/>
              </a:rPr>
              <a:t>n</a:t>
            </a:r>
            <a:endParaRPr lang="en-US" sz="2000" baseline="-25000" dirty="0" smtClean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89300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 sample block </a:t>
            </a:r>
            <a:r>
              <a:rPr lang="en-US" sz="2000" dirty="0" err="1" smtClean="0">
                <a:latin typeface="Arial"/>
              </a:rPr>
              <a:t>B</a:t>
            </a:r>
            <a:r>
              <a:rPr lang="en-US" sz="2000" baseline="-25000" dirty="0" err="1" smtClean="0">
                <a:latin typeface="Arial"/>
              </a:rPr>
              <a:t>k</a:t>
            </a:r>
            <a:r>
              <a:rPr lang="en-US" sz="2000" dirty="0" smtClean="0"/>
              <a:t> with prob. ~ </a:t>
            </a:r>
            <a:r>
              <a:rPr lang="en-US" sz="2000" dirty="0" smtClean="0">
                <a:latin typeface="Arial"/>
              </a:rPr>
              <a:t>2</a:t>
            </a:r>
            <a:r>
              <a:rPr lang="en-US" sz="2000" baseline="30000" dirty="0" smtClean="0">
                <a:latin typeface="Arial"/>
              </a:rPr>
              <a:t>k</a:t>
            </a:r>
            <a:r>
              <a:rPr lang="en-US" sz="2000" dirty="0" smtClean="0"/>
              <a:t> </a:t>
            </a:r>
            <a:r>
              <a:rPr lang="en-US" sz="2000" dirty="0">
                <a:latin typeface="Arial"/>
              </a:rPr>
              <a:t>q</a:t>
            </a:r>
            <a:r>
              <a:rPr lang="en-US" sz="2000" baseline="-25000" dirty="0" smtClean="0">
                <a:latin typeface="Arial"/>
              </a:rPr>
              <a:t>2</a:t>
            </a:r>
            <a:r>
              <a:rPr lang="en-US" sz="2000" baseline="-5000" dirty="0" smtClean="0">
                <a:latin typeface="Arial"/>
              </a:rPr>
              <a:t>k</a:t>
            </a:r>
            <a:endParaRPr lang="en-US" sz="2000" baseline="-5000" dirty="0" smtClean="0">
              <a:latin typeface="Arial"/>
            </a:endParaRPr>
          </a:p>
          <a:p>
            <a:r>
              <a:rPr lang="en-US" sz="2000" dirty="0" smtClean="0"/>
              <a:t>2.  sample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Arial"/>
              </a:rPr>
              <a:t>B</a:t>
            </a:r>
            <a:r>
              <a:rPr lang="en-US" sz="2000" baseline="-25000" dirty="0" err="1" smtClean="0">
                <a:latin typeface="Arial"/>
              </a:rPr>
              <a:t>k</a:t>
            </a:r>
            <a:r>
              <a:rPr lang="en-US" sz="2000" dirty="0" smtClean="0"/>
              <a:t> uniformly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391331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  with probability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Arial"/>
              </a:rPr>
              <a:t>q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: return </a:t>
            </a:r>
            <a:r>
              <a:rPr lang="en-US" sz="2000" dirty="0" err="1" smtClean="0"/>
              <a:t>i</a:t>
            </a:r>
            <a:endParaRPr lang="en-US" sz="2000" dirty="0" smtClean="0"/>
          </a:p>
          <a:p>
            <a:r>
              <a:rPr lang="en-US" sz="2000" dirty="0" smtClean="0"/>
              <a:t>4.  otherwise throw away </a:t>
            </a:r>
            <a:r>
              <a:rPr lang="en-US" sz="2000" dirty="0" err="1" smtClean="0"/>
              <a:t>i</a:t>
            </a:r>
            <a:r>
              <a:rPr lang="en-US" sz="2000" dirty="0" smtClean="0"/>
              <a:t>, </a:t>
            </a:r>
            <a:r>
              <a:rPr lang="en-US" sz="2000" dirty="0" err="1" smtClean="0"/>
              <a:t>goto</a:t>
            </a:r>
            <a:r>
              <a:rPr lang="en-US" sz="2000" dirty="0" smtClean="0"/>
              <a:t>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3573016"/>
            <a:ext cx="208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</a:rPr>
              <a:t>sampling </a:t>
            </a:r>
            <a:r>
              <a:rPr lang="en-US" sz="2000" dirty="0" err="1">
                <a:latin typeface="Arial"/>
              </a:rPr>
              <a:t>w.r.t</a:t>
            </a:r>
            <a:r>
              <a:rPr lang="en-US" sz="2000" dirty="0">
                <a:latin typeface="Arial"/>
              </a:rPr>
              <a:t>.</a:t>
            </a:r>
            <a:r>
              <a:rPr lang="en-US" sz="2000" b="1" dirty="0">
                <a:latin typeface="Arial"/>
              </a:rPr>
              <a:t> p</a:t>
            </a:r>
            <a:r>
              <a:rPr lang="en-US" sz="2000" dirty="0">
                <a:latin typeface="Arial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2564904"/>
            <a:ext cx="208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</a:rPr>
              <a:t>sampling </a:t>
            </a:r>
            <a:r>
              <a:rPr lang="en-US" sz="2000" dirty="0" err="1">
                <a:latin typeface="Arial"/>
              </a:rPr>
              <a:t>w.r.t</a:t>
            </a:r>
            <a:r>
              <a:rPr lang="en-US" sz="2000" dirty="0">
                <a:latin typeface="Arial"/>
              </a:rPr>
              <a:t>. </a:t>
            </a:r>
            <a:r>
              <a:rPr lang="en-US" sz="2000" b="1" dirty="0" smtClean="0">
                <a:latin typeface="Arial"/>
              </a:rPr>
              <a:t>q</a:t>
            </a:r>
            <a:r>
              <a:rPr lang="en-US" sz="2000" dirty="0" smtClean="0">
                <a:latin typeface="Arial"/>
              </a:rPr>
              <a:t>: </a:t>
            </a:r>
            <a:endParaRPr lang="en-US" sz="2000" dirty="0"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16216" y="2636912"/>
            <a:ext cx="2304256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263691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pitals"/>
                <a:cs typeface="Capitals"/>
              </a:rPr>
              <a:t>PropSampling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516215" y="2916232"/>
            <a:ext cx="23762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</a:t>
            </a:r>
            <a:r>
              <a:rPr lang="en-US" sz="1600" dirty="0" smtClean="0"/>
              <a:t>(n</a:t>
            </a:r>
            <a:r>
              <a:rPr lang="en-US" sz="1600" dirty="0"/>
              <a:t>) </a:t>
            </a:r>
            <a:r>
              <a:rPr lang="en-US" sz="1600" dirty="0" smtClean="0"/>
              <a:t>preprocessing</a:t>
            </a:r>
          </a:p>
          <a:p>
            <a:r>
              <a:rPr lang="en-US" sz="1600" dirty="0" smtClean="0"/>
              <a:t>O</a:t>
            </a:r>
            <a:r>
              <a:rPr lang="en-US" sz="1600" dirty="0"/>
              <a:t>(</a:t>
            </a:r>
            <a:r>
              <a:rPr lang="en-US" sz="1600" dirty="0" smtClean="0"/>
              <a:t>1) query time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6516216" y="3645024"/>
            <a:ext cx="2304256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3645024"/>
            <a:ext cx="2376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pitals"/>
                <a:cs typeface="Capitals"/>
              </a:rPr>
              <a:t>SortedPropSampling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6" y="3924344"/>
            <a:ext cx="2520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</a:t>
            </a:r>
            <a:r>
              <a:rPr lang="en-US" sz="1600" dirty="0" smtClean="0"/>
              <a:t>(log n</a:t>
            </a:r>
            <a:r>
              <a:rPr lang="en-US" sz="1600" dirty="0"/>
              <a:t>) </a:t>
            </a:r>
            <a:r>
              <a:rPr lang="en-US" sz="1600" dirty="0" smtClean="0"/>
              <a:t>preprocessing</a:t>
            </a:r>
          </a:p>
          <a:p>
            <a:r>
              <a:rPr lang="en-US" sz="1600" dirty="0" smtClean="0"/>
              <a:t>O</a:t>
            </a:r>
            <a:r>
              <a:rPr lang="en-US" sz="1600" dirty="0"/>
              <a:t>(</a:t>
            </a:r>
            <a:r>
              <a:rPr lang="en-US" sz="1600" dirty="0" smtClean="0"/>
              <a:t>1) exp. query time</a:t>
            </a:r>
            <a:endParaRPr lang="en-US" sz="16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5436095" y="908720"/>
            <a:ext cx="3384377" cy="1296144"/>
            <a:chOff x="5292080" y="3068960"/>
            <a:chExt cx="3384377" cy="1296144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292081" y="3068960"/>
              <a:ext cx="3384376" cy="129523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52121" y="3573015"/>
              <a:ext cx="72007" cy="78915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851276" y="3717032"/>
              <a:ext cx="88876" cy="6451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067300" y="3789040"/>
              <a:ext cx="88876" cy="5731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283324" y="3861048"/>
              <a:ext cx="88876" cy="5011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499348" y="3933056"/>
              <a:ext cx="88876" cy="42911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715372" y="3933056"/>
              <a:ext cx="88876" cy="42911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931396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147420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363444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579468" y="4077072"/>
              <a:ext cx="88876" cy="285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7795492" y="4077072"/>
              <a:ext cx="88876" cy="285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8011516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8227540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8443564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436096" y="3356992"/>
              <a:ext cx="88876" cy="10051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5292080" y="4365104"/>
              <a:ext cx="33843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" name="Group 59"/>
          <p:cNvGrpSpPr/>
          <p:nvPr/>
        </p:nvGrpSpPr>
        <p:grpSpPr>
          <a:xfrm>
            <a:off x="5508104" y="908720"/>
            <a:ext cx="3240360" cy="1296144"/>
            <a:chOff x="5364088" y="3068960"/>
            <a:chExt cx="3240360" cy="1296144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5580112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012160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876256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604448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364088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611560" y="164099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round up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to </a:t>
            </a:r>
            <a:r>
              <a:rPr lang="en-US" sz="2000" dirty="0" smtClean="0">
                <a:latin typeface="Arial"/>
              </a:rPr>
              <a:t>q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in </a:t>
            </a:r>
            <a:r>
              <a:rPr lang="en-US" sz="2000" dirty="0"/>
              <a:t>each block:</a:t>
            </a:r>
          </a:p>
          <a:p>
            <a:r>
              <a:rPr lang="en-US" sz="2000" dirty="0"/>
              <a:t>    </a:t>
            </a:r>
            <a:r>
              <a:rPr lang="en-US" sz="2000" dirty="0">
                <a:latin typeface="Arial"/>
              </a:rPr>
              <a:t>q</a:t>
            </a:r>
            <a:r>
              <a:rPr lang="en-US" sz="2000" baseline="-25000" dirty="0">
                <a:latin typeface="Arial"/>
              </a:rPr>
              <a:t>i</a:t>
            </a:r>
            <a:r>
              <a:rPr lang="en-US" sz="2000" dirty="0"/>
              <a:t> := </a:t>
            </a:r>
            <a:r>
              <a:rPr lang="en-US" sz="2000" dirty="0">
                <a:latin typeface="Arial"/>
              </a:rPr>
              <a:t>p</a:t>
            </a:r>
            <a:r>
              <a:rPr lang="en-US" sz="2000" baseline="-25000" dirty="0">
                <a:latin typeface="Arial"/>
              </a:rPr>
              <a:t>2</a:t>
            </a:r>
            <a:r>
              <a:rPr lang="en-US" sz="2000" baseline="-5000" dirty="0">
                <a:latin typeface="Arial"/>
              </a:rPr>
              <a:t>k</a:t>
            </a:r>
            <a:r>
              <a:rPr lang="en-US" sz="2000" dirty="0"/>
              <a:t>  for 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>
                <a:latin typeface="cmsy10"/>
                <a:ea typeface="cmsy10"/>
                <a:cs typeface="cmsy10"/>
              </a:rPr>
              <a:t>2</a:t>
            </a:r>
            <a:r>
              <a:rPr lang="en-US" sz="2000" dirty="0"/>
              <a:t> </a:t>
            </a:r>
            <a:r>
              <a:rPr lang="en-US" sz="2000" dirty="0" err="1" smtClean="0">
                <a:latin typeface="Arial"/>
              </a:rPr>
              <a:t>B</a:t>
            </a:r>
            <a:r>
              <a:rPr lang="en-US" sz="2000" baseline="-25000" dirty="0" err="1" smtClean="0">
                <a:latin typeface="Arial"/>
              </a:rPr>
              <a:t>k</a:t>
            </a:r>
            <a:endParaRPr lang="en-US" sz="2000" baseline="-25000" dirty="0">
              <a:latin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1560" y="130069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Blocks </a:t>
            </a:r>
            <a:r>
              <a:rPr lang="en-US" sz="2000" dirty="0" err="1">
                <a:latin typeface="Arial"/>
              </a:rPr>
              <a:t>B</a:t>
            </a:r>
            <a:r>
              <a:rPr lang="en-US" sz="2000" baseline="-25000" dirty="0" err="1">
                <a:latin typeface="Arial"/>
              </a:rPr>
              <a:t>k</a:t>
            </a:r>
            <a:r>
              <a:rPr lang="en-US" sz="2000" dirty="0"/>
              <a:t> = { </a:t>
            </a:r>
            <a:r>
              <a:rPr lang="en-US" sz="2000" dirty="0" err="1"/>
              <a:t>i</a:t>
            </a:r>
            <a:r>
              <a:rPr lang="en-US" sz="2000" dirty="0"/>
              <a:t> | </a:t>
            </a:r>
            <a:r>
              <a:rPr lang="en-US" sz="2000" dirty="0">
                <a:latin typeface="Arial"/>
              </a:rPr>
              <a:t>2</a:t>
            </a:r>
            <a:r>
              <a:rPr lang="en-US" sz="2000" baseline="30000" dirty="0">
                <a:latin typeface="Arial"/>
              </a:rPr>
              <a:t>k</a:t>
            </a:r>
            <a:r>
              <a:rPr lang="en-US" sz="2000" dirty="0"/>
              <a:t> </a:t>
            </a:r>
            <a:r>
              <a:rPr lang="en-US" sz="2000" dirty="0">
                <a:latin typeface="cmsy10"/>
                <a:ea typeface="cmsy10"/>
                <a:cs typeface="cmsy10"/>
              </a:rPr>
              <a:t>·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&lt; </a:t>
            </a:r>
            <a:r>
              <a:rPr lang="en-US" sz="2000" dirty="0">
                <a:latin typeface="Arial"/>
              </a:rPr>
              <a:t>2</a:t>
            </a:r>
            <a:r>
              <a:rPr lang="en-US" sz="2000" baseline="30000" dirty="0">
                <a:latin typeface="Arial"/>
              </a:rPr>
              <a:t>k</a:t>
            </a:r>
            <a:r>
              <a:rPr lang="en-US" sz="2000" baseline="30000" dirty="0"/>
              <a:t>+1</a:t>
            </a:r>
            <a:r>
              <a:rPr lang="en-US" sz="2000" dirty="0"/>
              <a:t> </a:t>
            </a: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827584" y="5229200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O(log n) blocks, so use </a:t>
            </a:r>
            <a:r>
              <a:rPr lang="en-US" sz="1800" dirty="0" err="1">
                <a:latin typeface="Capitals"/>
                <a:cs typeface="Capitals"/>
              </a:rPr>
              <a:t>PropSampling</a:t>
            </a:r>
            <a:r>
              <a:rPr lang="en-US" sz="2000" dirty="0" smtClean="0"/>
              <a:t> for step 1.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827584" y="485986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 smtClean="0"/>
              <a:t>Pr</a:t>
            </a:r>
            <a:r>
              <a:rPr lang="en-US" sz="2000" dirty="0" smtClean="0"/>
              <a:t>[returning </a:t>
            </a:r>
            <a:r>
              <a:rPr lang="en-US" sz="2000" dirty="0" err="1" smtClean="0"/>
              <a:t>i</a:t>
            </a:r>
            <a:r>
              <a:rPr lang="en-US" sz="2000" dirty="0" smtClean="0"/>
              <a:t>] ~ </a:t>
            </a:r>
            <a:r>
              <a:rPr lang="en-US" sz="2000" dirty="0" smtClean="0">
                <a:latin typeface="Arial"/>
              </a:rPr>
              <a:t>q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¢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Arial"/>
              </a:rPr>
              <a:t>q</a:t>
            </a:r>
            <a:r>
              <a:rPr lang="en-US" sz="2000" baseline="-25000" dirty="0" smtClean="0">
                <a:latin typeface="Arial"/>
              </a:rPr>
              <a:t>i</a:t>
            </a:r>
            <a:endParaRPr lang="en-US" sz="2000" baseline="-25000" dirty="0"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27584" y="5589240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in each iteration: </a:t>
            </a:r>
            <a:r>
              <a:rPr lang="en-US" sz="2000" dirty="0" err="1" smtClean="0"/>
              <a:t>Pr</a:t>
            </a:r>
            <a:r>
              <a:rPr lang="en-US" sz="2000" dirty="0" smtClean="0"/>
              <a:t>[leaving loop] </a:t>
            </a:r>
            <a:r>
              <a:rPr lang="en-US" sz="2000" dirty="0" smtClean="0"/>
              <a:t>= </a:t>
            </a:r>
            <a:r>
              <a:rPr lang="en-US" sz="2000" dirty="0" smtClean="0">
                <a:latin typeface="Symbol"/>
                <a:sym typeface="Symbol"/>
              </a:rPr>
              <a:t></a:t>
            </a:r>
            <a:r>
              <a:rPr lang="en-US" sz="2000" dirty="0" smtClean="0"/>
              <a:t>(1)</a:t>
            </a:r>
            <a:endParaRPr lang="en-US" sz="2000" dirty="0"/>
          </a:p>
        </p:txBody>
      </p:sp>
      <p:pic>
        <p:nvPicPr>
          <p:cNvPr id="77" name="Picture 7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101408"/>
            <a:ext cx="5918200" cy="685800"/>
          </a:xfrm>
          <a:prstGeom prst="rect">
            <a:avLst/>
          </a:prstGeom>
        </p:spPr>
      </p:pic>
      <p:pic>
        <p:nvPicPr>
          <p:cNvPr id="79" name="Picture 7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7245424"/>
            <a:ext cx="1778000" cy="27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1</a:t>
            </a:r>
            <a:endParaRPr lang="en-US" baseline="-25000" dirty="0">
              <a:latin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32240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>
                <a:latin typeface="Arial"/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460432" y="21328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15</a:t>
            </a:r>
            <a:endParaRPr lang="en-US" baseline="-25000" dirty="0"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84168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4</a:t>
            </a:r>
            <a:endParaRPr lang="en-US" baseline="-25000" dirty="0">
              <a:latin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36096" y="888975"/>
            <a:ext cx="3456384" cy="955849"/>
            <a:chOff x="5436096" y="1104999"/>
            <a:chExt cx="3456384" cy="955849"/>
          </a:xfrm>
        </p:grpSpPr>
        <p:grpSp>
          <p:nvGrpSpPr>
            <p:cNvPr id="69" name="Group 68"/>
            <p:cNvGrpSpPr/>
            <p:nvPr/>
          </p:nvGrpSpPr>
          <p:grpSpPr>
            <a:xfrm>
              <a:off x="5508103" y="1412776"/>
              <a:ext cx="3240360" cy="648072"/>
              <a:chOff x="5364088" y="3356992"/>
              <a:chExt cx="3240360" cy="648072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5364088" y="3356992"/>
                <a:ext cx="216024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580112" y="3573016"/>
                <a:ext cx="4320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012160" y="3789040"/>
                <a:ext cx="864096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876256" y="4005064"/>
                <a:ext cx="1728192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5436096" y="1104999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 smtClean="0">
                  <a:latin typeface="Arial"/>
                </a:rPr>
                <a:t>1</a:t>
              </a:r>
              <a:endParaRPr lang="en-US" baseline="-25000" dirty="0">
                <a:latin typeface="Arial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732240" y="153704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>
                  <a:latin typeface="Arial"/>
                </a:rPr>
                <a:t>7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8424" y="1753071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 smtClean="0">
                  <a:latin typeface="Arial"/>
                </a:rPr>
                <a:t>15</a:t>
              </a:r>
              <a:endParaRPr lang="en-US" baseline="-25000" dirty="0">
                <a:latin typeface="Arial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084168" y="153704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 smtClean="0">
                  <a:latin typeface="Arial"/>
                </a:rPr>
                <a:t>4</a:t>
              </a:r>
              <a:endParaRPr lang="en-US" baseline="-25000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5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 bwMode="auto">
          <a:xfrm>
            <a:off x="611560" y="2564904"/>
            <a:ext cx="4824536" cy="21602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8/11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for </a:t>
            </a:r>
            <a:r>
              <a:rPr lang="en-US" sz="2400" dirty="0" err="1">
                <a:latin typeface="Capitals"/>
                <a:cs typeface="Capitals"/>
              </a:rPr>
              <a:t>SortedPropSampling</a:t>
            </a:r>
            <a:endParaRPr lang="en-US" sz="2400" dirty="0">
              <a:latin typeface="Capitals"/>
              <a:cs typeface="Capital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000" dirty="0" smtClean="0"/>
              <a:t> …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Arial"/>
              </a:rPr>
              <a:t>p</a:t>
            </a:r>
            <a:r>
              <a:rPr lang="en-US" sz="2000" baseline="-25000" dirty="0" err="1" smtClean="0">
                <a:latin typeface="Arial"/>
              </a:rPr>
              <a:t>n</a:t>
            </a:r>
            <a:endParaRPr lang="en-US" sz="2000" baseline="-25000" dirty="0" smtClean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89300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 sample block </a:t>
            </a:r>
            <a:r>
              <a:rPr lang="en-US" sz="2000" dirty="0" err="1" smtClean="0">
                <a:latin typeface="Arial"/>
              </a:rPr>
              <a:t>B</a:t>
            </a:r>
            <a:r>
              <a:rPr lang="en-US" sz="2000" baseline="-25000" dirty="0" err="1" smtClean="0">
                <a:latin typeface="Arial"/>
              </a:rPr>
              <a:t>k</a:t>
            </a:r>
            <a:r>
              <a:rPr lang="en-US" sz="2000" dirty="0" smtClean="0"/>
              <a:t> with prob. ~ </a:t>
            </a:r>
            <a:r>
              <a:rPr lang="en-US" sz="2000" dirty="0">
                <a:solidFill>
                  <a:srgbClr val="FF0000"/>
                </a:solidFill>
                <a:latin typeface="cmmi10"/>
                <a:ea typeface="cmmi10"/>
                <a:cs typeface="cmmi10"/>
              </a:rPr>
              <a:t>¯</a:t>
            </a:r>
            <a:r>
              <a:rPr lang="en-US" sz="2000" baseline="30000" dirty="0" smtClean="0">
                <a:latin typeface="Arial"/>
              </a:rPr>
              <a:t>k</a:t>
            </a:r>
            <a:r>
              <a:rPr lang="en-US" sz="2000" dirty="0" smtClean="0"/>
              <a:t> </a:t>
            </a:r>
            <a:r>
              <a:rPr lang="en-US" sz="2000" dirty="0" err="1">
                <a:latin typeface="Arial"/>
              </a:rPr>
              <a:t>q</a:t>
            </a:r>
            <a:r>
              <a:rPr lang="en-US" sz="2000" baseline="-25000" dirty="0" err="1" smtClean="0">
                <a:solidFill>
                  <a:srgbClr val="FF0000"/>
                </a:solidFill>
                <a:latin typeface="cmmi10"/>
                <a:ea typeface="cmmi10"/>
                <a:cs typeface="cmmi10"/>
              </a:rPr>
              <a:t>¯</a:t>
            </a:r>
            <a:r>
              <a:rPr lang="en-US" sz="2000" baseline="-5000" dirty="0" err="1" smtClean="0">
                <a:latin typeface="Arial"/>
              </a:rPr>
              <a:t>k</a:t>
            </a:r>
            <a:endParaRPr lang="en-US" sz="2000" baseline="-5000" dirty="0" smtClean="0">
              <a:latin typeface="Arial"/>
            </a:endParaRPr>
          </a:p>
          <a:p>
            <a:r>
              <a:rPr lang="en-US" sz="2000" dirty="0" smtClean="0"/>
              <a:t>2.  sample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Arial"/>
              </a:rPr>
              <a:t>B</a:t>
            </a:r>
            <a:r>
              <a:rPr lang="en-US" sz="2000" baseline="-25000" dirty="0" err="1" smtClean="0">
                <a:latin typeface="Arial"/>
              </a:rPr>
              <a:t>k</a:t>
            </a:r>
            <a:r>
              <a:rPr lang="en-US" sz="2000" dirty="0" smtClean="0"/>
              <a:t> uniformly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391331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  with probability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Arial"/>
              </a:rPr>
              <a:t>q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: return </a:t>
            </a:r>
            <a:r>
              <a:rPr lang="en-US" sz="2000" dirty="0" err="1" smtClean="0"/>
              <a:t>i</a:t>
            </a:r>
            <a:endParaRPr lang="en-US" sz="2000" dirty="0" smtClean="0"/>
          </a:p>
          <a:p>
            <a:r>
              <a:rPr lang="en-US" sz="2000" dirty="0" smtClean="0"/>
              <a:t>4.  otherwise throw away </a:t>
            </a:r>
            <a:r>
              <a:rPr lang="en-US" sz="2000" dirty="0" err="1" smtClean="0"/>
              <a:t>i</a:t>
            </a:r>
            <a:r>
              <a:rPr lang="en-US" sz="2000" dirty="0" smtClean="0"/>
              <a:t>, </a:t>
            </a:r>
            <a:r>
              <a:rPr lang="en-US" sz="2000" dirty="0" err="1" smtClean="0"/>
              <a:t>goto</a:t>
            </a:r>
            <a:r>
              <a:rPr lang="en-US" sz="2000" dirty="0" smtClean="0"/>
              <a:t>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3573016"/>
            <a:ext cx="208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</a:rPr>
              <a:t>sampling </a:t>
            </a:r>
            <a:r>
              <a:rPr lang="en-US" sz="2000" dirty="0" err="1">
                <a:latin typeface="Arial"/>
              </a:rPr>
              <a:t>w.r.t</a:t>
            </a:r>
            <a:r>
              <a:rPr lang="en-US" sz="2000" dirty="0">
                <a:latin typeface="Arial"/>
              </a:rPr>
              <a:t>.</a:t>
            </a:r>
            <a:r>
              <a:rPr lang="en-US" sz="2000" b="1" dirty="0">
                <a:latin typeface="Arial"/>
              </a:rPr>
              <a:t> p</a:t>
            </a:r>
            <a:r>
              <a:rPr lang="en-US" sz="2000" dirty="0">
                <a:latin typeface="Arial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2564904"/>
            <a:ext cx="208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</a:rPr>
              <a:t>sampling </a:t>
            </a:r>
            <a:r>
              <a:rPr lang="en-US" sz="2000" dirty="0" err="1">
                <a:latin typeface="Arial"/>
              </a:rPr>
              <a:t>w.r.t</a:t>
            </a:r>
            <a:r>
              <a:rPr lang="en-US" sz="2000" dirty="0">
                <a:latin typeface="Arial"/>
              </a:rPr>
              <a:t>. </a:t>
            </a:r>
            <a:r>
              <a:rPr lang="en-US" sz="2000" b="1" dirty="0" smtClean="0">
                <a:latin typeface="Arial"/>
              </a:rPr>
              <a:t>q</a:t>
            </a:r>
            <a:r>
              <a:rPr lang="en-US" sz="2000" dirty="0" smtClean="0">
                <a:latin typeface="Arial"/>
              </a:rPr>
              <a:t>: </a:t>
            </a:r>
            <a:endParaRPr lang="en-US" sz="2000" dirty="0"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16216" y="2636912"/>
            <a:ext cx="2304256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263691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pitals"/>
                <a:cs typeface="Capitals"/>
              </a:rPr>
              <a:t>PropSampling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516215" y="2916232"/>
            <a:ext cx="23762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</a:t>
            </a:r>
            <a:r>
              <a:rPr lang="en-US" sz="1600" dirty="0" smtClean="0"/>
              <a:t>(n</a:t>
            </a:r>
            <a:r>
              <a:rPr lang="en-US" sz="1600" dirty="0"/>
              <a:t>) </a:t>
            </a:r>
            <a:r>
              <a:rPr lang="en-US" sz="1600" dirty="0" smtClean="0"/>
              <a:t>preprocessing</a:t>
            </a:r>
          </a:p>
          <a:p>
            <a:r>
              <a:rPr lang="en-US" sz="1600" dirty="0" smtClean="0"/>
              <a:t>O</a:t>
            </a:r>
            <a:r>
              <a:rPr lang="en-US" sz="1600" dirty="0"/>
              <a:t>(</a:t>
            </a:r>
            <a:r>
              <a:rPr lang="en-US" sz="1600" dirty="0" smtClean="0"/>
              <a:t>1) query time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6516216" y="3645024"/>
            <a:ext cx="2304256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3645024"/>
            <a:ext cx="2376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pitals"/>
                <a:cs typeface="Capitals"/>
              </a:rPr>
              <a:t>SortedPropSampling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6" y="3924344"/>
            <a:ext cx="2520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</a:t>
            </a:r>
            <a:r>
              <a:rPr lang="en-US" sz="1600" dirty="0" smtClean="0"/>
              <a:t>(</a:t>
            </a:r>
            <a:r>
              <a:rPr lang="en-US" sz="1600" dirty="0" err="1" smtClean="0"/>
              <a:t>log</a:t>
            </a:r>
            <a:r>
              <a:rPr lang="en-US" sz="1600" baseline="-25000" dirty="0" err="1">
                <a:solidFill>
                  <a:srgbClr val="FF0000"/>
                </a:solidFill>
                <a:latin typeface="cmmi10"/>
                <a:ea typeface="cmmi10"/>
                <a:cs typeface="cmmi10"/>
              </a:rPr>
              <a:t>¯</a:t>
            </a:r>
            <a:r>
              <a:rPr lang="en-US" sz="1600" dirty="0" err="1" smtClean="0"/>
              <a:t>n</a:t>
            </a:r>
            <a:r>
              <a:rPr lang="en-US" sz="1600" dirty="0"/>
              <a:t>) </a:t>
            </a:r>
            <a:r>
              <a:rPr lang="en-US" sz="1600" dirty="0" smtClean="0"/>
              <a:t>preprocessing</a:t>
            </a:r>
          </a:p>
          <a:p>
            <a:r>
              <a:rPr lang="en-US" sz="1600" dirty="0" smtClean="0"/>
              <a:t>O</a:t>
            </a:r>
            <a:r>
              <a:rPr lang="en-US" sz="1600" dirty="0" smtClean="0"/>
              <a:t>(</a:t>
            </a:r>
            <a:r>
              <a:rPr lang="en-US" sz="1600" dirty="0">
                <a:solidFill>
                  <a:srgbClr val="FF0000"/>
                </a:solidFill>
                <a:latin typeface="cmmi10"/>
                <a:ea typeface="cmmi10"/>
                <a:cs typeface="cmmi10"/>
              </a:rPr>
              <a:t>¯</a:t>
            </a:r>
            <a:r>
              <a:rPr lang="en-US" sz="1600" dirty="0" smtClean="0"/>
              <a:t>) </a:t>
            </a:r>
            <a:r>
              <a:rPr lang="en-US" sz="1600" dirty="0" smtClean="0"/>
              <a:t>exp. query time</a:t>
            </a:r>
            <a:endParaRPr lang="en-US" sz="16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5436095" y="908720"/>
            <a:ext cx="3384377" cy="1296144"/>
            <a:chOff x="5292080" y="3068960"/>
            <a:chExt cx="3384377" cy="1296144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292081" y="3068960"/>
              <a:ext cx="3384376" cy="129523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52121" y="3573015"/>
              <a:ext cx="72007" cy="78915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851276" y="3717032"/>
              <a:ext cx="88876" cy="6451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067300" y="3789040"/>
              <a:ext cx="88876" cy="5731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283324" y="3861048"/>
              <a:ext cx="88876" cy="5011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499348" y="3933056"/>
              <a:ext cx="88876" cy="42911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715372" y="3933056"/>
              <a:ext cx="88876" cy="42911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931396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147420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363444" y="4005064"/>
              <a:ext cx="88876" cy="357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579468" y="4077072"/>
              <a:ext cx="88876" cy="285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7795492" y="4077072"/>
              <a:ext cx="88876" cy="285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8011516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8227540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8443564" y="4149080"/>
              <a:ext cx="88876" cy="2130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436096" y="3356992"/>
              <a:ext cx="88876" cy="10051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5292080" y="4365104"/>
              <a:ext cx="33843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" name="Group 59"/>
          <p:cNvGrpSpPr/>
          <p:nvPr/>
        </p:nvGrpSpPr>
        <p:grpSpPr>
          <a:xfrm>
            <a:off x="5508104" y="908720"/>
            <a:ext cx="3240360" cy="1296144"/>
            <a:chOff x="5364088" y="3068960"/>
            <a:chExt cx="3240360" cy="1296144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5580112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012160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876256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604448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364088" y="3068960"/>
              <a:ext cx="0" cy="129614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611560" y="164099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round up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to </a:t>
            </a:r>
            <a:r>
              <a:rPr lang="en-US" sz="2000" dirty="0" smtClean="0">
                <a:latin typeface="Arial"/>
              </a:rPr>
              <a:t>q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in </a:t>
            </a:r>
            <a:r>
              <a:rPr lang="en-US" sz="2000" dirty="0"/>
              <a:t>each block:</a:t>
            </a:r>
          </a:p>
          <a:p>
            <a:r>
              <a:rPr lang="en-US" sz="2000" dirty="0"/>
              <a:t>    </a:t>
            </a:r>
            <a:r>
              <a:rPr lang="en-US" sz="2000" dirty="0">
                <a:latin typeface="Arial"/>
              </a:rPr>
              <a:t>q</a:t>
            </a:r>
            <a:r>
              <a:rPr lang="en-US" sz="2000" baseline="-25000" dirty="0">
                <a:latin typeface="Arial"/>
              </a:rPr>
              <a:t>i</a:t>
            </a:r>
            <a:r>
              <a:rPr lang="en-US" sz="2000" dirty="0"/>
              <a:t> := </a:t>
            </a:r>
            <a:r>
              <a:rPr lang="en-US" sz="2000" dirty="0" err="1" smtClean="0">
                <a:latin typeface="Arial"/>
              </a:rPr>
              <a:t>p</a:t>
            </a:r>
            <a:r>
              <a:rPr lang="en-US" sz="2000" baseline="-25000" dirty="0" err="1">
                <a:solidFill>
                  <a:srgbClr val="FF0000"/>
                </a:solidFill>
                <a:latin typeface="cmmi10"/>
                <a:ea typeface="cmmi10"/>
                <a:cs typeface="cmmi10"/>
              </a:rPr>
              <a:t>¯</a:t>
            </a:r>
            <a:r>
              <a:rPr lang="en-US" sz="2000" baseline="-5000" dirty="0" err="1" smtClean="0">
                <a:latin typeface="Arial"/>
              </a:rPr>
              <a:t>k</a:t>
            </a:r>
            <a:r>
              <a:rPr lang="en-US" sz="2000" dirty="0" smtClean="0"/>
              <a:t>  for 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>
                <a:latin typeface="cmsy10"/>
                <a:ea typeface="cmsy10"/>
                <a:cs typeface="cmsy10"/>
              </a:rPr>
              <a:t>2</a:t>
            </a:r>
            <a:r>
              <a:rPr lang="en-US" sz="2000" dirty="0"/>
              <a:t> </a:t>
            </a:r>
            <a:r>
              <a:rPr lang="en-US" sz="2000" dirty="0" err="1" smtClean="0">
                <a:latin typeface="Arial"/>
              </a:rPr>
              <a:t>B</a:t>
            </a:r>
            <a:r>
              <a:rPr lang="en-US" sz="2000" baseline="-25000" dirty="0" err="1" smtClean="0">
                <a:latin typeface="Arial"/>
              </a:rPr>
              <a:t>k</a:t>
            </a:r>
            <a:endParaRPr lang="en-US" sz="2000" baseline="-25000" dirty="0">
              <a:latin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1560" y="130069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Blocks </a:t>
            </a:r>
            <a:r>
              <a:rPr lang="en-US" sz="2000" dirty="0" err="1">
                <a:latin typeface="Arial"/>
              </a:rPr>
              <a:t>B</a:t>
            </a:r>
            <a:r>
              <a:rPr lang="en-US" sz="2000" baseline="-25000" dirty="0" err="1">
                <a:latin typeface="Arial"/>
              </a:rPr>
              <a:t>k</a:t>
            </a:r>
            <a:r>
              <a:rPr lang="en-US" sz="2000" dirty="0"/>
              <a:t> = { </a:t>
            </a:r>
            <a:r>
              <a:rPr lang="en-US" sz="2000" dirty="0" err="1"/>
              <a:t>i</a:t>
            </a:r>
            <a:r>
              <a:rPr lang="en-US" sz="2000" dirty="0"/>
              <a:t> | </a:t>
            </a:r>
            <a:r>
              <a:rPr lang="en-US" sz="2000" dirty="0" smtClean="0">
                <a:solidFill>
                  <a:srgbClr val="FF0000"/>
                </a:solidFill>
                <a:latin typeface="cmmi10"/>
                <a:ea typeface="cmmi10"/>
                <a:cs typeface="cmmi10"/>
              </a:rPr>
              <a:t>¯</a:t>
            </a:r>
            <a:r>
              <a:rPr lang="en-US" sz="2000" baseline="30000" dirty="0" smtClean="0">
                <a:latin typeface="Arial"/>
              </a:rPr>
              <a:t>k</a:t>
            </a:r>
            <a:r>
              <a:rPr lang="en-US" sz="2000" dirty="0" smtClean="0"/>
              <a:t> </a:t>
            </a:r>
            <a:r>
              <a:rPr lang="en-US" sz="2000" dirty="0">
                <a:latin typeface="cmsy10"/>
                <a:ea typeface="cmsy10"/>
                <a:cs typeface="cmsy10"/>
              </a:rPr>
              <a:t>·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&lt; </a:t>
            </a:r>
            <a:r>
              <a:rPr lang="en-US" sz="2000" dirty="0">
                <a:solidFill>
                  <a:srgbClr val="FF0000"/>
                </a:solidFill>
                <a:latin typeface="cmmi10"/>
                <a:ea typeface="cmmi10"/>
                <a:cs typeface="cmmi10"/>
              </a:rPr>
              <a:t>¯</a:t>
            </a:r>
            <a:r>
              <a:rPr lang="en-US" sz="2000" baseline="30000" dirty="0" smtClean="0">
                <a:latin typeface="Arial"/>
              </a:rPr>
              <a:t>k</a:t>
            </a:r>
            <a:r>
              <a:rPr lang="en-US" sz="2000" baseline="30000" dirty="0"/>
              <a:t>+1</a:t>
            </a:r>
            <a:r>
              <a:rPr lang="en-US" sz="2000" dirty="0"/>
              <a:t> </a:t>
            </a: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827584" y="5229200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O(log n) blocks, so use </a:t>
            </a:r>
            <a:r>
              <a:rPr lang="en-US" sz="1800" dirty="0" err="1">
                <a:latin typeface="Capitals"/>
                <a:cs typeface="Capitals"/>
              </a:rPr>
              <a:t>PropSampling</a:t>
            </a:r>
            <a:r>
              <a:rPr lang="en-US" sz="2000" dirty="0" smtClean="0"/>
              <a:t> for step 1.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827584" y="485986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 smtClean="0"/>
              <a:t>Pr</a:t>
            </a:r>
            <a:r>
              <a:rPr lang="en-US" sz="2000" dirty="0" smtClean="0"/>
              <a:t>[returning </a:t>
            </a:r>
            <a:r>
              <a:rPr lang="en-US" sz="2000" dirty="0" err="1" smtClean="0"/>
              <a:t>i</a:t>
            </a:r>
            <a:r>
              <a:rPr lang="en-US" sz="2000" dirty="0" smtClean="0"/>
              <a:t>] ~ </a:t>
            </a:r>
            <a:r>
              <a:rPr lang="en-US" sz="2000" dirty="0" smtClean="0">
                <a:latin typeface="Arial"/>
              </a:rPr>
              <a:t>q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¢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Arial"/>
              </a:rPr>
              <a:t>q</a:t>
            </a:r>
            <a:r>
              <a:rPr lang="en-US" sz="2000" baseline="-25000" dirty="0" smtClean="0">
                <a:latin typeface="Arial"/>
              </a:rPr>
              <a:t>i</a:t>
            </a:r>
            <a:endParaRPr lang="en-US" sz="2000" baseline="-25000" dirty="0"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27584" y="5589240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in each iteration: </a:t>
            </a:r>
            <a:r>
              <a:rPr lang="en-US" sz="2000" dirty="0" err="1" smtClean="0"/>
              <a:t>Pr</a:t>
            </a:r>
            <a:r>
              <a:rPr lang="en-US" sz="2000" dirty="0"/>
              <a:t>[leaving loop] </a:t>
            </a:r>
            <a:r>
              <a:rPr lang="en-US" sz="2000" dirty="0" smtClean="0"/>
              <a:t>= </a:t>
            </a:r>
            <a:r>
              <a:rPr lang="en-US" sz="2000" dirty="0" smtClean="0">
                <a:latin typeface="Symbol"/>
                <a:sym typeface="Symbol"/>
              </a:rPr>
              <a:t>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1/</a:t>
            </a:r>
            <a:r>
              <a:rPr lang="en-US" sz="2000" dirty="0">
                <a:solidFill>
                  <a:srgbClr val="FF0000"/>
                </a:solidFill>
                <a:latin typeface="cmmi10"/>
                <a:ea typeface="cmmi10"/>
                <a:cs typeface="cmmi10"/>
              </a:rPr>
              <a:t>¯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77" name="Picture 7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101408"/>
            <a:ext cx="5918200" cy="685800"/>
          </a:xfrm>
          <a:prstGeom prst="rect">
            <a:avLst/>
          </a:prstGeom>
        </p:spPr>
      </p:pic>
      <p:pic>
        <p:nvPicPr>
          <p:cNvPr id="79" name="Picture 7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7245424"/>
            <a:ext cx="1778000" cy="27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1</a:t>
            </a:r>
            <a:endParaRPr lang="en-US" baseline="-25000" dirty="0">
              <a:latin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32240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>
                <a:latin typeface="Arial"/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460432" y="21328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15</a:t>
            </a:r>
            <a:endParaRPr lang="en-US" baseline="-25000" dirty="0"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84168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4</a:t>
            </a:r>
            <a:endParaRPr lang="en-US" baseline="-25000" dirty="0">
              <a:latin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36096" y="888975"/>
            <a:ext cx="3456384" cy="955849"/>
            <a:chOff x="5436096" y="1104999"/>
            <a:chExt cx="3456384" cy="955849"/>
          </a:xfrm>
        </p:grpSpPr>
        <p:grpSp>
          <p:nvGrpSpPr>
            <p:cNvPr id="69" name="Group 68"/>
            <p:cNvGrpSpPr/>
            <p:nvPr/>
          </p:nvGrpSpPr>
          <p:grpSpPr>
            <a:xfrm>
              <a:off x="5508103" y="1412776"/>
              <a:ext cx="3240360" cy="648072"/>
              <a:chOff x="5364088" y="3356992"/>
              <a:chExt cx="3240360" cy="648072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5364088" y="3356992"/>
                <a:ext cx="216024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580112" y="3573016"/>
                <a:ext cx="4320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012160" y="3789040"/>
                <a:ext cx="864096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876256" y="4005064"/>
                <a:ext cx="1728192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5436096" y="1104999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 smtClean="0">
                  <a:latin typeface="Arial"/>
                </a:rPr>
                <a:t>1</a:t>
              </a:r>
              <a:endParaRPr lang="en-US" baseline="-25000" dirty="0">
                <a:latin typeface="Arial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732240" y="153704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>
                  <a:latin typeface="Arial"/>
                </a:rPr>
                <a:t>7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8424" y="1753071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 smtClean="0">
                  <a:latin typeface="Arial"/>
                </a:rPr>
                <a:t>15</a:t>
              </a:r>
              <a:endParaRPr lang="en-US" baseline="-25000" dirty="0">
                <a:latin typeface="Arial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084168" y="153704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q</a:t>
              </a:r>
              <a:r>
                <a:rPr lang="en-US" baseline="-25000" dirty="0" smtClean="0">
                  <a:latin typeface="Arial"/>
                </a:rPr>
                <a:t>4</a:t>
              </a:r>
              <a:endParaRPr lang="en-US" baseline="-25000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3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 bwMode="auto">
          <a:xfrm>
            <a:off x="179512" y="980728"/>
            <a:ext cx="8784976" cy="28803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/</a:t>
            </a:r>
            <a:r>
              <a:rPr lang="de-DE" dirty="0" smtClean="0"/>
              <a:t>11</a:t>
            </a:r>
            <a:endParaRPr lang="de-DE" dirty="0"/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pitals"/>
              </a:rPr>
              <a:t>A Classic Sampling Problem</a:t>
            </a:r>
            <a:endParaRPr lang="en-US" dirty="0">
              <a:cs typeface="Capital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3528" y="1700808"/>
            <a:ext cx="2448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Given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1</a:t>
            </a:r>
            <a:r>
              <a:rPr lang="en-US" sz="2000" dirty="0" smtClean="0"/>
              <a:t>,…,</a:t>
            </a:r>
            <a:r>
              <a:rPr lang="en-US" sz="2000" dirty="0" err="1" smtClean="0">
                <a:latin typeface="Arial"/>
              </a:rPr>
              <a:t>p</a:t>
            </a:r>
            <a:r>
              <a:rPr lang="en-US" sz="2000" baseline="-25000" dirty="0" err="1" smtClean="0">
                <a:latin typeface="Arial"/>
              </a:rPr>
              <a:t>n</a:t>
            </a:r>
            <a:r>
              <a:rPr lang="en-US" sz="2000" dirty="0" smtClean="0">
                <a:latin typeface="Arial"/>
              </a:rPr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>
                <a:latin typeface="Arial"/>
              </a:rPr>
              <a:t> </a:t>
            </a:r>
            <a:r>
              <a:rPr lang="en-US" sz="2000" dirty="0" smtClean="0"/>
              <a:t>Sample </a:t>
            </a:r>
            <a:r>
              <a:rPr lang="en-US" sz="2000" dirty="0">
                <a:latin typeface="cmmi10"/>
              </a:rPr>
              <a:t>s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/>
              <a:t> {1,..,n} with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695505" y="1227237"/>
            <a:ext cx="4124967" cy="2416434"/>
            <a:chOff x="4479481" y="1399110"/>
            <a:chExt cx="4124967" cy="2416434"/>
          </a:xfrm>
        </p:grpSpPr>
        <p:sp>
          <p:nvSpPr>
            <p:cNvPr id="44" name="Rectangle 43"/>
            <p:cNvSpPr/>
            <p:nvPr/>
          </p:nvSpPr>
          <p:spPr bwMode="auto">
            <a:xfrm>
              <a:off x="4479481" y="1399110"/>
              <a:ext cx="4124967" cy="241643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42925" y="1473201"/>
              <a:ext cx="4030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{    1,       2,       3,       4,     …,     </a:t>
              </a:r>
              <a:r>
                <a:rPr lang="en-US" sz="1800" dirty="0" smtClean="0"/>
                <a:t> n   </a:t>
              </a:r>
              <a:r>
                <a:rPr lang="en-US" sz="1800" dirty="0"/>
                <a:t>}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4979707" y="2574255"/>
              <a:ext cx="1271831" cy="5570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6279681" y="3415334"/>
              <a:ext cx="504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>
              <a:off x="5626172" y="2574255"/>
              <a:ext cx="674832" cy="4869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6287556" y="2583316"/>
              <a:ext cx="106885" cy="4377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H="1">
              <a:off x="6559332" y="2583316"/>
              <a:ext cx="389609" cy="4528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H="1">
              <a:off x="6658266" y="2583316"/>
              <a:ext cx="1449340" cy="5429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6449405" y="3191351"/>
              <a:ext cx="0" cy="2603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58" name="Picture 57" descr="Anonymous_two_red_dic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334" y="3026310"/>
              <a:ext cx="324254" cy="297269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 bwMode="auto">
            <a:xfrm>
              <a:off x="4703879" y="1937504"/>
              <a:ext cx="3727249" cy="4997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615255" y="2211913"/>
              <a:ext cx="88362" cy="22334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4983537" y="2316111"/>
              <a:ext cx="88362" cy="11768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927753" y="2370474"/>
              <a:ext cx="88362" cy="6291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263327" y="2381800"/>
              <a:ext cx="88362" cy="5119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8074621" y="2399921"/>
              <a:ext cx="88362" cy="326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52631" y="1908879"/>
              <a:ext cx="4030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</a:t>
              </a:r>
              <a:r>
                <a:rPr lang="en-US" sz="1800" dirty="0" smtClean="0"/>
                <a:t>   0.2     0.4    0.08    0.1    …    0.05</a:t>
              </a:r>
              <a:endParaRPr lang="en-US" sz="1800" dirty="0"/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>
              <a:off x="4709319" y="2438132"/>
              <a:ext cx="371889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323528" y="1125905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Capitals"/>
                <a:cs typeface="Capitals"/>
              </a:rPr>
              <a:t>PropSampling</a:t>
            </a:r>
            <a:r>
              <a:rPr lang="en-US" sz="2200" dirty="0" smtClean="0">
                <a:latin typeface="Capitals"/>
                <a:cs typeface="Capitals"/>
              </a:rPr>
              <a:t>:</a:t>
            </a:r>
            <a:endParaRPr lang="en-US" sz="2200" dirty="0">
              <a:latin typeface="Capitals"/>
              <a:cs typeface="Capital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31840" y="1330123"/>
            <a:ext cx="133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universe:</a:t>
            </a:r>
            <a:endParaRPr lang="en-US" sz="1800" dirty="0"/>
          </a:p>
        </p:txBody>
      </p:sp>
      <p:sp>
        <p:nvSpPr>
          <p:cNvPr id="38" name="TextBox 37"/>
          <p:cNvSpPr txBox="1"/>
          <p:nvPr/>
        </p:nvSpPr>
        <p:spPr>
          <a:xfrm>
            <a:off x="3131840" y="1834179"/>
            <a:ext cx="157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probabilities:</a:t>
            </a:r>
            <a:endParaRPr lang="en-US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3148159" y="2391580"/>
            <a:ext cx="118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</a:t>
            </a:r>
            <a:r>
              <a:rPr lang="en-US" sz="1800" dirty="0" smtClean="0"/>
              <a:t>andom</a:t>
            </a:r>
          </a:p>
          <a:p>
            <a:r>
              <a:rPr lang="en-US" sz="1800" dirty="0" smtClean="0"/>
              <a:t>choice:</a:t>
            </a:r>
            <a:endParaRPr lang="en-US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3145546" y="2998693"/>
            <a:ext cx="130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sampled</a:t>
            </a:r>
          </a:p>
          <a:p>
            <a:r>
              <a:rPr lang="en-US" sz="1800" dirty="0" smtClean="0"/>
              <a:t>element </a:t>
            </a:r>
            <a:r>
              <a:rPr lang="en-US" sz="1800" dirty="0" smtClean="0">
                <a:latin typeface="cmmi10"/>
              </a:rPr>
              <a:t>s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772792"/>
            <a:ext cx="1981200" cy="5842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2987824" y="980728"/>
            <a:ext cx="0" cy="288032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1772816"/>
            <a:ext cx="552581" cy="33768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9592" y="4573577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Applications in: 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843808" y="4573577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smtClean="0"/>
              <a:t>(randomized algorithms)</a:t>
            </a:r>
            <a:endParaRPr lang="en-US" sz="2000" dirty="0" smtClean="0"/>
          </a:p>
          <a:p>
            <a:r>
              <a:rPr lang="en-US" sz="2000" dirty="0" smtClean="0"/>
              <a:t>- sampling random graphs</a:t>
            </a:r>
          </a:p>
          <a:p>
            <a:r>
              <a:rPr lang="en-US" sz="2000" dirty="0" smtClean="0"/>
              <a:t>- </a:t>
            </a:r>
            <a:r>
              <a:rPr lang="en-US" sz="2000" dirty="0" smtClean="0"/>
              <a:t>efficient physical </a:t>
            </a:r>
            <a:r>
              <a:rPr lang="en-US" sz="2000" dirty="0" smtClean="0"/>
              <a:t>simulations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443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6516216" y="5021560"/>
            <a:ext cx="2304256" cy="927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Theorem: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7/</a:t>
            </a:r>
            <a:r>
              <a:rPr lang="de-DE" dirty="0" smtClean="0"/>
              <a:t>11</a:t>
            </a:r>
            <a:endParaRPr lang="de-DE" dirty="0"/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3568" y="1240160"/>
            <a:ext cx="7776864" cy="676672"/>
          </a:xfrm>
          <a:ln/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Can we be faster on </a:t>
            </a:r>
            <a:r>
              <a:rPr lang="en-US" b="1" dirty="0" smtClean="0"/>
              <a:t>restricted inputs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smtClean="0"/>
              <a:t>Question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115616" y="5013176"/>
            <a:ext cx="5112568" cy="936104"/>
            <a:chOff x="1187624" y="4149080"/>
            <a:chExt cx="5112568" cy="936104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483768" y="4149080"/>
              <a:ext cx="3816424" cy="936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7624" y="4355812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/>
                  <a:cs typeface="Arial"/>
                </a:rPr>
                <a:t>Tradeoff:</a:t>
              </a:r>
              <a:endParaRPr lang="en-US" sz="2000" dirty="0">
                <a:latin typeface="Arial"/>
                <a:cs typeface="Arial"/>
              </a:endParaRPr>
            </a:p>
          </p:txBody>
        </p:sp>
        <p:pic>
          <p:nvPicPr>
            <p:cNvPr id="22" name="Picture 21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4653136"/>
              <a:ext cx="533400" cy="2794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707904" y="416127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preprocessing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07904" y="454105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expected query time</a:t>
              </a:r>
              <a:endParaRPr lang="en-US" sz="2000" dirty="0"/>
            </a:p>
          </p:txBody>
        </p:sp>
        <p:pic>
          <p:nvPicPr>
            <p:cNvPr id="24" name="Picture 2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4293096"/>
              <a:ext cx="1041400" cy="3048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83568" y="1916832"/>
            <a:ext cx="7776864" cy="1728192"/>
            <a:chOff x="683568" y="1916832"/>
            <a:chExt cx="7776864" cy="172819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683568" y="1916832"/>
              <a:ext cx="7776864" cy="17281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Theorem: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9592" y="2348880"/>
              <a:ext cx="7560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pitals"/>
                  <a:cs typeface="Capitals"/>
                </a:rPr>
                <a:t>SortedPropSampling</a:t>
              </a:r>
              <a:r>
                <a:rPr lang="en-US" sz="2000" dirty="0" smtClean="0"/>
                <a:t> </a:t>
              </a:r>
              <a:r>
                <a:rPr lang="en-US" sz="2000" dirty="0" smtClean="0"/>
                <a:t>(where </a:t>
              </a:r>
              <a:r>
                <a:rPr lang="en-US" sz="2000" dirty="0" smtClean="0">
                  <a:latin typeface="Arial"/>
                </a:rPr>
                <a:t>p</a:t>
              </a:r>
              <a:r>
                <a:rPr lang="en-US" sz="2000" baseline="-25000" dirty="0" smtClean="0">
                  <a:latin typeface="Arial"/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¸</a:t>
              </a:r>
              <a:r>
                <a:rPr lang="en-US" sz="2000" dirty="0" smtClean="0"/>
                <a:t>…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¸</a:t>
              </a:r>
              <a:r>
                <a:rPr lang="en-US" sz="2000" dirty="0" smtClean="0"/>
                <a:t> </a:t>
              </a:r>
              <a:r>
                <a:rPr lang="en-US" sz="2000" dirty="0" err="1" smtClean="0">
                  <a:latin typeface="Arial"/>
                </a:rPr>
                <a:t>p</a:t>
              </a:r>
              <a:r>
                <a:rPr lang="en-US" sz="2000" baseline="-25000" dirty="0" err="1" smtClean="0">
                  <a:latin typeface="Arial"/>
                </a:rPr>
                <a:t>n</a:t>
              </a:r>
              <a:r>
                <a:rPr lang="en-US" sz="2000" dirty="0" smtClean="0"/>
                <a:t>) can be sampled with 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31840" y="2780928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O</a:t>
              </a:r>
              <a:r>
                <a:rPr lang="en-US" sz="2000" dirty="0" smtClean="0"/>
                <a:t>(log n</a:t>
              </a:r>
              <a:r>
                <a:rPr lang="en-US" sz="2000" dirty="0"/>
                <a:t>) </a:t>
              </a:r>
              <a:r>
                <a:rPr lang="en-US" sz="2000" dirty="0" smtClean="0"/>
                <a:t>preprocessing</a:t>
              </a:r>
            </a:p>
            <a:p>
              <a:r>
                <a:rPr lang="en-US" sz="2000" dirty="0" smtClean="0"/>
                <a:t>O</a:t>
              </a:r>
              <a:r>
                <a:rPr lang="en-US" sz="2000" dirty="0"/>
                <a:t>(1) </a:t>
              </a:r>
              <a:r>
                <a:rPr lang="en-US" sz="2000" dirty="0" smtClean="0"/>
                <a:t>expected query time</a:t>
              </a:r>
              <a:endParaRPr lang="en-US" sz="2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75656" y="3933056"/>
            <a:ext cx="5112568" cy="792088"/>
            <a:chOff x="1691680" y="3933056"/>
            <a:chExt cx="5112568" cy="792088"/>
          </a:xfrm>
        </p:grpSpPr>
        <p:grpSp>
          <p:nvGrpSpPr>
            <p:cNvPr id="9" name="Group 8"/>
            <p:cNvGrpSpPr/>
            <p:nvPr/>
          </p:nvGrpSpPr>
          <p:grpSpPr>
            <a:xfrm>
              <a:off x="2627784" y="3933056"/>
              <a:ext cx="4176464" cy="792088"/>
              <a:chOff x="4499992" y="6386736"/>
              <a:chExt cx="4176464" cy="792088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4499992" y="6386736"/>
                <a:ext cx="4104456" cy="792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84168" y="6398930"/>
                <a:ext cx="25922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preprocessing and</a:t>
                </a:r>
              </a:p>
              <a:p>
                <a:r>
                  <a:rPr lang="en-US" sz="2000" dirty="0" smtClean="0"/>
                  <a:t>expected query time</a:t>
                </a:r>
                <a:endParaRPr lang="en-US" sz="2000" dirty="0"/>
              </a:p>
            </p:txBody>
          </p:sp>
          <p:pic>
            <p:nvPicPr>
              <p:cNvPr id="8" name="Picture 7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6458744"/>
                <a:ext cx="1473200" cy="635000"/>
              </a:xfrm>
              <a:prstGeom prst="rect">
                <a:avLst/>
              </a:prstGeom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1691680" y="4077072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/>
                  <a:cs typeface="Arial"/>
                </a:rPr>
                <a:t>or:</a:t>
              </a:r>
              <a:endParaRPr lang="en-US" sz="2000" dirty="0">
                <a:latin typeface="Arial"/>
                <a:cs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948264" y="541353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This is tight!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77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9/</a:t>
            </a:r>
            <a:r>
              <a:rPr lang="de-DE" dirty="0"/>
              <a:t>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1" name="Rectangle 10"/>
          <p:cNvSpPr txBox="1">
            <a:spLocks noChangeArrowheads="1"/>
          </p:cNvSpPr>
          <p:nvPr/>
        </p:nvSpPr>
        <p:spPr bwMode="auto">
          <a:xfrm>
            <a:off x="323528" y="836712"/>
            <a:ext cx="8568952" cy="6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/>
              <a:t>Can we solve a </a:t>
            </a:r>
            <a:r>
              <a:rPr lang="en-US" b="1" dirty="0" smtClean="0"/>
              <a:t>more general problem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6024" y="6865639"/>
            <a:ext cx="269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: 4:30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0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9/11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1" name="Rectangle 10"/>
          <p:cNvSpPr txBox="1">
            <a:spLocks noChangeArrowheads="1"/>
          </p:cNvSpPr>
          <p:nvPr/>
        </p:nvSpPr>
        <p:spPr bwMode="auto">
          <a:xfrm>
            <a:off x="323528" y="836712"/>
            <a:ext cx="8568952" cy="6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/>
              <a:t>Can we solve a </a:t>
            </a:r>
            <a:r>
              <a:rPr lang="en-US" b="1" dirty="0" smtClean="0"/>
              <a:t>more general problem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9512" y="1484784"/>
            <a:ext cx="8784976" cy="2736304"/>
            <a:chOff x="179512" y="1484784"/>
            <a:chExt cx="8784976" cy="2736304"/>
          </a:xfrm>
        </p:grpSpPr>
        <p:sp>
          <p:nvSpPr>
            <p:cNvPr id="45" name="Rectangle 44"/>
            <p:cNvSpPr/>
            <p:nvPr/>
          </p:nvSpPr>
          <p:spPr bwMode="auto">
            <a:xfrm>
              <a:off x="179512" y="1484784"/>
              <a:ext cx="8784976" cy="27363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75856" y="1771463"/>
              <a:ext cx="1338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universe:</a:t>
              </a:r>
              <a:endParaRPr lang="en-US" sz="1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75856" y="2174911"/>
              <a:ext cx="1570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(sorted)</a:t>
              </a:r>
            </a:p>
            <a:p>
              <a:r>
                <a:rPr lang="en-US" sz="1800" dirty="0" smtClean="0"/>
                <a:t>probabilities:</a:t>
              </a:r>
              <a:endParaRPr lang="en-US" sz="1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292175" y="2823628"/>
              <a:ext cx="1180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r</a:t>
              </a:r>
              <a:r>
                <a:rPr lang="en-US" sz="1800" dirty="0" smtClean="0"/>
                <a:t>andom</a:t>
              </a:r>
            </a:p>
            <a:p>
              <a:r>
                <a:rPr lang="en-US" sz="1800" dirty="0" smtClean="0"/>
                <a:t>choice:</a:t>
              </a:r>
              <a:endParaRPr lang="en-US" sz="18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89562" y="3430741"/>
              <a:ext cx="1304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sampled</a:t>
              </a:r>
            </a:p>
            <a:p>
              <a:r>
                <a:rPr lang="en-US" sz="1800" dirty="0" smtClean="0"/>
                <a:t>subset </a:t>
              </a:r>
              <a:r>
                <a:rPr lang="en-US" sz="1800" dirty="0" smtClean="0">
                  <a:latin typeface="cmmi10"/>
                </a:rPr>
                <a:t>S</a:t>
              </a:r>
              <a:r>
                <a:rPr lang="en-US" sz="1800" dirty="0" smtClean="0"/>
                <a:t>:</a:t>
              </a:r>
              <a:endParaRPr lang="en-US" sz="18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3528" y="1629961"/>
              <a:ext cx="29523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latin typeface="Capitals"/>
                  <a:cs typeface="Capitals"/>
                </a:rPr>
                <a:t>SubsetSampling</a:t>
              </a:r>
              <a:r>
                <a:rPr lang="en-US" sz="2200" dirty="0" smtClean="0">
                  <a:latin typeface="Capitals"/>
                  <a:cs typeface="Capitals"/>
                </a:rPr>
                <a:t>:</a:t>
              </a:r>
              <a:endParaRPr lang="en-US" sz="2200" dirty="0">
                <a:latin typeface="Capitals"/>
                <a:cs typeface="Capital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004048" y="1699456"/>
              <a:ext cx="3960439" cy="2304255"/>
              <a:chOff x="2339753" y="2276873"/>
              <a:chExt cx="3960439" cy="2304255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2339753" y="2276873"/>
                <a:ext cx="3816423" cy="230425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369006" y="2348880"/>
                <a:ext cx="39311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 {   </a:t>
                </a:r>
                <a:r>
                  <a:rPr lang="en-US" sz="1800" dirty="0"/>
                  <a:t>1,    </a:t>
                </a:r>
                <a:r>
                  <a:rPr lang="en-US" sz="1800" dirty="0" smtClean="0"/>
                  <a:t>  </a:t>
                </a:r>
                <a:r>
                  <a:rPr lang="en-US" sz="1800" dirty="0"/>
                  <a:t>2,       3,  </a:t>
                </a:r>
                <a:r>
                  <a:rPr lang="en-US" sz="1800" dirty="0" smtClean="0"/>
                  <a:t>    </a:t>
                </a:r>
                <a:r>
                  <a:rPr lang="en-US" sz="1800" dirty="0"/>
                  <a:t>4,   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…</a:t>
                </a:r>
                <a:r>
                  <a:rPr lang="en-US" sz="1800" dirty="0" smtClean="0"/>
                  <a:t>,     n</a:t>
                </a:r>
                <a:r>
                  <a:rPr lang="en-US" sz="1800" dirty="0" smtClean="0">
                    <a:latin typeface="cmmi10"/>
                  </a:rPr>
                  <a:t> </a:t>
                </a:r>
                <a:r>
                  <a:rPr lang="en-US" sz="1800" dirty="0" smtClean="0"/>
                  <a:t>  }</a:t>
                </a:r>
                <a:endParaRPr lang="en-US" sz="1800" dirty="0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2605976" y="2825928"/>
                <a:ext cx="3369109" cy="51056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 bwMode="auto">
              <a:xfrm flipH="1">
                <a:off x="2855112" y="3448021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6" name="TextBox 55"/>
              <p:cNvSpPr txBox="1"/>
              <p:nvPr/>
            </p:nvSpPr>
            <p:spPr>
              <a:xfrm>
                <a:off x="2469261" y="4086364"/>
                <a:ext cx="3643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{  </a:t>
                </a:r>
                <a:r>
                  <a:rPr lang="en-US" sz="1800" dirty="0" smtClean="0"/>
                  <a:t>1</a:t>
                </a:r>
                <a:r>
                  <a:rPr lang="en-US" sz="1800" dirty="0"/>
                  <a:t>,    </a:t>
                </a:r>
                <a:r>
                  <a:rPr lang="en-US" sz="1800" dirty="0" smtClean="0"/>
                  <a:t>                      </a:t>
                </a:r>
                <a:r>
                  <a:rPr lang="en-US" sz="1800" dirty="0"/>
                  <a:t>4,     …,   </a:t>
                </a:r>
                <a:r>
                  <a:rPr lang="en-US" sz="1800" dirty="0" smtClean="0"/>
                  <a:t>n   </a:t>
                </a:r>
                <a:r>
                  <a:rPr lang="en-US" sz="1800" dirty="0"/>
                  <a:t>}</a:t>
                </a: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 flipH="1">
                <a:off x="3464688" y="3445589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8" name="Straight Arrow Connector 57"/>
              <p:cNvCxnSpPr/>
              <p:nvPr/>
            </p:nvCxnSpPr>
            <p:spPr bwMode="auto">
              <a:xfrm flipH="1">
                <a:off x="4056567" y="3443156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9" name="Straight Arrow Connector 58"/>
              <p:cNvCxnSpPr/>
              <p:nvPr/>
            </p:nvCxnSpPr>
            <p:spPr bwMode="auto">
              <a:xfrm flipH="1">
                <a:off x="4644184" y="3440724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0" name="Straight Arrow Connector 59"/>
              <p:cNvCxnSpPr/>
              <p:nvPr/>
            </p:nvCxnSpPr>
            <p:spPr bwMode="auto">
              <a:xfrm flipH="1">
                <a:off x="5692312" y="3438292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61" name="Picture 60" descr="Anonymous_two_red_dic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5788" y="3599476"/>
                <a:ext cx="293098" cy="303708"/>
              </a:xfrm>
              <a:prstGeom prst="rect">
                <a:avLst/>
              </a:prstGeom>
            </p:spPr>
          </p:pic>
          <p:pic>
            <p:nvPicPr>
              <p:cNvPr id="62" name="Picture 61" descr="Anonymous_two_red_dic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8869" y="3599478"/>
                <a:ext cx="293098" cy="303708"/>
              </a:xfrm>
              <a:prstGeom prst="rect">
                <a:avLst/>
              </a:prstGeom>
            </p:spPr>
          </p:pic>
          <p:pic>
            <p:nvPicPr>
              <p:cNvPr id="63" name="Picture 62" descr="Anonymous_two_red_dic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2510" y="3599480"/>
                <a:ext cx="293098" cy="303708"/>
              </a:xfrm>
              <a:prstGeom prst="rect">
                <a:avLst/>
              </a:prstGeom>
            </p:spPr>
          </p:pic>
          <p:pic>
            <p:nvPicPr>
              <p:cNvPr id="64" name="Picture 63" descr="Anonymous_two_red_dic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7200" y="3599482"/>
                <a:ext cx="293098" cy="303708"/>
              </a:xfrm>
              <a:prstGeom prst="rect">
                <a:avLst/>
              </a:prstGeom>
            </p:spPr>
          </p:pic>
          <p:pic>
            <p:nvPicPr>
              <p:cNvPr id="65" name="Picture 64" descr="Anonymous_two_red_dic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7085" y="3599485"/>
                <a:ext cx="293098" cy="303708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5023191" y="3580036"/>
                <a:ext cx="405900" cy="32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…</a:t>
                </a:r>
                <a:endParaRPr lang="en-US" sz="1800" dirty="0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2815738" y="3057499"/>
                <a:ext cx="79871" cy="27696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3417354" y="3138497"/>
                <a:ext cx="79871" cy="19447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4012185" y="3207346"/>
                <a:ext cx="79871" cy="1252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4595865" y="3247845"/>
                <a:ext cx="79871" cy="8430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5652834" y="3286319"/>
                <a:ext cx="79871" cy="4542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469261" y="2796682"/>
                <a:ext cx="3643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 </a:t>
                </a:r>
                <a:r>
                  <a:rPr lang="en-US" sz="1800" dirty="0" smtClean="0"/>
                  <a:t> 0.7     0.5    0.3    0.2    …    0.1</a:t>
                </a:r>
                <a:endParaRPr lang="en-US" sz="1800" dirty="0"/>
              </a:p>
            </p:txBody>
          </p:sp>
          <p:cxnSp>
            <p:nvCxnSpPr>
              <p:cNvPr id="73" name="Straight Connector 72"/>
              <p:cNvCxnSpPr/>
              <p:nvPr/>
            </p:nvCxnSpPr>
            <p:spPr bwMode="auto">
              <a:xfrm>
                <a:off x="2610893" y="3337401"/>
                <a:ext cx="33615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4" name="TextBox 73"/>
            <p:cNvSpPr txBox="1"/>
            <p:nvPr/>
          </p:nvSpPr>
          <p:spPr>
            <a:xfrm>
              <a:off x="323528" y="2178729"/>
              <a:ext cx="2664296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Given </a:t>
              </a:r>
              <a:r>
                <a:rPr lang="en-US" sz="2000" dirty="0" smtClean="0">
                  <a:latin typeface="Arial"/>
                </a:rPr>
                <a:t>p</a:t>
              </a:r>
              <a:r>
                <a:rPr lang="en-US" sz="2000" baseline="-25000" dirty="0" smtClean="0">
                  <a:latin typeface="Arial"/>
                </a:rPr>
                <a:t>1</a:t>
              </a:r>
              <a:r>
                <a:rPr lang="en-US" sz="2000" dirty="0" smtClean="0"/>
                <a:t>,…,</a:t>
              </a:r>
              <a:r>
                <a:rPr lang="en-US" sz="2000" dirty="0" err="1" smtClean="0">
                  <a:latin typeface="Arial"/>
                </a:rPr>
                <a:t>p</a:t>
              </a:r>
              <a:r>
                <a:rPr lang="en-US" sz="2000" baseline="-25000" dirty="0" err="1" smtClean="0">
                  <a:latin typeface="Arial"/>
                </a:rPr>
                <a:t>n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2</a:t>
              </a:r>
              <a:r>
                <a:rPr lang="en-US" sz="2000" dirty="0" smtClean="0"/>
                <a:t> [0,1]. </a:t>
              </a:r>
            </a:p>
            <a:p>
              <a:r>
                <a:rPr lang="en-US" sz="2000" dirty="0" smtClean="0"/>
                <a:t>Sample </a:t>
              </a:r>
              <a:r>
                <a:rPr lang="en-US" sz="2000" dirty="0">
                  <a:latin typeface="cmmi10"/>
                </a:rPr>
                <a:t>S</a:t>
              </a:r>
              <a:r>
                <a:rPr lang="en-US" sz="2000" dirty="0"/>
                <a:t> </a:t>
              </a:r>
              <a:r>
                <a:rPr lang="en-US" sz="2000" dirty="0">
                  <a:latin typeface="cmsy10"/>
                  <a:ea typeface="cmsy10"/>
                  <a:cs typeface="cmsy10"/>
                </a:rPr>
                <a:t>µ</a:t>
              </a:r>
              <a:r>
                <a:rPr lang="en-US" sz="2000" dirty="0"/>
                <a:t> {1,..,n} </a:t>
              </a:r>
              <a:endParaRPr lang="en-US" sz="2000" dirty="0" smtClean="0"/>
            </a:p>
            <a:p>
              <a:r>
                <a:rPr lang="en-US" sz="2000" dirty="0" smtClean="0"/>
                <a:t>with </a:t>
              </a:r>
            </a:p>
            <a:p>
              <a:endParaRPr lang="en-US" sz="2000" dirty="0" smtClean="0"/>
            </a:p>
            <a:p>
              <a:endParaRPr lang="en-US" sz="800" dirty="0" smtClean="0"/>
            </a:p>
            <a:p>
              <a:r>
                <a:rPr lang="en-US" sz="2000" dirty="0" smtClean="0"/>
                <a:t>independently for all </a:t>
              </a:r>
              <a:r>
                <a:rPr lang="en-US" sz="2000" dirty="0" err="1" smtClean="0"/>
                <a:t>i</a:t>
              </a:r>
              <a:r>
                <a:rPr lang="en-US" sz="2000" dirty="0" smtClean="0"/>
                <a:t>.</a:t>
              </a:r>
              <a:endParaRPr lang="en-US" sz="2000" dirty="0"/>
            </a:p>
          </p:txBody>
        </p:sp>
        <p:pic>
          <p:nvPicPr>
            <p:cNvPr id="7" name="Picture 6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60" y="3267481"/>
              <a:ext cx="1524000" cy="27940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3203848" y="1484784"/>
              <a:ext cx="0" cy="2736304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39552" y="472514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random graph generation:</a:t>
            </a:r>
            <a:endParaRPr lang="en-US" sz="1800" dirty="0">
              <a:latin typeface="Capitals"/>
              <a:cs typeface="Capital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5616" y="512525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want to sample the neighbors of a vertex</a:t>
            </a:r>
            <a:endParaRPr lang="en-US" sz="1800" dirty="0">
              <a:latin typeface="Capitals"/>
              <a:cs typeface="Capital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5616" y="551723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set of neighbors is a subset of all vertices</a:t>
            </a:r>
            <a:endParaRPr lang="en-US" sz="1800" dirty="0">
              <a:latin typeface="Capitals"/>
              <a:cs typeface="Capitals"/>
            </a:endParaRPr>
          </a:p>
        </p:txBody>
      </p:sp>
    </p:spTree>
    <p:extLst>
      <p:ext uri="{BB962C8B-B14F-4D97-AF65-F5344CB8AC3E}">
        <p14:creationId xmlns:p14="http://schemas.microsoft.com/office/powerpoint/2010/main" val="356996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9/11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1" name="Rectangle 10"/>
          <p:cNvSpPr txBox="1">
            <a:spLocks noChangeArrowheads="1"/>
          </p:cNvSpPr>
          <p:nvPr/>
        </p:nvSpPr>
        <p:spPr bwMode="auto">
          <a:xfrm>
            <a:off x="323528" y="836712"/>
            <a:ext cx="8568952" cy="6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/>
              <a:t>Can we solve a </a:t>
            </a:r>
            <a:r>
              <a:rPr lang="en-US" b="1" dirty="0" smtClean="0"/>
              <a:t>more general problem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5013176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Reduction</a:t>
            </a:r>
            <a:r>
              <a:rPr lang="en-US" sz="2000" dirty="0" smtClean="0"/>
              <a:t>:</a:t>
            </a:r>
            <a:r>
              <a:rPr lang="en-US" sz="1800" dirty="0" smtClean="0"/>
              <a:t>         </a:t>
            </a:r>
            <a:r>
              <a:rPr lang="en-US" sz="1800" dirty="0" err="1">
                <a:latin typeface="Capitals"/>
                <a:cs typeface="Capitals"/>
              </a:rPr>
              <a:t>PropSampling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cmsy10"/>
                <a:ea typeface="cmsy10"/>
                <a:cs typeface="cmsy10"/>
              </a:rPr>
              <a:t>·</a:t>
            </a:r>
            <a:r>
              <a:rPr lang="en-US" sz="1800" dirty="0" smtClean="0"/>
              <a:t> </a:t>
            </a:r>
            <a:r>
              <a:rPr lang="en-US" sz="1800" dirty="0" err="1" smtClean="0">
                <a:latin typeface="Capitals"/>
                <a:cs typeface="Capitals"/>
              </a:rPr>
              <a:t>SubsetSampling</a:t>
            </a:r>
            <a:endParaRPr lang="en-US" sz="1800" dirty="0">
              <a:latin typeface="Capitals"/>
              <a:cs typeface="Capital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9512" y="1484784"/>
            <a:ext cx="8784976" cy="2736304"/>
            <a:chOff x="179512" y="1484784"/>
            <a:chExt cx="8784976" cy="2736304"/>
          </a:xfrm>
        </p:grpSpPr>
        <p:sp>
          <p:nvSpPr>
            <p:cNvPr id="45" name="Rectangle 44"/>
            <p:cNvSpPr/>
            <p:nvPr/>
          </p:nvSpPr>
          <p:spPr bwMode="auto">
            <a:xfrm>
              <a:off x="179512" y="1484784"/>
              <a:ext cx="8784976" cy="27363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75856" y="1771463"/>
              <a:ext cx="1338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universe:</a:t>
              </a:r>
              <a:endParaRPr lang="en-US" sz="1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75856" y="2174911"/>
              <a:ext cx="1570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(sorted)</a:t>
              </a:r>
            </a:p>
            <a:p>
              <a:r>
                <a:rPr lang="en-US" sz="1800" dirty="0" smtClean="0"/>
                <a:t>probabilities:</a:t>
              </a:r>
              <a:endParaRPr lang="en-US" sz="1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292175" y="2823628"/>
              <a:ext cx="1180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r</a:t>
              </a:r>
              <a:r>
                <a:rPr lang="en-US" sz="1800" dirty="0" smtClean="0"/>
                <a:t>andom</a:t>
              </a:r>
            </a:p>
            <a:p>
              <a:r>
                <a:rPr lang="en-US" sz="1800" dirty="0" smtClean="0"/>
                <a:t>choice:</a:t>
              </a:r>
              <a:endParaRPr lang="en-US" sz="18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89562" y="3430741"/>
              <a:ext cx="1304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sampled</a:t>
              </a:r>
            </a:p>
            <a:p>
              <a:r>
                <a:rPr lang="en-US" sz="1800" dirty="0" smtClean="0"/>
                <a:t>subset </a:t>
              </a:r>
              <a:r>
                <a:rPr lang="en-US" sz="1800" dirty="0" smtClean="0">
                  <a:latin typeface="cmmi10"/>
                </a:rPr>
                <a:t>S</a:t>
              </a:r>
              <a:r>
                <a:rPr lang="en-US" sz="1800" dirty="0" smtClean="0"/>
                <a:t>:</a:t>
              </a:r>
              <a:endParaRPr lang="en-US" sz="18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3528" y="1629961"/>
              <a:ext cx="29523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latin typeface="Capitals"/>
                  <a:cs typeface="Capitals"/>
                </a:rPr>
                <a:t>SubsetSampling</a:t>
              </a:r>
              <a:r>
                <a:rPr lang="en-US" sz="2200" dirty="0" smtClean="0">
                  <a:latin typeface="Capitals"/>
                  <a:cs typeface="Capitals"/>
                </a:rPr>
                <a:t>:</a:t>
              </a:r>
              <a:endParaRPr lang="en-US" sz="2200" dirty="0">
                <a:latin typeface="Capitals"/>
                <a:cs typeface="Capital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004048" y="1699456"/>
              <a:ext cx="3960439" cy="2304255"/>
              <a:chOff x="2339753" y="2276873"/>
              <a:chExt cx="3960439" cy="2304255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2339753" y="2276873"/>
                <a:ext cx="3816423" cy="230425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369006" y="2348880"/>
                <a:ext cx="39311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 {   </a:t>
                </a:r>
                <a:r>
                  <a:rPr lang="en-US" sz="1800" dirty="0"/>
                  <a:t>1,    </a:t>
                </a:r>
                <a:r>
                  <a:rPr lang="en-US" sz="1800" dirty="0" smtClean="0"/>
                  <a:t>  </a:t>
                </a:r>
                <a:r>
                  <a:rPr lang="en-US" sz="1800" dirty="0"/>
                  <a:t>2,       3,  </a:t>
                </a:r>
                <a:r>
                  <a:rPr lang="en-US" sz="1800" dirty="0" smtClean="0"/>
                  <a:t>    </a:t>
                </a:r>
                <a:r>
                  <a:rPr lang="en-US" sz="1800" dirty="0"/>
                  <a:t>4,   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…</a:t>
                </a:r>
                <a:r>
                  <a:rPr lang="en-US" sz="1800" dirty="0" smtClean="0"/>
                  <a:t>,     n</a:t>
                </a:r>
                <a:r>
                  <a:rPr lang="en-US" sz="1800" dirty="0" smtClean="0">
                    <a:latin typeface="cmmi10"/>
                  </a:rPr>
                  <a:t> </a:t>
                </a:r>
                <a:r>
                  <a:rPr lang="en-US" sz="1800" dirty="0" smtClean="0"/>
                  <a:t>  }</a:t>
                </a:r>
                <a:endParaRPr lang="en-US" sz="1800" dirty="0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2605976" y="2825928"/>
                <a:ext cx="3369109" cy="51056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 bwMode="auto">
              <a:xfrm flipH="1">
                <a:off x="2855112" y="3448021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6" name="TextBox 55"/>
              <p:cNvSpPr txBox="1"/>
              <p:nvPr/>
            </p:nvSpPr>
            <p:spPr>
              <a:xfrm>
                <a:off x="2469261" y="4086364"/>
                <a:ext cx="3643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{  </a:t>
                </a:r>
                <a:r>
                  <a:rPr lang="en-US" sz="1800" dirty="0" smtClean="0"/>
                  <a:t>1</a:t>
                </a:r>
                <a:r>
                  <a:rPr lang="en-US" sz="1800" dirty="0"/>
                  <a:t>,    </a:t>
                </a:r>
                <a:r>
                  <a:rPr lang="en-US" sz="1800" dirty="0" smtClean="0"/>
                  <a:t>                      </a:t>
                </a:r>
                <a:r>
                  <a:rPr lang="en-US" sz="1800" dirty="0"/>
                  <a:t>4,     …,   </a:t>
                </a:r>
                <a:r>
                  <a:rPr lang="en-US" sz="1800" dirty="0" smtClean="0"/>
                  <a:t>n   </a:t>
                </a:r>
                <a:r>
                  <a:rPr lang="en-US" sz="1800" dirty="0"/>
                  <a:t>}</a:t>
                </a: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 flipH="1">
                <a:off x="3464688" y="3445589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8" name="Straight Arrow Connector 57"/>
              <p:cNvCxnSpPr/>
              <p:nvPr/>
            </p:nvCxnSpPr>
            <p:spPr bwMode="auto">
              <a:xfrm flipH="1">
                <a:off x="4056567" y="3443156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9" name="Straight Arrow Connector 58"/>
              <p:cNvCxnSpPr/>
              <p:nvPr/>
            </p:nvCxnSpPr>
            <p:spPr bwMode="auto">
              <a:xfrm flipH="1">
                <a:off x="4644184" y="3440724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0" name="Straight Arrow Connector 59"/>
              <p:cNvCxnSpPr/>
              <p:nvPr/>
            </p:nvCxnSpPr>
            <p:spPr bwMode="auto">
              <a:xfrm flipH="1">
                <a:off x="5692312" y="3438292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61" name="Picture 60" descr="Anonymous_two_red_dic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5788" y="3599476"/>
                <a:ext cx="293098" cy="303708"/>
              </a:xfrm>
              <a:prstGeom prst="rect">
                <a:avLst/>
              </a:prstGeom>
            </p:spPr>
          </p:pic>
          <p:pic>
            <p:nvPicPr>
              <p:cNvPr id="62" name="Picture 61" descr="Anonymous_two_red_dic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8869" y="3599478"/>
                <a:ext cx="293098" cy="303708"/>
              </a:xfrm>
              <a:prstGeom prst="rect">
                <a:avLst/>
              </a:prstGeom>
            </p:spPr>
          </p:pic>
          <p:pic>
            <p:nvPicPr>
              <p:cNvPr id="63" name="Picture 62" descr="Anonymous_two_red_dic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2510" y="3599480"/>
                <a:ext cx="293098" cy="303708"/>
              </a:xfrm>
              <a:prstGeom prst="rect">
                <a:avLst/>
              </a:prstGeom>
            </p:spPr>
          </p:pic>
          <p:pic>
            <p:nvPicPr>
              <p:cNvPr id="64" name="Picture 63" descr="Anonymous_two_red_dic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7200" y="3599482"/>
                <a:ext cx="293098" cy="303708"/>
              </a:xfrm>
              <a:prstGeom prst="rect">
                <a:avLst/>
              </a:prstGeom>
            </p:spPr>
          </p:pic>
          <p:pic>
            <p:nvPicPr>
              <p:cNvPr id="65" name="Picture 64" descr="Anonymous_two_red_dic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7085" y="3599485"/>
                <a:ext cx="293098" cy="303708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5023191" y="3580036"/>
                <a:ext cx="405900" cy="32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…</a:t>
                </a:r>
                <a:endParaRPr lang="en-US" sz="1800" dirty="0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2815738" y="3057499"/>
                <a:ext cx="79871" cy="27696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3417354" y="3138497"/>
                <a:ext cx="79871" cy="19447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4012185" y="3207346"/>
                <a:ext cx="79871" cy="1252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4595865" y="3247845"/>
                <a:ext cx="79871" cy="8430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5652834" y="3286319"/>
                <a:ext cx="79871" cy="4542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469261" y="2796682"/>
                <a:ext cx="3643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 </a:t>
                </a:r>
                <a:r>
                  <a:rPr lang="en-US" sz="1800" dirty="0" smtClean="0"/>
                  <a:t> 0.7     0.5    0.3    0.2    …    0.1</a:t>
                </a:r>
                <a:endParaRPr lang="en-US" sz="1800" dirty="0"/>
              </a:p>
            </p:txBody>
          </p:sp>
          <p:cxnSp>
            <p:nvCxnSpPr>
              <p:cNvPr id="73" name="Straight Connector 72"/>
              <p:cNvCxnSpPr/>
              <p:nvPr/>
            </p:nvCxnSpPr>
            <p:spPr bwMode="auto">
              <a:xfrm>
                <a:off x="2610893" y="3337401"/>
                <a:ext cx="33615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4" name="TextBox 73"/>
            <p:cNvSpPr txBox="1"/>
            <p:nvPr/>
          </p:nvSpPr>
          <p:spPr>
            <a:xfrm>
              <a:off x="323528" y="2178729"/>
              <a:ext cx="2664296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Given </a:t>
              </a:r>
              <a:r>
                <a:rPr lang="en-US" sz="2000" dirty="0" smtClean="0">
                  <a:latin typeface="Arial"/>
                </a:rPr>
                <a:t>p</a:t>
              </a:r>
              <a:r>
                <a:rPr lang="en-US" sz="2000" baseline="-25000" dirty="0" smtClean="0">
                  <a:latin typeface="Arial"/>
                </a:rPr>
                <a:t>1</a:t>
              </a:r>
              <a:r>
                <a:rPr lang="en-US" sz="2000" dirty="0" smtClean="0"/>
                <a:t>,…,</a:t>
              </a:r>
              <a:r>
                <a:rPr lang="en-US" sz="2000" dirty="0" err="1" smtClean="0">
                  <a:latin typeface="Arial"/>
                </a:rPr>
                <a:t>p</a:t>
              </a:r>
              <a:r>
                <a:rPr lang="en-US" sz="2000" baseline="-25000" dirty="0" err="1" smtClean="0">
                  <a:latin typeface="Arial"/>
                </a:rPr>
                <a:t>n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2</a:t>
              </a:r>
              <a:r>
                <a:rPr lang="en-US" sz="2000" dirty="0" smtClean="0"/>
                <a:t> [0,1]. </a:t>
              </a:r>
            </a:p>
            <a:p>
              <a:r>
                <a:rPr lang="en-US" sz="2000" dirty="0" smtClean="0"/>
                <a:t>Sample </a:t>
              </a:r>
              <a:r>
                <a:rPr lang="en-US" sz="2000" dirty="0">
                  <a:latin typeface="cmmi10"/>
                </a:rPr>
                <a:t>S</a:t>
              </a:r>
              <a:r>
                <a:rPr lang="en-US" sz="2000" dirty="0"/>
                <a:t> </a:t>
              </a:r>
              <a:r>
                <a:rPr lang="en-US" sz="2000" dirty="0">
                  <a:latin typeface="cmsy10"/>
                  <a:ea typeface="cmsy10"/>
                  <a:cs typeface="cmsy10"/>
                </a:rPr>
                <a:t>µ</a:t>
              </a:r>
              <a:r>
                <a:rPr lang="en-US" sz="2000" dirty="0"/>
                <a:t> {1,..,n} </a:t>
              </a:r>
              <a:endParaRPr lang="en-US" sz="2000" dirty="0" smtClean="0"/>
            </a:p>
            <a:p>
              <a:r>
                <a:rPr lang="en-US" sz="2000" dirty="0" smtClean="0"/>
                <a:t>with </a:t>
              </a:r>
            </a:p>
            <a:p>
              <a:endParaRPr lang="en-US" sz="2000" dirty="0" smtClean="0"/>
            </a:p>
            <a:p>
              <a:endParaRPr lang="en-US" sz="800" dirty="0" smtClean="0"/>
            </a:p>
            <a:p>
              <a:r>
                <a:rPr lang="en-US" sz="2000" dirty="0" smtClean="0"/>
                <a:t>independently for all </a:t>
              </a:r>
              <a:r>
                <a:rPr lang="en-US" sz="2000" dirty="0" err="1" smtClean="0"/>
                <a:t>i</a:t>
              </a:r>
              <a:r>
                <a:rPr lang="en-US" sz="2000" dirty="0" smtClean="0"/>
                <a:t>.</a:t>
              </a:r>
              <a:endParaRPr lang="en-US" sz="2000" dirty="0"/>
            </a:p>
          </p:txBody>
        </p:sp>
        <p:pic>
          <p:nvPicPr>
            <p:cNvPr id="7" name="Picture 6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60" y="3267481"/>
              <a:ext cx="1524000" cy="27940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3203848" y="1484784"/>
              <a:ext cx="0" cy="2736304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68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9/11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Question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84" y="5405154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optimal expected query time:   O(1+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000" dirty="0" smtClean="0"/>
              <a:t>)</a:t>
            </a:r>
            <a:endParaRPr lang="en-US" sz="1800" dirty="0">
              <a:latin typeface="Capitals"/>
              <a:cs typeface="Capital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75708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endParaRPr lang="en-US" sz="2000" baseline="-25000" dirty="0">
              <a:latin typeface="Arial"/>
            </a:endParaRP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53136"/>
            <a:ext cx="1193800" cy="736600"/>
          </a:xfrm>
          <a:prstGeom prst="rect">
            <a:avLst/>
          </a:prstGeom>
        </p:spPr>
      </p:pic>
      <p:sp>
        <p:nvSpPr>
          <p:cNvPr id="42" name="Rectangle 10"/>
          <p:cNvSpPr txBox="1">
            <a:spLocks noChangeArrowheads="1"/>
          </p:cNvSpPr>
          <p:nvPr/>
        </p:nvSpPr>
        <p:spPr bwMode="auto">
          <a:xfrm>
            <a:off x="323528" y="836712"/>
            <a:ext cx="8568952" cy="6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/>
              <a:t>Can we solve a </a:t>
            </a:r>
            <a:r>
              <a:rPr lang="en-US" b="1" dirty="0" smtClean="0"/>
              <a:t>more general problem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79512" y="1484784"/>
            <a:ext cx="8784976" cy="2736304"/>
            <a:chOff x="179512" y="1484784"/>
            <a:chExt cx="8784976" cy="2736304"/>
          </a:xfrm>
        </p:grpSpPr>
        <p:sp>
          <p:nvSpPr>
            <p:cNvPr id="44" name="Rectangle 43"/>
            <p:cNvSpPr/>
            <p:nvPr/>
          </p:nvSpPr>
          <p:spPr bwMode="auto">
            <a:xfrm>
              <a:off x="179512" y="1484784"/>
              <a:ext cx="8784976" cy="27363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75856" y="1771463"/>
              <a:ext cx="1338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universe:</a:t>
              </a:r>
              <a:endParaRPr lang="en-US" sz="18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75856" y="2174911"/>
              <a:ext cx="1570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(sorted)</a:t>
              </a:r>
            </a:p>
            <a:p>
              <a:r>
                <a:rPr lang="en-US" sz="1800" dirty="0" smtClean="0"/>
                <a:t>probabilities:</a:t>
              </a:r>
              <a:endParaRPr lang="en-US" sz="1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92175" y="2823628"/>
              <a:ext cx="1180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r</a:t>
              </a:r>
              <a:r>
                <a:rPr lang="en-US" sz="1800" dirty="0" smtClean="0"/>
                <a:t>andom</a:t>
              </a:r>
            </a:p>
            <a:p>
              <a:r>
                <a:rPr lang="en-US" sz="1800" dirty="0" smtClean="0"/>
                <a:t>choice:</a:t>
              </a:r>
              <a:endParaRPr lang="en-US" sz="1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289562" y="3430741"/>
              <a:ext cx="1304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sampled</a:t>
              </a:r>
            </a:p>
            <a:p>
              <a:r>
                <a:rPr lang="en-US" sz="1800" dirty="0" smtClean="0"/>
                <a:t>subset </a:t>
              </a:r>
              <a:r>
                <a:rPr lang="en-US" sz="1800" dirty="0" smtClean="0">
                  <a:latin typeface="cmmi10"/>
                </a:rPr>
                <a:t>S</a:t>
              </a:r>
              <a:r>
                <a:rPr lang="en-US" sz="1800" dirty="0" smtClean="0"/>
                <a:t>:</a:t>
              </a:r>
              <a:endParaRPr lang="en-US" sz="18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3528" y="1629961"/>
              <a:ext cx="29523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latin typeface="Capitals"/>
                  <a:cs typeface="Capitals"/>
                </a:rPr>
                <a:t>SubsetSampling</a:t>
              </a:r>
              <a:r>
                <a:rPr lang="en-US" sz="2200" dirty="0" smtClean="0">
                  <a:latin typeface="Capitals"/>
                  <a:cs typeface="Capitals"/>
                </a:rPr>
                <a:t>:</a:t>
              </a:r>
              <a:endParaRPr lang="en-US" sz="2200" dirty="0">
                <a:latin typeface="Capitals"/>
                <a:cs typeface="Capitals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004048" y="1699456"/>
              <a:ext cx="3960439" cy="2304255"/>
              <a:chOff x="2339753" y="2276873"/>
              <a:chExt cx="3960439" cy="2304255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2339753" y="2276873"/>
                <a:ext cx="3816423" cy="230425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369006" y="2348880"/>
                <a:ext cx="39311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 {   </a:t>
                </a:r>
                <a:r>
                  <a:rPr lang="en-US" sz="1800" dirty="0"/>
                  <a:t>1,    </a:t>
                </a:r>
                <a:r>
                  <a:rPr lang="en-US" sz="1800" dirty="0" smtClean="0"/>
                  <a:t>  </a:t>
                </a:r>
                <a:r>
                  <a:rPr lang="en-US" sz="1800" dirty="0"/>
                  <a:t>2,       3,  </a:t>
                </a:r>
                <a:r>
                  <a:rPr lang="en-US" sz="1800" dirty="0" smtClean="0"/>
                  <a:t>    </a:t>
                </a:r>
                <a:r>
                  <a:rPr lang="en-US" sz="1800" dirty="0"/>
                  <a:t>4,   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…</a:t>
                </a:r>
                <a:r>
                  <a:rPr lang="en-US" sz="1800" dirty="0" smtClean="0"/>
                  <a:t>,     n</a:t>
                </a:r>
                <a:r>
                  <a:rPr lang="en-US" sz="1800" dirty="0" smtClean="0">
                    <a:latin typeface="cmmi10"/>
                  </a:rPr>
                  <a:t> </a:t>
                </a:r>
                <a:r>
                  <a:rPr lang="en-US" sz="1800" dirty="0" smtClean="0"/>
                  <a:t>  }</a:t>
                </a:r>
                <a:endParaRPr lang="en-US" sz="1800" dirty="0"/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2605976" y="2825928"/>
                <a:ext cx="3369109" cy="51056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 flipH="1">
                <a:off x="2855112" y="3448021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2469261" y="4086364"/>
                <a:ext cx="3643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{  </a:t>
                </a:r>
                <a:r>
                  <a:rPr lang="en-US" sz="1800" dirty="0" smtClean="0"/>
                  <a:t>1</a:t>
                </a:r>
                <a:r>
                  <a:rPr lang="en-US" sz="1800" dirty="0"/>
                  <a:t>,    </a:t>
                </a:r>
                <a:r>
                  <a:rPr lang="en-US" sz="1800" dirty="0" smtClean="0"/>
                  <a:t>                      </a:t>
                </a:r>
                <a:r>
                  <a:rPr lang="en-US" sz="1800" dirty="0"/>
                  <a:t>4,     …,   </a:t>
                </a:r>
                <a:r>
                  <a:rPr lang="en-US" sz="1800" dirty="0" smtClean="0"/>
                  <a:t>n   </a:t>
                </a:r>
                <a:r>
                  <a:rPr lang="en-US" sz="1800" dirty="0"/>
                  <a:t>}</a:t>
                </a: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 bwMode="auto">
              <a:xfrm flipH="1">
                <a:off x="3464688" y="3445589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0" name="Straight Arrow Connector 59"/>
              <p:cNvCxnSpPr/>
              <p:nvPr/>
            </p:nvCxnSpPr>
            <p:spPr bwMode="auto">
              <a:xfrm flipH="1">
                <a:off x="4056567" y="3443156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1" name="Straight Arrow Connector 60"/>
              <p:cNvCxnSpPr/>
              <p:nvPr/>
            </p:nvCxnSpPr>
            <p:spPr bwMode="auto">
              <a:xfrm flipH="1">
                <a:off x="4644184" y="3440724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2" name="Straight Arrow Connector 61"/>
              <p:cNvCxnSpPr/>
              <p:nvPr/>
            </p:nvCxnSpPr>
            <p:spPr bwMode="auto">
              <a:xfrm flipH="1">
                <a:off x="5692312" y="3438292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63" name="Picture 62" descr="Anonymous_two_red_dic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5788" y="3599476"/>
                <a:ext cx="293098" cy="303708"/>
              </a:xfrm>
              <a:prstGeom prst="rect">
                <a:avLst/>
              </a:prstGeom>
            </p:spPr>
          </p:pic>
          <p:pic>
            <p:nvPicPr>
              <p:cNvPr id="64" name="Picture 63" descr="Anonymous_two_red_dic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8869" y="3599478"/>
                <a:ext cx="293098" cy="303708"/>
              </a:xfrm>
              <a:prstGeom prst="rect">
                <a:avLst/>
              </a:prstGeom>
            </p:spPr>
          </p:pic>
          <p:pic>
            <p:nvPicPr>
              <p:cNvPr id="65" name="Picture 64" descr="Anonymous_two_red_dic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2510" y="3599480"/>
                <a:ext cx="293098" cy="303708"/>
              </a:xfrm>
              <a:prstGeom prst="rect">
                <a:avLst/>
              </a:prstGeom>
            </p:spPr>
          </p:pic>
          <p:pic>
            <p:nvPicPr>
              <p:cNvPr id="66" name="Picture 65" descr="Anonymous_two_red_dic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7200" y="3599482"/>
                <a:ext cx="293098" cy="303708"/>
              </a:xfrm>
              <a:prstGeom prst="rect">
                <a:avLst/>
              </a:prstGeom>
            </p:spPr>
          </p:pic>
          <p:pic>
            <p:nvPicPr>
              <p:cNvPr id="67" name="Picture 66" descr="Anonymous_two_red_dic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7085" y="3599485"/>
                <a:ext cx="293098" cy="303708"/>
              </a:xfrm>
              <a:prstGeom prst="rect">
                <a:avLst/>
              </a:prstGeom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5023191" y="3580036"/>
                <a:ext cx="405900" cy="32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…</a:t>
                </a:r>
                <a:endParaRPr lang="en-US" sz="1800" dirty="0"/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2815738" y="3057499"/>
                <a:ext cx="79871" cy="27696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3417354" y="3138497"/>
                <a:ext cx="79871" cy="19447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4012185" y="3207346"/>
                <a:ext cx="79871" cy="1252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4595865" y="3247845"/>
                <a:ext cx="79871" cy="8430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5652834" y="3286319"/>
                <a:ext cx="79871" cy="4542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469261" y="2796682"/>
                <a:ext cx="3643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 </a:t>
                </a:r>
                <a:r>
                  <a:rPr lang="en-US" sz="1800" dirty="0" smtClean="0"/>
                  <a:t> 0.7     0.5    0.3    0.2    …    0.1</a:t>
                </a:r>
                <a:endParaRPr lang="en-US" sz="1800" dirty="0"/>
              </a:p>
            </p:txBody>
          </p:sp>
          <p:cxnSp>
            <p:nvCxnSpPr>
              <p:cNvPr id="75" name="Straight Connector 74"/>
              <p:cNvCxnSpPr/>
              <p:nvPr/>
            </p:nvCxnSpPr>
            <p:spPr bwMode="auto">
              <a:xfrm>
                <a:off x="2610893" y="3337401"/>
                <a:ext cx="33615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1" name="TextBox 50"/>
            <p:cNvSpPr txBox="1"/>
            <p:nvPr/>
          </p:nvSpPr>
          <p:spPr>
            <a:xfrm>
              <a:off x="323528" y="2178729"/>
              <a:ext cx="2664296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Given </a:t>
              </a:r>
              <a:r>
                <a:rPr lang="en-US" sz="2000" dirty="0" smtClean="0">
                  <a:latin typeface="Arial"/>
                </a:rPr>
                <a:t>p</a:t>
              </a:r>
              <a:r>
                <a:rPr lang="en-US" sz="2000" baseline="-25000" dirty="0" smtClean="0">
                  <a:latin typeface="Arial"/>
                </a:rPr>
                <a:t>1</a:t>
              </a:r>
              <a:r>
                <a:rPr lang="en-US" sz="2000" dirty="0" smtClean="0"/>
                <a:t>,…,</a:t>
              </a:r>
              <a:r>
                <a:rPr lang="en-US" sz="2000" dirty="0" err="1" smtClean="0">
                  <a:latin typeface="Arial"/>
                </a:rPr>
                <a:t>p</a:t>
              </a:r>
              <a:r>
                <a:rPr lang="en-US" sz="2000" baseline="-25000" dirty="0" err="1" smtClean="0">
                  <a:latin typeface="Arial"/>
                </a:rPr>
                <a:t>n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2</a:t>
              </a:r>
              <a:r>
                <a:rPr lang="en-US" sz="2000" dirty="0" smtClean="0"/>
                <a:t> [0,1]. </a:t>
              </a:r>
            </a:p>
            <a:p>
              <a:r>
                <a:rPr lang="en-US" sz="2000" dirty="0" smtClean="0"/>
                <a:t>Sample </a:t>
              </a:r>
              <a:r>
                <a:rPr lang="en-US" sz="2000" dirty="0">
                  <a:latin typeface="cmmi10"/>
                </a:rPr>
                <a:t>S</a:t>
              </a:r>
              <a:r>
                <a:rPr lang="en-US" sz="2000" dirty="0"/>
                <a:t> </a:t>
              </a:r>
              <a:r>
                <a:rPr lang="en-US" sz="2000" dirty="0">
                  <a:latin typeface="cmsy10"/>
                  <a:ea typeface="cmsy10"/>
                  <a:cs typeface="cmsy10"/>
                </a:rPr>
                <a:t>µ</a:t>
              </a:r>
              <a:r>
                <a:rPr lang="en-US" sz="2000" dirty="0"/>
                <a:t> {1,..,n} </a:t>
              </a:r>
              <a:endParaRPr lang="en-US" sz="2000" dirty="0" smtClean="0"/>
            </a:p>
            <a:p>
              <a:r>
                <a:rPr lang="en-US" sz="2000" dirty="0" smtClean="0"/>
                <a:t>with </a:t>
              </a:r>
            </a:p>
            <a:p>
              <a:endParaRPr lang="en-US" sz="2000" dirty="0" smtClean="0"/>
            </a:p>
            <a:p>
              <a:endParaRPr lang="en-US" sz="800" dirty="0" smtClean="0"/>
            </a:p>
            <a:p>
              <a:r>
                <a:rPr lang="en-US" sz="2000" dirty="0" smtClean="0"/>
                <a:t>independently for all </a:t>
              </a:r>
              <a:r>
                <a:rPr lang="en-US" sz="2000" dirty="0" err="1" smtClean="0"/>
                <a:t>i</a:t>
              </a:r>
              <a:r>
                <a:rPr lang="en-US" sz="2000" dirty="0" smtClean="0"/>
                <a:t>.</a:t>
              </a:r>
              <a:endParaRPr lang="en-US" sz="2000" dirty="0"/>
            </a:p>
          </p:txBody>
        </p:sp>
        <p:pic>
          <p:nvPicPr>
            <p:cNvPr id="52" name="Picture 51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60" y="3267481"/>
              <a:ext cx="1524000" cy="279400"/>
            </a:xfrm>
            <a:prstGeom prst="rect">
              <a:avLst/>
            </a:prstGeom>
          </p:spPr>
        </p:pic>
        <p:cxnSp>
          <p:nvCxnSpPr>
            <p:cNvPr id="53" name="Straight Connector 52"/>
            <p:cNvCxnSpPr/>
            <p:nvPr/>
          </p:nvCxnSpPr>
          <p:spPr>
            <a:xfrm>
              <a:off x="3203848" y="1484784"/>
              <a:ext cx="0" cy="2736304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99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9/11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Question</a:t>
            </a:r>
          </a:p>
        </p:txBody>
      </p:sp>
      <p:sp>
        <p:nvSpPr>
          <p:cNvPr id="148" name="Rectangle 147"/>
          <p:cNvSpPr/>
          <p:nvPr/>
        </p:nvSpPr>
        <p:spPr bwMode="auto">
          <a:xfrm>
            <a:off x="827584" y="4509120"/>
            <a:ext cx="3672408" cy="1656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Theorem: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043609" y="486916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apitals"/>
                <a:cs typeface="Capitals"/>
              </a:rPr>
              <a:t>SubsetSampling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150" name="TextBox 149"/>
          <p:cNvSpPr txBox="1"/>
          <p:nvPr/>
        </p:nvSpPr>
        <p:spPr>
          <a:xfrm>
            <a:off x="1043608" y="530120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(n</a:t>
            </a:r>
            <a:r>
              <a:rPr lang="en-US" sz="2000" dirty="0"/>
              <a:t>) </a:t>
            </a:r>
            <a:r>
              <a:rPr lang="en-US" sz="2000" dirty="0" smtClean="0"/>
              <a:t>preprocessing</a:t>
            </a:r>
          </a:p>
          <a:p>
            <a:r>
              <a:rPr lang="en-US" sz="2000" dirty="0" smtClean="0"/>
              <a:t>O</a:t>
            </a:r>
            <a:r>
              <a:rPr lang="en-US" sz="2000" dirty="0"/>
              <a:t>(</a:t>
            </a:r>
            <a:r>
              <a:rPr lang="en-US" sz="2000" dirty="0" smtClean="0"/>
              <a:t>1+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000" dirty="0" smtClean="0"/>
              <a:t>) expected query time</a:t>
            </a:r>
            <a:endParaRPr lang="en-US" sz="2000" dirty="0"/>
          </a:p>
        </p:txBody>
      </p:sp>
      <p:sp>
        <p:nvSpPr>
          <p:cNvPr id="154" name="Rectangle 153"/>
          <p:cNvSpPr/>
          <p:nvPr/>
        </p:nvSpPr>
        <p:spPr bwMode="auto">
          <a:xfrm>
            <a:off x="4716016" y="4509120"/>
            <a:ext cx="3672408" cy="1656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Theorem: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4932040" y="4869160"/>
            <a:ext cx="3312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apitals"/>
                <a:cs typeface="Capitals"/>
              </a:rPr>
              <a:t>SortedSubsetSampling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156" name="TextBox 155"/>
          <p:cNvSpPr txBox="1"/>
          <p:nvPr/>
        </p:nvSpPr>
        <p:spPr>
          <a:xfrm>
            <a:off x="4932040" y="530120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(log n</a:t>
            </a:r>
            <a:r>
              <a:rPr lang="en-US" sz="2000" dirty="0"/>
              <a:t>) </a:t>
            </a:r>
            <a:r>
              <a:rPr lang="en-US" sz="2000" dirty="0" smtClean="0"/>
              <a:t>preprocessing</a:t>
            </a:r>
          </a:p>
          <a:p>
            <a:r>
              <a:rPr lang="en-US" sz="2000" dirty="0" smtClean="0"/>
              <a:t>O</a:t>
            </a:r>
            <a:r>
              <a:rPr lang="en-US" sz="2000" dirty="0"/>
              <a:t>(</a:t>
            </a:r>
            <a:r>
              <a:rPr lang="en-US" sz="2000" dirty="0" smtClean="0"/>
              <a:t>1+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000" dirty="0" smtClean="0"/>
              <a:t>) expected query time</a:t>
            </a:r>
            <a:endParaRPr lang="en-US" sz="2000" dirty="0"/>
          </a:p>
        </p:txBody>
      </p:sp>
      <p:sp>
        <p:nvSpPr>
          <p:cNvPr id="44" name="Rectangle 10"/>
          <p:cNvSpPr txBox="1">
            <a:spLocks noChangeArrowheads="1"/>
          </p:cNvSpPr>
          <p:nvPr/>
        </p:nvSpPr>
        <p:spPr bwMode="auto">
          <a:xfrm>
            <a:off x="323528" y="836712"/>
            <a:ext cx="8568952" cy="6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/>
              <a:t>Can we solve a </a:t>
            </a:r>
            <a:r>
              <a:rPr lang="en-US" b="1" dirty="0" smtClean="0"/>
              <a:t>more general problem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179512" y="1484784"/>
            <a:ext cx="8784976" cy="2736304"/>
            <a:chOff x="179512" y="1484784"/>
            <a:chExt cx="8784976" cy="2736304"/>
          </a:xfrm>
        </p:grpSpPr>
        <p:sp>
          <p:nvSpPr>
            <p:cNvPr id="48" name="Rectangle 47"/>
            <p:cNvSpPr/>
            <p:nvPr/>
          </p:nvSpPr>
          <p:spPr bwMode="auto">
            <a:xfrm>
              <a:off x="179512" y="1484784"/>
              <a:ext cx="8784976" cy="27363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75856" y="1771463"/>
              <a:ext cx="1338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universe:</a:t>
              </a:r>
              <a:endParaRPr lang="en-US" sz="18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75856" y="2174911"/>
              <a:ext cx="1570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(sorted)</a:t>
              </a:r>
            </a:p>
            <a:p>
              <a:r>
                <a:rPr lang="en-US" sz="1800" dirty="0" smtClean="0"/>
                <a:t>probabilities:</a:t>
              </a:r>
              <a:endParaRPr lang="en-US" sz="1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2175" y="2823628"/>
              <a:ext cx="1180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r</a:t>
              </a:r>
              <a:r>
                <a:rPr lang="en-US" sz="1800" dirty="0" smtClean="0"/>
                <a:t>andom</a:t>
              </a:r>
            </a:p>
            <a:p>
              <a:r>
                <a:rPr lang="en-US" sz="1800" dirty="0" smtClean="0"/>
                <a:t>choice:</a:t>
              </a:r>
              <a:endParaRPr lang="en-US" sz="18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89562" y="3430741"/>
              <a:ext cx="1304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sampled</a:t>
              </a:r>
            </a:p>
            <a:p>
              <a:r>
                <a:rPr lang="en-US" sz="1800" dirty="0" smtClean="0"/>
                <a:t>subset </a:t>
              </a:r>
              <a:r>
                <a:rPr lang="en-US" sz="1800" dirty="0" smtClean="0">
                  <a:latin typeface="cmmi10"/>
                </a:rPr>
                <a:t>S</a:t>
              </a:r>
              <a:r>
                <a:rPr lang="en-US" sz="1800" dirty="0" smtClean="0"/>
                <a:t>:</a:t>
              </a:r>
              <a:endParaRPr lang="en-US" sz="18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23528" y="1629961"/>
              <a:ext cx="29523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latin typeface="Capitals"/>
                  <a:cs typeface="Capitals"/>
                </a:rPr>
                <a:t>SubsetSampling</a:t>
              </a:r>
              <a:r>
                <a:rPr lang="en-US" sz="2200" dirty="0" smtClean="0">
                  <a:latin typeface="Capitals"/>
                  <a:cs typeface="Capitals"/>
                </a:rPr>
                <a:t>:</a:t>
              </a:r>
              <a:endParaRPr lang="en-US" sz="2200" dirty="0">
                <a:latin typeface="Capitals"/>
                <a:cs typeface="Capital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004048" y="1699456"/>
              <a:ext cx="3960439" cy="2304255"/>
              <a:chOff x="2339753" y="2276873"/>
              <a:chExt cx="3960439" cy="2304255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2339753" y="2276873"/>
                <a:ext cx="3816423" cy="230425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369006" y="2348880"/>
                <a:ext cx="39311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 {   </a:t>
                </a:r>
                <a:r>
                  <a:rPr lang="en-US" sz="1800" dirty="0"/>
                  <a:t>1,    </a:t>
                </a:r>
                <a:r>
                  <a:rPr lang="en-US" sz="1800" dirty="0" smtClean="0"/>
                  <a:t>  </a:t>
                </a:r>
                <a:r>
                  <a:rPr lang="en-US" sz="1800" dirty="0"/>
                  <a:t>2,       3,  </a:t>
                </a:r>
                <a:r>
                  <a:rPr lang="en-US" sz="1800" dirty="0" smtClean="0"/>
                  <a:t>    </a:t>
                </a:r>
                <a:r>
                  <a:rPr lang="en-US" sz="1800" dirty="0"/>
                  <a:t>4,   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…</a:t>
                </a:r>
                <a:r>
                  <a:rPr lang="en-US" sz="1800" dirty="0" smtClean="0"/>
                  <a:t>,     n</a:t>
                </a:r>
                <a:r>
                  <a:rPr lang="en-US" sz="1800" dirty="0" smtClean="0">
                    <a:latin typeface="cmmi10"/>
                  </a:rPr>
                  <a:t> </a:t>
                </a:r>
                <a:r>
                  <a:rPr lang="en-US" sz="1800" dirty="0" smtClean="0"/>
                  <a:t>  }</a:t>
                </a:r>
                <a:endParaRPr lang="en-US" sz="1800" dirty="0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2605976" y="2825928"/>
                <a:ext cx="3369109" cy="51056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 bwMode="auto">
              <a:xfrm flipH="1">
                <a:off x="2855112" y="3448021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2" name="TextBox 61"/>
              <p:cNvSpPr txBox="1"/>
              <p:nvPr/>
            </p:nvSpPr>
            <p:spPr>
              <a:xfrm>
                <a:off x="2469261" y="4086364"/>
                <a:ext cx="3643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{  </a:t>
                </a:r>
                <a:r>
                  <a:rPr lang="en-US" sz="1800" dirty="0" smtClean="0"/>
                  <a:t>1</a:t>
                </a:r>
                <a:r>
                  <a:rPr lang="en-US" sz="1800" dirty="0"/>
                  <a:t>,    </a:t>
                </a:r>
                <a:r>
                  <a:rPr lang="en-US" sz="1800" dirty="0" smtClean="0"/>
                  <a:t>                      </a:t>
                </a:r>
                <a:r>
                  <a:rPr lang="en-US" sz="1800" dirty="0"/>
                  <a:t>4,     …,   </a:t>
                </a:r>
                <a:r>
                  <a:rPr lang="en-US" sz="1800" dirty="0" smtClean="0"/>
                  <a:t>n   </a:t>
                </a:r>
                <a:r>
                  <a:rPr lang="en-US" sz="1800" dirty="0"/>
                  <a:t>}</a:t>
                </a: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 bwMode="auto">
              <a:xfrm flipH="1">
                <a:off x="3464688" y="3445589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4" name="Straight Arrow Connector 63"/>
              <p:cNvCxnSpPr/>
              <p:nvPr/>
            </p:nvCxnSpPr>
            <p:spPr bwMode="auto">
              <a:xfrm flipH="1">
                <a:off x="4056567" y="3443156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5" name="Straight Arrow Connector 64"/>
              <p:cNvCxnSpPr/>
              <p:nvPr/>
            </p:nvCxnSpPr>
            <p:spPr bwMode="auto">
              <a:xfrm flipH="1">
                <a:off x="4644184" y="3440724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 bwMode="auto">
              <a:xfrm flipH="1">
                <a:off x="5692312" y="3438292"/>
                <a:ext cx="0" cy="6378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67" name="Picture 66" descr="Anonymous_two_red_dic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5788" y="3599476"/>
                <a:ext cx="293098" cy="303708"/>
              </a:xfrm>
              <a:prstGeom prst="rect">
                <a:avLst/>
              </a:prstGeom>
            </p:spPr>
          </p:pic>
          <p:pic>
            <p:nvPicPr>
              <p:cNvPr id="68" name="Picture 67" descr="Anonymous_two_red_dic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8869" y="3599478"/>
                <a:ext cx="293098" cy="303708"/>
              </a:xfrm>
              <a:prstGeom prst="rect">
                <a:avLst/>
              </a:prstGeom>
            </p:spPr>
          </p:pic>
          <p:pic>
            <p:nvPicPr>
              <p:cNvPr id="69" name="Picture 68" descr="Anonymous_two_red_dic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2510" y="3599480"/>
                <a:ext cx="293098" cy="303708"/>
              </a:xfrm>
              <a:prstGeom prst="rect">
                <a:avLst/>
              </a:prstGeom>
            </p:spPr>
          </p:pic>
          <p:pic>
            <p:nvPicPr>
              <p:cNvPr id="70" name="Picture 69" descr="Anonymous_two_red_dic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7200" y="3599482"/>
                <a:ext cx="293098" cy="303708"/>
              </a:xfrm>
              <a:prstGeom prst="rect">
                <a:avLst/>
              </a:prstGeom>
            </p:spPr>
          </p:pic>
          <p:pic>
            <p:nvPicPr>
              <p:cNvPr id="71" name="Picture 70" descr="Anonymous_two_red_dic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7085" y="3599485"/>
                <a:ext cx="293098" cy="303708"/>
              </a:xfrm>
              <a:prstGeom prst="rect">
                <a:avLst/>
              </a:prstGeom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5023191" y="3580036"/>
                <a:ext cx="405900" cy="32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…</a:t>
                </a:r>
                <a:endParaRPr lang="en-US" sz="1800" dirty="0"/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2815738" y="3057499"/>
                <a:ext cx="79871" cy="27696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3417354" y="3138497"/>
                <a:ext cx="79871" cy="19447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4012185" y="3207346"/>
                <a:ext cx="79871" cy="1252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4595865" y="3247845"/>
                <a:ext cx="79871" cy="8430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5652834" y="3286319"/>
                <a:ext cx="79871" cy="4542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469261" y="2796682"/>
                <a:ext cx="3643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 </a:t>
                </a:r>
                <a:r>
                  <a:rPr lang="en-US" sz="1800" dirty="0" smtClean="0"/>
                  <a:t> 0.7     0.5    0.3    0.2    …    0.1</a:t>
                </a:r>
                <a:endParaRPr lang="en-US" sz="1800" dirty="0"/>
              </a:p>
            </p:txBody>
          </p:sp>
          <p:cxnSp>
            <p:nvCxnSpPr>
              <p:cNvPr id="79" name="Straight Connector 78"/>
              <p:cNvCxnSpPr/>
              <p:nvPr/>
            </p:nvCxnSpPr>
            <p:spPr bwMode="auto">
              <a:xfrm>
                <a:off x="2610893" y="3337401"/>
                <a:ext cx="33615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5" name="TextBox 54"/>
            <p:cNvSpPr txBox="1"/>
            <p:nvPr/>
          </p:nvSpPr>
          <p:spPr>
            <a:xfrm>
              <a:off x="323528" y="2178729"/>
              <a:ext cx="2664296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Given </a:t>
              </a:r>
              <a:r>
                <a:rPr lang="en-US" sz="2000" dirty="0" smtClean="0">
                  <a:latin typeface="Arial"/>
                </a:rPr>
                <a:t>p</a:t>
              </a:r>
              <a:r>
                <a:rPr lang="en-US" sz="2000" baseline="-25000" dirty="0" smtClean="0">
                  <a:latin typeface="Arial"/>
                </a:rPr>
                <a:t>1</a:t>
              </a:r>
              <a:r>
                <a:rPr lang="en-US" sz="2000" dirty="0" smtClean="0"/>
                <a:t>,…,</a:t>
              </a:r>
              <a:r>
                <a:rPr lang="en-US" sz="2000" dirty="0" err="1" smtClean="0">
                  <a:latin typeface="Arial"/>
                </a:rPr>
                <a:t>p</a:t>
              </a:r>
              <a:r>
                <a:rPr lang="en-US" sz="2000" baseline="-25000" dirty="0" err="1" smtClean="0">
                  <a:latin typeface="Arial"/>
                </a:rPr>
                <a:t>n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2</a:t>
              </a:r>
              <a:r>
                <a:rPr lang="en-US" sz="2000" dirty="0" smtClean="0"/>
                <a:t> [0,1]. </a:t>
              </a:r>
            </a:p>
            <a:p>
              <a:r>
                <a:rPr lang="en-US" sz="2000" dirty="0" smtClean="0"/>
                <a:t>Sample </a:t>
              </a:r>
              <a:r>
                <a:rPr lang="en-US" sz="2000" dirty="0">
                  <a:latin typeface="cmmi10"/>
                </a:rPr>
                <a:t>S</a:t>
              </a:r>
              <a:r>
                <a:rPr lang="en-US" sz="2000" dirty="0"/>
                <a:t> </a:t>
              </a:r>
              <a:r>
                <a:rPr lang="en-US" sz="2000" dirty="0">
                  <a:latin typeface="cmsy10"/>
                  <a:ea typeface="cmsy10"/>
                  <a:cs typeface="cmsy10"/>
                </a:rPr>
                <a:t>µ</a:t>
              </a:r>
              <a:r>
                <a:rPr lang="en-US" sz="2000" dirty="0"/>
                <a:t> {1,..,n} </a:t>
              </a:r>
              <a:endParaRPr lang="en-US" sz="2000" dirty="0" smtClean="0"/>
            </a:p>
            <a:p>
              <a:r>
                <a:rPr lang="en-US" sz="2000" dirty="0" smtClean="0"/>
                <a:t>with </a:t>
              </a:r>
            </a:p>
            <a:p>
              <a:endParaRPr lang="en-US" sz="2000" dirty="0" smtClean="0"/>
            </a:p>
            <a:p>
              <a:endParaRPr lang="en-US" sz="800" dirty="0" smtClean="0"/>
            </a:p>
            <a:p>
              <a:r>
                <a:rPr lang="en-US" sz="2000" dirty="0" smtClean="0"/>
                <a:t>independently for all </a:t>
              </a:r>
              <a:r>
                <a:rPr lang="en-US" sz="2000" dirty="0" err="1" smtClean="0"/>
                <a:t>i</a:t>
              </a:r>
              <a:r>
                <a:rPr lang="en-US" sz="2000" dirty="0" smtClean="0"/>
                <a:t>.</a:t>
              </a:r>
              <a:endParaRPr lang="en-US" sz="2000" dirty="0"/>
            </a:p>
          </p:txBody>
        </p:sp>
        <p:pic>
          <p:nvPicPr>
            <p:cNvPr id="56" name="Picture 55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60" y="3267481"/>
              <a:ext cx="1524000" cy="279400"/>
            </a:xfrm>
            <a:prstGeom prst="rect">
              <a:avLst/>
            </a:prstGeom>
          </p:spPr>
        </p:pic>
        <p:cxnSp>
          <p:nvCxnSpPr>
            <p:cNvPr id="57" name="Straight Connector 56"/>
            <p:cNvCxnSpPr/>
            <p:nvPr/>
          </p:nvCxnSpPr>
          <p:spPr>
            <a:xfrm>
              <a:off x="3203848" y="1484784"/>
              <a:ext cx="0" cy="2736304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47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10/</a:t>
            </a:r>
            <a:r>
              <a:rPr lang="de-DE" dirty="0"/>
              <a:t>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Results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 bwMode="auto">
          <a:xfrm>
            <a:off x="827584" y="1124744"/>
            <a:ext cx="3672408" cy="1656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Theorem: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043609" y="148478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apitals"/>
                <a:cs typeface="Capitals"/>
              </a:rPr>
              <a:t>SubsetSampling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043608" y="191683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(n</a:t>
            </a:r>
            <a:r>
              <a:rPr lang="en-US" sz="2000" dirty="0"/>
              <a:t>) </a:t>
            </a:r>
            <a:r>
              <a:rPr lang="en-US" sz="2000" dirty="0" smtClean="0"/>
              <a:t>preprocessing</a:t>
            </a:r>
          </a:p>
          <a:p>
            <a:r>
              <a:rPr lang="en-US" sz="2000" dirty="0" smtClean="0"/>
              <a:t>O</a:t>
            </a:r>
            <a:r>
              <a:rPr lang="en-US" sz="2000" dirty="0"/>
              <a:t>(</a:t>
            </a:r>
            <a:r>
              <a:rPr lang="en-US" sz="2000" dirty="0" smtClean="0"/>
              <a:t>1+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000" dirty="0" smtClean="0"/>
              <a:t>) expected query time</a:t>
            </a:r>
            <a:endParaRPr lang="en-US" sz="2000" dirty="0"/>
          </a:p>
        </p:txBody>
      </p:sp>
      <p:sp>
        <p:nvSpPr>
          <p:cNvPr id="103" name="Rectangle 102"/>
          <p:cNvSpPr/>
          <p:nvPr/>
        </p:nvSpPr>
        <p:spPr bwMode="auto">
          <a:xfrm>
            <a:off x="4716016" y="1124744"/>
            <a:ext cx="3672408" cy="1656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Theorem: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932040" y="1484784"/>
            <a:ext cx="3312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apitals"/>
                <a:cs typeface="Capitals"/>
              </a:rPr>
              <a:t>SortedSubsetSampling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4932040" y="191683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(log n</a:t>
            </a:r>
            <a:r>
              <a:rPr lang="en-US" sz="2000" dirty="0"/>
              <a:t>) </a:t>
            </a:r>
            <a:r>
              <a:rPr lang="en-US" sz="2000" dirty="0" smtClean="0"/>
              <a:t>preprocessing</a:t>
            </a:r>
          </a:p>
          <a:p>
            <a:r>
              <a:rPr lang="en-US" sz="2000" dirty="0" smtClean="0"/>
              <a:t>O</a:t>
            </a:r>
            <a:r>
              <a:rPr lang="en-US" sz="2000" dirty="0"/>
              <a:t>(</a:t>
            </a:r>
            <a:r>
              <a:rPr lang="en-US" sz="2000" dirty="0" smtClean="0"/>
              <a:t>1+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000" dirty="0" smtClean="0"/>
              <a:t>) expected query time</a:t>
            </a:r>
            <a:endParaRPr lang="en-US" sz="2000" dirty="0"/>
          </a:p>
        </p:txBody>
      </p:sp>
      <p:sp>
        <p:nvSpPr>
          <p:cNvPr id="106" name="Rectangle 105"/>
          <p:cNvSpPr/>
          <p:nvPr/>
        </p:nvSpPr>
        <p:spPr bwMode="auto">
          <a:xfrm>
            <a:off x="827584" y="3861048"/>
            <a:ext cx="3672408" cy="16561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[Walker’77]: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43609" y="422108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pitals"/>
                <a:cs typeface="Capitals"/>
              </a:rPr>
              <a:t>PropSampling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043608" y="465313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(n</a:t>
            </a:r>
            <a:r>
              <a:rPr lang="en-US" sz="2000" dirty="0"/>
              <a:t>) </a:t>
            </a:r>
            <a:r>
              <a:rPr lang="en-US" sz="2000" dirty="0" smtClean="0"/>
              <a:t>preprocessing</a:t>
            </a:r>
          </a:p>
          <a:p>
            <a:r>
              <a:rPr lang="en-US" sz="2000" dirty="0" smtClean="0"/>
              <a:t>O</a:t>
            </a:r>
            <a:r>
              <a:rPr lang="en-US" sz="2000" dirty="0"/>
              <a:t>(</a:t>
            </a:r>
            <a:r>
              <a:rPr lang="en-US" sz="2000" dirty="0" smtClean="0"/>
              <a:t>1) query time</a:t>
            </a:r>
            <a:endParaRPr lang="en-US" sz="2000" dirty="0"/>
          </a:p>
        </p:txBody>
      </p:sp>
      <p:sp>
        <p:nvSpPr>
          <p:cNvPr id="109" name="Rectangle 108"/>
          <p:cNvSpPr/>
          <p:nvPr/>
        </p:nvSpPr>
        <p:spPr bwMode="auto">
          <a:xfrm>
            <a:off x="4716016" y="3861048"/>
            <a:ext cx="3672408" cy="1656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Theorem: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932040" y="4221088"/>
            <a:ext cx="3312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pitals"/>
                <a:cs typeface="Capitals"/>
              </a:rPr>
              <a:t>SortedPropSampling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932040" y="465313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(log n</a:t>
            </a:r>
            <a:r>
              <a:rPr lang="en-US" sz="2000" dirty="0"/>
              <a:t>) </a:t>
            </a:r>
            <a:r>
              <a:rPr lang="en-US" sz="2000" dirty="0" smtClean="0"/>
              <a:t>preprocessing</a:t>
            </a:r>
          </a:p>
          <a:p>
            <a:r>
              <a:rPr lang="en-US" sz="2000" dirty="0" smtClean="0"/>
              <a:t>O(1) expected query time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55776" y="2924944"/>
            <a:ext cx="0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99792" y="2924944"/>
            <a:ext cx="0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411760" y="3429000"/>
            <a:ext cx="216024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27784" y="3429000"/>
            <a:ext cx="216024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444208" y="2924944"/>
            <a:ext cx="0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588224" y="2924944"/>
            <a:ext cx="0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6300192" y="3429000"/>
            <a:ext cx="216024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6516216" y="3429000"/>
            <a:ext cx="216024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99792" y="3068960"/>
            <a:ext cx="122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Reduction</a:t>
            </a:r>
            <a:endParaRPr lang="en-US" sz="1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588272" y="3068960"/>
            <a:ext cx="122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Reduction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33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11/</a:t>
            </a:r>
            <a:r>
              <a:rPr lang="de-DE" dirty="0"/>
              <a:t>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apply these methods to: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55679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random graph generation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198884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faster simulation of physical models</a:t>
            </a:r>
            <a:endParaRPr lang="en-US" sz="2000" dirty="0"/>
          </a:p>
        </p:txBody>
      </p:sp>
      <p:pic>
        <p:nvPicPr>
          <p:cNvPr id="9" name="Picture 8" descr="dla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84984"/>
            <a:ext cx="2968382" cy="2968382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692696"/>
            <a:ext cx="2664296" cy="25329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568" y="263691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more general inputs: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what classes to look at?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7207696" y="1657400"/>
            <a:ext cx="3024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[</a:t>
            </a:r>
            <a:r>
              <a:rPr lang="en-US" sz="900" dirty="0" err="1" smtClean="0"/>
              <a:t>www.math.cornell.edu</a:t>
            </a:r>
            <a:r>
              <a:rPr lang="en-US" sz="900" dirty="0"/>
              <a:t>/~</a:t>
            </a:r>
            <a:r>
              <a:rPr lang="en-US" sz="900" dirty="0" err="1"/>
              <a:t>durrett</a:t>
            </a:r>
            <a:r>
              <a:rPr lang="en-US" sz="900" dirty="0"/>
              <a:t>/RGD/</a:t>
            </a:r>
            <a:r>
              <a:rPr lang="en-US" sz="900" dirty="0" err="1" smtClean="0"/>
              <a:t>RGD.html</a:t>
            </a:r>
            <a:r>
              <a:rPr lang="en-US" sz="900" dirty="0" smtClean="0"/>
              <a:t>]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207696" y="4537720"/>
            <a:ext cx="3024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[http://</a:t>
            </a:r>
            <a:r>
              <a:rPr lang="en-US" sz="900" dirty="0" err="1"/>
              <a:t>people.sc.fsu.edu</a:t>
            </a:r>
            <a:r>
              <a:rPr lang="en-US" sz="900" dirty="0"/>
              <a:t>/~</a:t>
            </a:r>
            <a:r>
              <a:rPr lang="en-US" sz="900" dirty="0" err="1"/>
              <a:t>jburkardt</a:t>
            </a:r>
            <a:r>
              <a:rPr lang="en-US" sz="900" dirty="0"/>
              <a:t>/data/gif/</a:t>
            </a:r>
            <a:r>
              <a:rPr lang="en-US" sz="900" dirty="0" err="1"/>
              <a:t>dla.gif</a:t>
            </a:r>
            <a:r>
              <a:rPr lang="en-US" sz="900" dirty="0"/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342086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smtClean="0"/>
              <a:t>prove remaining lower bounds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392492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smtClean="0"/>
              <a:t>explore dynamic setting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475656" y="4549190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Thank </a:t>
            </a:r>
            <a:r>
              <a:rPr lang="en-US" sz="4000" dirty="0"/>
              <a:t>y</a:t>
            </a:r>
            <a:r>
              <a:rPr lang="en-US" sz="4000" dirty="0" smtClean="0"/>
              <a:t>ou </a:t>
            </a:r>
            <a:r>
              <a:rPr lang="en-US" sz="4000" dirty="0"/>
              <a:t>f</a:t>
            </a:r>
            <a:r>
              <a:rPr lang="en-US" sz="4000" dirty="0" smtClean="0"/>
              <a:t>or </a:t>
            </a:r>
            <a:r>
              <a:rPr lang="en-US" sz="4000" dirty="0"/>
              <a:t>y</a:t>
            </a:r>
            <a:r>
              <a:rPr lang="en-US" sz="4000" dirty="0" smtClean="0"/>
              <a:t>our </a:t>
            </a:r>
            <a:r>
              <a:rPr lang="en-US" sz="4000" dirty="0"/>
              <a:t>a</a:t>
            </a:r>
            <a:r>
              <a:rPr lang="en-US" sz="4000" dirty="0" smtClean="0"/>
              <a:t>ttention!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0947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6156176" y="2852936"/>
            <a:ext cx="1728192" cy="936104"/>
          </a:xfrm>
          <a:prstGeom prst="rect">
            <a:avLst/>
          </a:prstGeom>
          <a:solidFill>
            <a:srgbClr val="FF555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267744" y="2852936"/>
            <a:ext cx="1728192" cy="936104"/>
          </a:xfrm>
          <a:prstGeom prst="rect">
            <a:avLst/>
          </a:prstGeom>
          <a:solidFill>
            <a:srgbClr val="FF555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12/11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Results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 bwMode="auto">
          <a:xfrm>
            <a:off x="827584" y="1124744"/>
            <a:ext cx="3672408" cy="1656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Theorem: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043609" y="148478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apitals"/>
                <a:cs typeface="Capitals"/>
              </a:rPr>
              <a:t>SubsetSampling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043608" y="191683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(n</a:t>
            </a:r>
            <a:r>
              <a:rPr lang="en-US" sz="2000" dirty="0"/>
              <a:t>) </a:t>
            </a:r>
            <a:r>
              <a:rPr lang="en-US" sz="2000" dirty="0" smtClean="0"/>
              <a:t>preprocessing</a:t>
            </a:r>
          </a:p>
          <a:p>
            <a:r>
              <a:rPr lang="en-US" sz="2000" dirty="0" smtClean="0"/>
              <a:t>O</a:t>
            </a:r>
            <a:r>
              <a:rPr lang="en-US" sz="2000" dirty="0"/>
              <a:t>(</a:t>
            </a:r>
            <a:r>
              <a:rPr lang="en-US" sz="2000" dirty="0" smtClean="0"/>
              <a:t>1+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000" dirty="0" smtClean="0"/>
              <a:t>) expected query time</a:t>
            </a:r>
            <a:endParaRPr lang="en-US" sz="2000" dirty="0"/>
          </a:p>
        </p:txBody>
      </p:sp>
      <p:sp>
        <p:nvSpPr>
          <p:cNvPr id="103" name="Rectangle 102"/>
          <p:cNvSpPr/>
          <p:nvPr/>
        </p:nvSpPr>
        <p:spPr bwMode="auto">
          <a:xfrm>
            <a:off x="4716016" y="1124744"/>
            <a:ext cx="3672408" cy="1656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Theorem: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932040" y="1484784"/>
            <a:ext cx="3312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apitals"/>
                <a:cs typeface="Capitals"/>
              </a:rPr>
              <a:t>SortedSubsetSampling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4932040" y="191683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(log n</a:t>
            </a:r>
            <a:r>
              <a:rPr lang="en-US" sz="2000" dirty="0"/>
              <a:t>) </a:t>
            </a:r>
            <a:r>
              <a:rPr lang="en-US" sz="2000" dirty="0" smtClean="0"/>
              <a:t>preprocessing</a:t>
            </a:r>
          </a:p>
          <a:p>
            <a:r>
              <a:rPr lang="en-US" sz="2000" dirty="0" smtClean="0"/>
              <a:t>O</a:t>
            </a:r>
            <a:r>
              <a:rPr lang="en-US" sz="2000" dirty="0"/>
              <a:t>(</a:t>
            </a:r>
            <a:r>
              <a:rPr lang="en-US" sz="2000" dirty="0" smtClean="0"/>
              <a:t>1+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000" dirty="0" smtClean="0"/>
              <a:t>) expected query time</a:t>
            </a:r>
            <a:endParaRPr lang="en-US" sz="2000" dirty="0"/>
          </a:p>
        </p:txBody>
      </p:sp>
      <p:sp>
        <p:nvSpPr>
          <p:cNvPr id="106" name="Rectangle 105"/>
          <p:cNvSpPr/>
          <p:nvPr/>
        </p:nvSpPr>
        <p:spPr bwMode="auto">
          <a:xfrm>
            <a:off x="827584" y="3861048"/>
            <a:ext cx="3672408" cy="16561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[Walker’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77]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43609" y="422108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pitals"/>
                <a:cs typeface="Capitals"/>
              </a:rPr>
              <a:t>PropSampling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043608" y="465313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(n</a:t>
            </a:r>
            <a:r>
              <a:rPr lang="en-US" sz="2000" dirty="0"/>
              <a:t>) </a:t>
            </a:r>
            <a:r>
              <a:rPr lang="en-US" sz="2000" dirty="0" smtClean="0"/>
              <a:t>preprocessing</a:t>
            </a:r>
          </a:p>
          <a:p>
            <a:r>
              <a:rPr lang="en-US" sz="2000" dirty="0" smtClean="0"/>
              <a:t>O</a:t>
            </a:r>
            <a:r>
              <a:rPr lang="en-US" sz="2000" dirty="0"/>
              <a:t>(</a:t>
            </a:r>
            <a:r>
              <a:rPr lang="en-US" sz="2000" dirty="0" smtClean="0"/>
              <a:t>1) query time</a:t>
            </a:r>
            <a:endParaRPr lang="en-US" sz="2000" dirty="0"/>
          </a:p>
        </p:txBody>
      </p:sp>
      <p:sp>
        <p:nvSpPr>
          <p:cNvPr id="109" name="Rectangle 108"/>
          <p:cNvSpPr/>
          <p:nvPr/>
        </p:nvSpPr>
        <p:spPr bwMode="auto">
          <a:xfrm>
            <a:off x="4716016" y="3861048"/>
            <a:ext cx="3672408" cy="1656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Theorem: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932040" y="4221088"/>
            <a:ext cx="3312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pitals"/>
                <a:cs typeface="Capitals"/>
              </a:rPr>
              <a:t>SortedPropSampling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932040" y="465313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(log n</a:t>
            </a:r>
            <a:r>
              <a:rPr lang="en-US" sz="2000" dirty="0"/>
              <a:t>) </a:t>
            </a:r>
            <a:r>
              <a:rPr lang="en-US" sz="2000" dirty="0" smtClean="0"/>
              <a:t>preprocessing</a:t>
            </a:r>
          </a:p>
          <a:p>
            <a:r>
              <a:rPr lang="en-US" sz="2000" dirty="0" smtClean="0"/>
              <a:t>O</a:t>
            </a:r>
            <a:r>
              <a:rPr lang="en-US" sz="2000" dirty="0"/>
              <a:t>(</a:t>
            </a:r>
            <a:r>
              <a:rPr lang="en-US" sz="2000" dirty="0" smtClean="0"/>
              <a:t>1) expected query time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55776" y="2924944"/>
            <a:ext cx="0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99792" y="2924944"/>
            <a:ext cx="0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411760" y="3429000"/>
            <a:ext cx="216024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27784" y="3429000"/>
            <a:ext cx="216024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444208" y="2924944"/>
            <a:ext cx="0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588224" y="2924944"/>
            <a:ext cx="0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6300192" y="3429000"/>
            <a:ext cx="216024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6516216" y="3429000"/>
            <a:ext cx="216024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99792" y="3068960"/>
            <a:ext cx="122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Reduction</a:t>
            </a:r>
            <a:endParaRPr lang="en-US" sz="1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588272" y="3068960"/>
            <a:ext cx="122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Reduction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92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13/</a:t>
            </a:r>
            <a:r>
              <a:rPr lang="de-DE" dirty="0"/>
              <a:t>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from Prop to Subset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22869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step: reduce </a:t>
            </a:r>
            <a:r>
              <a:rPr lang="en-US" sz="1800" dirty="0" err="1" smtClean="0">
                <a:latin typeface="Capitals"/>
                <a:cs typeface="Capitals"/>
              </a:rPr>
              <a:t>PropSampling</a:t>
            </a:r>
            <a:r>
              <a:rPr lang="en-US" sz="2000" dirty="0" smtClean="0"/>
              <a:t> to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§</a:t>
            </a:r>
            <a:r>
              <a:rPr lang="en-US" sz="2000" baseline="-25000" dirty="0" err="1" smtClean="0">
                <a:latin typeface="cmmi10"/>
                <a:ea typeface="cmmi10"/>
                <a:cs typeface="cmmi10"/>
              </a:rPr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£</a:t>
            </a:r>
            <a:r>
              <a:rPr lang="en-US" sz="2000" dirty="0" smtClean="0"/>
              <a:t>(1)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152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 bwMode="auto">
          <a:xfrm>
            <a:off x="179512" y="980728"/>
            <a:ext cx="8784976" cy="28803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2/11</a:t>
            </a:r>
            <a:endParaRPr lang="de-DE" dirty="0"/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pitals"/>
              </a:rPr>
              <a:t>A Classic Sampling </a:t>
            </a:r>
            <a:r>
              <a:rPr lang="en-US" dirty="0" smtClean="0">
                <a:cs typeface="Capitals"/>
              </a:rPr>
              <a:t>Problem</a:t>
            </a:r>
            <a:endParaRPr lang="en-US" dirty="0">
              <a:cs typeface="Capital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95505" y="1227237"/>
            <a:ext cx="4124967" cy="2416434"/>
            <a:chOff x="4479481" y="1399110"/>
            <a:chExt cx="4124967" cy="2416434"/>
          </a:xfrm>
        </p:grpSpPr>
        <p:sp>
          <p:nvSpPr>
            <p:cNvPr id="44" name="Rectangle 43"/>
            <p:cNvSpPr/>
            <p:nvPr/>
          </p:nvSpPr>
          <p:spPr bwMode="auto">
            <a:xfrm>
              <a:off x="4479481" y="1399110"/>
              <a:ext cx="4124967" cy="241643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42925" y="1473201"/>
              <a:ext cx="4030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{    1,       2,       3,       4,     …,     </a:t>
              </a:r>
              <a:r>
                <a:rPr lang="en-US" sz="1800" dirty="0" smtClean="0"/>
                <a:t> n   </a:t>
              </a:r>
              <a:r>
                <a:rPr lang="en-US" sz="1800" dirty="0"/>
                <a:t>}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4979707" y="2574255"/>
              <a:ext cx="1271831" cy="5570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6279681" y="3415334"/>
              <a:ext cx="504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>
              <a:off x="5626172" y="2574255"/>
              <a:ext cx="674832" cy="4869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6287556" y="2583316"/>
              <a:ext cx="106885" cy="4377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H="1">
              <a:off x="6559332" y="2583316"/>
              <a:ext cx="389609" cy="4528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H="1">
              <a:off x="6658266" y="2583316"/>
              <a:ext cx="1449340" cy="5429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6449405" y="3191351"/>
              <a:ext cx="0" cy="2603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58" name="Picture 57" descr="Anonymous_two_red_dic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334" y="3026310"/>
              <a:ext cx="324254" cy="297269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 bwMode="auto">
            <a:xfrm>
              <a:off x="4703879" y="1937504"/>
              <a:ext cx="3727249" cy="4997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615255" y="2211913"/>
              <a:ext cx="88362" cy="22334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4983537" y="2316111"/>
              <a:ext cx="88362" cy="11768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927753" y="2370474"/>
              <a:ext cx="88362" cy="6291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263327" y="2381800"/>
              <a:ext cx="88362" cy="5119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8074621" y="2399921"/>
              <a:ext cx="88362" cy="326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52631" y="1908879"/>
              <a:ext cx="4030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</a:t>
              </a:r>
              <a:r>
                <a:rPr lang="en-US" sz="1800" dirty="0" smtClean="0"/>
                <a:t>   0.2     0.4    0.08    0.1    …    0.05</a:t>
              </a:r>
              <a:endParaRPr lang="en-US" sz="1800" dirty="0"/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>
              <a:off x="4709319" y="2438132"/>
              <a:ext cx="371889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683568" y="4161274"/>
            <a:ext cx="5366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 O(n) preprocessing, O(1) query time</a:t>
            </a:r>
          </a:p>
          <a:p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683568" y="4581128"/>
            <a:ext cx="618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smtClean="0"/>
              <a:t>this is optimal: 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23528" y="1125905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Capitals"/>
                <a:cs typeface="Capitals"/>
              </a:rPr>
              <a:t>PropSampling</a:t>
            </a:r>
            <a:r>
              <a:rPr lang="en-US" sz="2200" dirty="0" smtClean="0">
                <a:latin typeface="Capitals"/>
                <a:cs typeface="Capitals"/>
              </a:rPr>
              <a:t>:</a:t>
            </a:r>
            <a:endParaRPr lang="en-US" sz="2200" dirty="0">
              <a:latin typeface="Capitals"/>
              <a:cs typeface="Capital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31840" y="1330123"/>
            <a:ext cx="133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universe:</a:t>
            </a:r>
            <a:endParaRPr lang="en-US" sz="1800" dirty="0"/>
          </a:p>
        </p:txBody>
      </p:sp>
      <p:sp>
        <p:nvSpPr>
          <p:cNvPr id="38" name="TextBox 37"/>
          <p:cNvSpPr txBox="1"/>
          <p:nvPr/>
        </p:nvSpPr>
        <p:spPr>
          <a:xfrm>
            <a:off x="3131840" y="1834179"/>
            <a:ext cx="157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probabilities:</a:t>
            </a:r>
            <a:endParaRPr lang="en-US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3148159" y="2391580"/>
            <a:ext cx="118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</a:t>
            </a:r>
            <a:r>
              <a:rPr lang="en-US" sz="1800" dirty="0" smtClean="0"/>
              <a:t>andom</a:t>
            </a:r>
          </a:p>
          <a:p>
            <a:r>
              <a:rPr lang="en-US" sz="1800" dirty="0" smtClean="0"/>
              <a:t>choice:</a:t>
            </a:r>
            <a:endParaRPr lang="en-US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3145546" y="2998693"/>
            <a:ext cx="130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sampled</a:t>
            </a:r>
          </a:p>
          <a:p>
            <a:r>
              <a:rPr lang="en-US" sz="1800" dirty="0" smtClean="0"/>
              <a:t>element </a:t>
            </a:r>
            <a:r>
              <a:rPr lang="en-US" sz="1800" dirty="0" smtClean="0">
                <a:latin typeface="cmmi10"/>
              </a:rPr>
              <a:t>s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772792"/>
            <a:ext cx="1981200" cy="5842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2987824" y="980728"/>
            <a:ext cx="0" cy="288032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528" y="1700808"/>
            <a:ext cx="2448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Given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1</a:t>
            </a:r>
            <a:r>
              <a:rPr lang="en-US" sz="2000" dirty="0" smtClean="0"/>
              <a:t>,…,</a:t>
            </a:r>
            <a:r>
              <a:rPr lang="en-US" sz="2000" dirty="0" err="1" smtClean="0">
                <a:latin typeface="Arial"/>
              </a:rPr>
              <a:t>p</a:t>
            </a:r>
            <a:r>
              <a:rPr lang="en-US" sz="2000" baseline="-25000" dirty="0" err="1" smtClean="0">
                <a:latin typeface="Arial"/>
              </a:rPr>
              <a:t>n</a:t>
            </a:r>
            <a:r>
              <a:rPr lang="en-US" sz="2000" dirty="0" smtClean="0">
                <a:latin typeface="Arial"/>
              </a:rPr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>
                <a:latin typeface="Arial"/>
              </a:rPr>
              <a:t> </a:t>
            </a:r>
            <a:r>
              <a:rPr lang="en-US" sz="2000" dirty="0" smtClean="0"/>
              <a:t>Sample </a:t>
            </a:r>
            <a:r>
              <a:rPr lang="en-US" sz="2000" dirty="0">
                <a:latin typeface="cmmi10"/>
              </a:rPr>
              <a:t>s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/>
              <a:t> {1,..,n} with</a:t>
            </a:r>
          </a:p>
        </p:txBody>
      </p:sp>
      <p:pic>
        <p:nvPicPr>
          <p:cNvPr id="42" name="Picture 4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1772816"/>
            <a:ext cx="552581" cy="337688"/>
          </a:xfrm>
          <a:prstGeom prst="rect">
            <a:avLst/>
          </a:prstGeom>
        </p:spPr>
      </p:pic>
      <p:sp>
        <p:nvSpPr>
          <p:cNvPr id="43" name="Rectangle 10"/>
          <p:cNvSpPr txBox="1">
            <a:spLocks noChangeArrowheads="1"/>
          </p:cNvSpPr>
          <p:nvPr/>
        </p:nvSpPr>
        <p:spPr bwMode="auto">
          <a:xfrm>
            <a:off x="1259632" y="5013176"/>
            <a:ext cx="5976664" cy="16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- consider instances of the form p = (0,..,0,1,0,..,0)</a:t>
            </a:r>
          </a:p>
          <a:p>
            <a:pPr marL="0" indent="0">
              <a:buFontTx/>
              <a:buNone/>
            </a:pPr>
            <a:r>
              <a:rPr lang="en-US" dirty="0" smtClean="0"/>
              <a:t>- sampling means finding the 1</a:t>
            </a:r>
          </a:p>
          <a:p>
            <a:pPr marL="0" indent="0">
              <a:buFontTx/>
              <a:buNone/>
            </a:pPr>
            <a:r>
              <a:rPr lang="en-US" dirty="0" smtClean="0"/>
              <a:t>- searching in an unordered array takes time </a:t>
            </a:r>
            <a:r>
              <a:rPr lang="en-US" dirty="0" smtClean="0">
                <a:latin typeface="Symbol"/>
                <a:sym typeface="Symbol"/>
              </a:rPr>
              <a:t></a:t>
            </a:r>
            <a:r>
              <a:rPr lang="en-US" dirty="0" smtClean="0"/>
              <a:t>(n)</a:t>
            </a:r>
            <a:endParaRPr lang="en-US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6372200" y="414908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[Walker’</a:t>
            </a:r>
            <a:r>
              <a:rPr lang="en-US" sz="2000" dirty="0" smtClean="0"/>
              <a:t>77]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82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13/11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from Prop to Subset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22869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step: reduce </a:t>
            </a:r>
            <a:r>
              <a:rPr lang="en-US" sz="1800" dirty="0" err="1" smtClean="0">
                <a:latin typeface="Capitals"/>
                <a:cs typeface="Capitals"/>
              </a:rPr>
              <a:t>PropSampling</a:t>
            </a:r>
            <a:r>
              <a:rPr lang="en-US" sz="2000" dirty="0" smtClean="0"/>
              <a:t> to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§</a:t>
            </a:r>
            <a:r>
              <a:rPr lang="en-US" sz="2000" baseline="-25000" dirty="0" err="1" smtClean="0">
                <a:latin typeface="cmmi10"/>
                <a:ea typeface="cmmi10"/>
                <a:cs typeface="cmmi10"/>
              </a:rPr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£</a:t>
            </a:r>
            <a:r>
              <a:rPr lang="en-US" sz="2000" dirty="0" smtClean="0"/>
              <a:t>(1)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1560" y="1929605"/>
            <a:ext cx="8280920" cy="1571403"/>
            <a:chOff x="611560" y="1321023"/>
            <a:chExt cx="8280920" cy="1571403"/>
          </a:xfrm>
        </p:grpSpPr>
        <p:sp>
          <p:nvSpPr>
            <p:cNvPr id="20" name="TextBox 19"/>
            <p:cNvSpPr txBox="1"/>
            <p:nvPr/>
          </p:nvSpPr>
          <p:spPr>
            <a:xfrm>
              <a:off x="611560" y="1321023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Given </a:t>
              </a:r>
              <a:r>
                <a:rPr lang="en-US" sz="2000" dirty="0" smtClean="0">
                  <a:latin typeface="Arial"/>
                </a:rPr>
                <a:t>p</a:t>
              </a:r>
              <a:r>
                <a:rPr lang="en-US" sz="2000" baseline="-25000" dirty="0" smtClean="0">
                  <a:latin typeface="Arial"/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¸</a:t>
              </a:r>
              <a:r>
                <a:rPr lang="en-US" sz="2000" dirty="0" smtClean="0"/>
                <a:t> … 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¸</a:t>
              </a:r>
              <a:r>
                <a:rPr lang="en-US" sz="2000" dirty="0" smtClean="0"/>
                <a:t> </a:t>
              </a:r>
              <a:r>
                <a:rPr lang="en-US" sz="2000" dirty="0" err="1" smtClean="0">
                  <a:latin typeface="Arial"/>
                </a:rPr>
                <a:t>p</a:t>
              </a:r>
              <a:r>
                <a:rPr lang="en-US" sz="2000" baseline="-25000" dirty="0" err="1" smtClean="0">
                  <a:latin typeface="Arial"/>
                </a:rPr>
                <a:t>n</a:t>
              </a:r>
              <a:endParaRPr lang="en-US" sz="2000" baseline="-25000" dirty="0" smtClean="0">
                <a:latin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436095" y="1360513"/>
              <a:ext cx="3384377" cy="1296144"/>
              <a:chOff x="5292080" y="3068960"/>
              <a:chExt cx="3384377" cy="1296144"/>
            </a:xfrm>
          </p:grpSpPr>
          <p:sp>
            <p:nvSpPr>
              <p:cNvPr id="23" name="Rectangle 22"/>
              <p:cNvSpPr/>
              <p:nvPr/>
            </p:nvSpPr>
            <p:spPr bwMode="auto">
              <a:xfrm>
                <a:off x="5292081" y="3068960"/>
                <a:ext cx="3384376" cy="129523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652121" y="3573015"/>
                <a:ext cx="72007" cy="789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851276" y="3717032"/>
                <a:ext cx="88876" cy="64513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6067300" y="3789040"/>
                <a:ext cx="88876" cy="57312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283324" y="3861048"/>
                <a:ext cx="88876" cy="5011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6499348" y="3933056"/>
                <a:ext cx="88876" cy="42911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6715372" y="3933056"/>
                <a:ext cx="88876" cy="42911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931396" y="4005064"/>
                <a:ext cx="88876" cy="35710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7147420" y="4005064"/>
                <a:ext cx="88876" cy="35710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7363444" y="4005064"/>
                <a:ext cx="88876" cy="35710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7579468" y="4077072"/>
                <a:ext cx="88876" cy="28509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7795492" y="4077072"/>
                <a:ext cx="88876" cy="28509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8011516" y="4149080"/>
                <a:ext cx="88876" cy="213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8227540" y="4149080"/>
                <a:ext cx="88876" cy="213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8443564" y="4149080"/>
                <a:ext cx="88876" cy="213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5436096" y="3356992"/>
                <a:ext cx="88876" cy="100517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>
                <a:off x="5292080" y="4365104"/>
                <a:ext cx="33843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4" name="Group 43"/>
            <p:cNvGrpSpPr/>
            <p:nvPr/>
          </p:nvGrpSpPr>
          <p:grpSpPr>
            <a:xfrm>
              <a:off x="5508104" y="1360513"/>
              <a:ext cx="3240360" cy="1296144"/>
              <a:chOff x="5364088" y="3068960"/>
              <a:chExt cx="3240360" cy="1296144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5580112" y="3068960"/>
                <a:ext cx="0" cy="129614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012160" y="3068960"/>
                <a:ext cx="0" cy="129614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876256" y="3068960"/>
                <a:ext cx="0" cy="129614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8604448" y="3068960"/>
                <a:ext cx="0" cy="129614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364088" y="3068960"/>
                <a:ext cx="0" cy="129614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611560" y="1981289"/>
              <a:ext cx="4392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round up </a:t>
              </a:r>
              <a:r>
                <a:rPr lang="en-US" sz="2000" dirty="0" smtClean="0">
                  <a:latin typeface="Arial"/>
                </a:rPr>
                <a:t>p</a:t>
              </a:r>
              <a:r>
                <a:rPr lang="en-US" sz="2000" baseline="-25000" dirty="0" smtClean="0">
                  <a:latin typeface="Arial"/>
                </a:rPr>
                <a:t>i</a:t>
              </a:r>
              <a:r>
                <a:rPr lang="en-US" sz="2000" dirty="0" smtClean="0"/>
                <a:t> to </a:t>
              </a:r>
              <a:r>
                <a:rPr lang="en-US" sz="2000" dirty="0" smtClean="0">
                  <a:latin typeface="Arial"/>
                </a:rPr>
                <a:t>q</a:t>
              </a:r>
              <a:r>
                <a:rPr lang="en-US" sz="2000" baseline="-25000" dirty="0" smtClean="0">
                  <a:latin typeface="Arial"/>
                </a:rPr>
                <a:t>i</a:t>
              </a:r>
              <a:r>
                <a:rPr lang="en-US" sz="2000" dirty="0" smtClean="0"/>
                <a:t> in </a:t>
              </a:r>
              <a:r>
                <a:rPr lang="en-US" sz="2000" dirty="0"/>
                <a:t>each block:</a:t>
              </a:r>
            </a:p>
            <a:p>
              <a:r>
                <a:rPr lang="en-US" sz="2000" dirty="0"/>
                <a:t>    </a:t>
              </a:r>
              <a:r>
                <a:rPr lang="en-US" sz="2000" dirty="0">
                  <a:latin typeface="Arial"/>
                </a:rPr>
                <a:t>q</a:t>
              </a:r>
              <a:r>
                <a:rPr lang="en-US" sz="2000" baseline="-25000" dirty="0">
                  <a:latin typeface="Arial"/>
                </a:rPr>
                <a:t>i</a:t>
              </a:r>
              <a:r>
                <a:rPr lang="en-US" sz="2000" dirty="0"/>
                <a:t> := </a:t>
              </a:r>
              <a:r>
                <a:rPr lang="en-US" sz="2000" dirty="0">
                  <a:latin typeface="Arial"/>
                </a:rPr>
                <a:t>p</a:t>
              </a:r>
              <a:r>
                <a:rPr lang="en-US" sz="2000" baseline="-25000" dirty="0">
                  <a:latin typeface="Arial"/>
                </a:rPr>
                <a:t>2</a:t>
              </a:r>
              <a:r>
                <a:rPr lang="en-US" sz="2000" baseline="-5000" dirty="0">
                  <a:latin typeface="Arial"/>
                </a:rPr>
                <a:t>k</a:t>
              </a:r>
              <a:r>
                <a:rPr lang="en-US" sz="2000" dirty="0"/>
                <a:t>  for  </a:t>
              </a:r>
              <a:r>
                <a:rPr lang="en-US" sz="2000" dirty="0" err="1"/>
                <a:t>i</a:t>
              </a:r>
              <a:r>
                <a:rPr lang="en-US" sz="2000" dirty="0"/>
                <a:t> </a:t>
              </a:r>
              <a:r>
                <a:rPr lang="en-US" sz="2000" dirty="0">
                  <a:latin typeface="cmsy10"/>
                  <a:ea typeface="cmsy10"/>
                  <a:cs typeface="cmsy10"/>
                </a:rPr>
                <a:t>2</a:t>
              </a:r>
              <a:r>
                <a:rPr lang="en-US" sz="2000" dirty="0"/>
                <a:t> </a:t>
              </a:r>
              <a:r>
                <a:rPr lang="en-US" sz="2000" dirty="0" err="1" smtClean="0">
                  <a:latin typeface="Arial"/>
                </a:rPr>
                <a:t>B</a:t>
              </a:r>
              <a:r>
                <a:rPr lang="en-US" sz="2000" baseline="-25000" dirty="0" err="1" smtClean="0">
                  <a:latin typeface="Arial"/>
                </a:rPr>
                <a:t>k</a:t>
              </a:r>
              <a:endParaRPr lang="en-US" sz="2000" baseline="-25000" dirty="0">
                <a:latin typeface="Arial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11560" y="1640993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Blocks </a:t>
              </a:r>
              <a:r>
                <a:rPr lang="en-US" sz="2000" dirty="0" err="1">
                  <a:latin typeface="Arial"/>
                </a:rPr>
                <a:t>B</a:t>
              </a:r>
              <a:r>
                <a:rPr lang="en-US" sz="2000" baseline="-25000" dirty="0" err="1">
                  <a:latin typeface="Arial"/>
                </a:rPr>
                <a:t>k</a:t>
              </a:r>
              <a:r>
                <a:rPr lang="en-US" sz="2000" dirty="0"/>
                <a:t> = { </a:t>
              </a:r>
              <a:r>
                <a:rPr lang="en-US" sz="2000" dirty="0" err="1"/>
                <a:t>i</a:t>
              </a:r>
              <a:r>
                <a:rPr lang="en-US" sz="2000" dirty="0"/>
                <a:t> | </a:t>
              </a:r>
              <a:r>
                <a:rPr lang="en-US" sz="2000" dirty="0">
                  <a:latin typeface="Arial"/>
                </a:rPr>
                <a:t>2</a:t>
              </a:r>
              <a:r>
                <a:rPr lang="en-US" sz="2000" baseline="30000" dirty="0">
                  <a:latin typeface="Arial"/>
                </a:rPr>
                <a:t>k</a:t>
              </a:r>
              <a:r>
                <a:rPr lang="en-US" sz="2000" dirty="0"/>
                <a:t> </a:t>
              </a:r>
              <a:r>
                <a:rPr lang="en-US" sz="2000" dirty="0">
                  <a:latin typeface="cmsy10"/>
                  <a:ea typeface="cmsy10"/>
                  <a:cs typeface="cmsy10"/>
                </a:rPr>
                <a:t>·</a:t>
              </a:r>
              <a:r>
                <a:rPr lang="en-US" sz="2000" dirty="0"/>
                <a:t> </a:t>
              </a:r>
              <a:r>
                <a:rPr lang="en-US" sz="2000" dirty="0" err="1"/>
                <a:t>i</a:t>
              </a:r>
              <a:r>
                <a:rPr lang="en-US" sz="2000" dirty="0"/>
                <a:t> &lt; </a:t>
              </a:r>
              <a:r>
                <a:rPr lang="en-US" sz="2000" dirty="0">
                  <a:latin typeface="Arial"/>
                </a:rPr>
                <a:t>2</a:t>
              </a:r>
              <a:r>
                <a:rPr lang="en-US" sz="2000" baseline="30000" dirty="0">
                  <a:latin typeface="Arial"/>
                </a:rPr>
                <a:t>k</a:t>
              </a:r>
              <a:r>
                <a:rPr lang="en-US" sz="2000" baseline="30000" dirty="0"/>
                <a:t>+1</a:t>
              </a:r>
              <a:r>
                <a:rPr lang="en-US" sz="2000" dirty="0"/>
                <a:t> </a:t>
              </a:r>
              <a:r>
                <a:rPr lang="en-US" sz="2000" dirty="0" smtClean="0"/>
                <a:t>}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36096" y="2584649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p</a:t>
              </a:r>
              <a:r>
                <a:rPr lang="en-US" baseline="-25000" dirty="0" smtClean="0">
                  <a:latin typeface="Arial"/>
                </a:rPr>
                <a:t>1</a:t>
              </a:r>
              <a:endParaRPr lang="en-US" baseline="-25000" dirty="0">
                <a:latin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732240" y="2584649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p</a:t>
              </a:r>
              <a:r>
                <a:rPr lang="en-US" baseline="-25000" dirty="0">
                  <a:latin typeface="Arial"/>
                </a:rPr>
                <a:t>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460432" y="258464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p</a:t>
              </a:r>
              <a:r>
                <a:rPr lang="en-US" baseline="-25000" dirty="0" smtClean="0">
                  <a:latin typeface="Arial"/>
                </a:rPr>
                <a:t>15</a:t>
              </a:r>
              <a:endParaRPr lang="en-US" baseline="-25000" dirty="0">
                <a:latin typeface="Arial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84168" y="2584649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p</a:t>
              </a:r>
              <a:r>
                <a:rPr lang="en-US" baseline="-25000" dirty="0" smtClean="0">
                  <a:latin typeface="Arial"/>
                </a:rPr>
                <a:t>4</a:t>
              </a:r>
              <a:endParaRPr lang="en-US" baseline="-25000" dirty="0">
                <a:latin typeface="Arial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5436096" y="1340768"/>
              <a:ext cx="3456384" cy="955849"/>
              <a:chOff x="5436096" y="1104999"/>
              <a:chExt cx="3456384" cy="955849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5508103" y="1412776"/>
                <a:ext cx="3240360" cy="648072"/>
                <a:chOff x="5364088" y="3356992"/>
                <a:chExt cx="3240360" cy="648072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5364088" y="3356992"/>
                  <a:ext cx="216024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580112" y="3573016"/>
                  <a:ext cx="432048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6012160" y="3789040"/>
                  <a:ext cx="864096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6876256" y="4005064"/>
                  <a:ext cx="1728192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TextBox 57"/>
              <p:cNvSpPr txBox="1"/>
              <p:nvPr/>
            </p:nvSpPr>
            <p:spPr>
              <a:xfrm>
                <a:off x="5436096" y="110499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/>
                  </a:rPr>
                  <a:t>q</a:t>
                </a:r>
                <a:r>
                  <a:rPr lang="en-US" baseline="-25000" dirty="0" smtClean="0">
                    <a:latin typeface="Arial"/>
                  </a:rPr>
                  <a:t>1</a:t>
                </a:r>
                <a:endParaRPr lang="en-US" baseline="-25000" dirty="0">
                  <a:latin typeface="Arial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732240" y="1537047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/>
                  </a:rPr>
                  <a:t>q</a:t>
                </a:r>
                <a:r>
                  <a:rPr lang="en-US" baseline="-25000" dirty="0">
                    <a:latin typeface="Arial"/>
                  </a:rPr>
                  <a:t>7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8388424" y="1753071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/>
                  </a:rPr>
                  <a:t>q</a:t>
                </a:r>
                <a:r>
                  <a:rPr lang="en-US" baseline="-25000" dirty="0" smtClean="0">
                    <a:latin typeface="Arial"/>
                  </a:rPr>
                  <a:t>15</a:t>
                </a:r>
                <a:endParaRPr lang="en-US" baseline="-25000" dirty="0">
                  <a:latin typeface="Arial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084168" y="1537047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/>
                  </a:rPr>
                  <a:t>q</a:t>
                </a:r>
                <a:r>
                  <a:rPr lang="en-US" baseline="-25000" dirty="0" smtClean="0">
                    <a:latin typeface="Arial"/>
                  </a:rPr>
                  <a:t>4</a:t>
                </a:r>
                <a:endParaRPr lang="en-US" baseline="-25000" dirty="0"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6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13/11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from Prop to Subset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22869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step: reduce </a:t>
            </a:r>
            <a:r>
              <a:rPr lang="en-US" sz="1800" dirty="0" err="1" smtClean="0">
                <a:latin typeface="Capitals"/>
                <a:cs typeface="Capitals"/>
              </a:rPr>
              <a:t>PropSampling</a:t>
            </a:r>
            <a:r>
              <a:rPr lang="en-US" sz="2000" dirty="0" smtClean="0"/>
              <a:t> to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§</a:t>
            </a:r>
            <a:r>
              <a:rPr lang="en-US" sz="2000" baseline="-25000" dirty="0" err="1" smtClean="0">
                <a:latin typeface="cmmi10"/>
                <a:ea typeface="cmmi10"/>
                <a:cs typeface="cmmi10"/>
              </a:rPr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£</a:t>
            </a:r>
            <a:r>
              <a:rPr lang="en-US" sz="2000" dirty="0" smtClean="0"/>
              <a:t>(1)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1560" y="1929605"/>
            <a:ext cx="8280920" cy="1571403"/>
            <a:chOff x="611560" y="1321023"/>
            <a:chExt cx="8280920" cy="1571403"/>
          </a:xfrm>
        </p:grpSpPr>
        <p:sp>
          <p:nvSpPr>
            <p:cNvPr id="20" name="TextBox 19"/>
            <p:cNvSpPr txBox="1"/>
            <p:nvPr/>
          </p:nvSpPr>
          <p:spPr>
            <a:xfrm>
              <a:off x="611560" y="1321023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Given </a:t>
              </a:r>
              <a:r>
                <a:rPr lang="en-US" sz="2000" dirty="0" smtClean="0">
                  <a:latin typeface="Arial"/>
                </a:rPr>
                <a:t>p</a:t>
              </a:r>
              <a:r>
                <a:rPr lang="en-US" sz="2000" baseline="-25000" dirty="0" smtClean="0">
                  <a:latin typeface="Arial"/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¸</a:t>
              </a:r>
              <a:r>
                <a:rPr lang="en-US" sz="2000" dirty="0" smtClean="0"/>
                <a:t> … 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¸</a:t>
              </a:r>
              <a:r>
                <a:rPr lang="en-US" sz="2000" dirty="0" smtClean="0"/>
                <a:t> </a:t>
              </a:r>
              <a:r>
                <a:rPr lang="en-US" sz="2000" dirty="0" err="1" smtClean="0">
                  <a:latin typeface="Arial"/>
                </a:rPr>
                <a:t>p</a:t>
              </a:r>
              <a:r>
                <a:rPr lang="en-US" sz="2000" baseline="-25000" dirty="0" err="1" smtClean="0">
                  <a:latin typeface="Arial"/>
                </a:rPr>
                <a:t>n</a:t>
              </a:r>
              <a:endParaRPr lang="en-US" sz="2000" baseline="-25000" dirty="0" smtClean="0">
                <a:latin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436095" y="1360513"/>
              <a:ext cx="3384377" cy="1296144"/>
              <a:chOff x="5292080" y="3068960"/>
              <a:chExt cx="3384377" cy="1296144"/>
            </a:xfrm>
          </p:grpSpPr>
          <p:sp>
            <p:nvSpPr>
              <p:cNvPr id="23" name="Rectangle 22"/>
              <p:cNvSpPr/>
              <p:nvPr/>
            </p:nvSpPr>
            <p:spPr bwMode="auto">
              <a:xfrm>
                <a:off x="5292081" y="3068960"/>
                <a:ext cx="3384376" cy="129523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652121" y="3573015"/>
                <a:ext cx="72007" cy="789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851276" y="3717032"/>
                <a:ext cx="88876" cy="64513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6067300" y="3789040"/>
                <a:ext cx="88876" cy="57312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283324" y="3861048"/>
                <a:ext cx="88876" cy="5011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6499348" y="3933056"/>
                <a:ext cx="88876" cy="42911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6715372" y="3933056"/>
                <a:ext cx="88876" cy="42911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931396" y="4005064"/>
                <a:ext cx="88876" cy="35710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7147420" y="4005064"/>
                <a:ext cx="88876" cy="35710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7363444" y="4005064"/>
                <a:ext cx="88876" cy="35710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7579468" y="4077072"/>
                <a:ext cx="88876" cy="28509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7795492" y="4077072"/>
                <a:ext cx="88876" cy="28509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8011516" y="4149080"/>
                <a:ext cx="88876" cy="213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8227540" y="4149080"/>
                <a:ext cx="88876" cy="213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8443564" y="4149080"/>
                <a:ext cx="88876" cy="213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5436096" y="3356992"/>
                <a:ext cx="88876" cy="100517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>
                <a:off x="5292080" y="4365104"/>
                <a:ext cx="33843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4" name="Group 43"/>
            <p:cNvGrpSpPr/>
            <p:nvPr/>
          </p:nvGrpSpPr>
          <p:grpSpPr>
            <a:xfrm>
              <a:off x="5508104" y="1360513"/>
              <a:ext cx="3240360" cy="1296144"/>
              <a:chOff x="5364088" y="3068960"/>
              <a:chExt cx="3240360" cy="1296144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5580112" y="3068960"/>
                <a:ext cx="0" cy="129614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012160" y="3068960"/>
                <a:ext cx="0" cy="129614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876256" y="3068960"/>
                <a:ext cx="0" cy="129614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8604448" y="3068960"/>
                <a:ext cx="0" cy="129614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364088" y="3068960"/>
                <a:ext cx="0" cy="129614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611560" y="1981289"/>
              <a:ext cx="4392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round up </a:t>
              </a:r>
              <a:r>
                <a:rPr lang="en-US" sz="2000" dirty="0" smtClean="0">
                  <a:latin typeface="Arial"/>
                </a:rPr>
                <a:t>p</a:t>
              </a:r>
              <a:r>
                <a:rPr lang="en-US" sz="2000" baseline="-25000" dirty="0" smtClean="0">
                  <a:latin typeface="Arial"/>
                </a:rPr>
                <a:t>i</a:t>
              </a:r>
              <a:r>
                <a:rPr lang="en-US" sz="2000" dirty="0" smtClean="0"/>
                <a:t> to </a:t>
              </a:r>
              <a:r>
                <a:rPr lang="en-US" sz="2000" dirty="0" smtClean="0">
                  <a:latin typeface="Arial"/>
                </a:rPr>
                <a:t>q</a:t>
              </a:r>
              <a:r>
                <a:rPr lang="en-US" sz="2000" baseline="-25000" dirty="0" smtClean="0">
                  <a:latin typeface="Arial"/>
                </a:rPr>
                <a:t>i</a:t>
              </a:r>
              <a:r>
                <a:rPr lang="en-US" sz="2000" dirty="0" smtClean="0"/>
                <a:t> in </a:t>
              </a:r>
              <a:r>
                <a:rPr lang="en-US" sz="2000" dirty="0"/>
                <a:t>each block:</a:t>
              </a:r>
            </a:p>
            <a:p>
              <a:r>
                <a:rPr lang="en-US" sz="2000" dirty="0"/>
                <a:t>    </a:t>
              </a:r>
              <a:r>
                <a:rPr lang="en-US" sz="2000" dirty="0">
                  <a:latin typeface="Arial"/>
                </a:rPr>
                <a:t>q</a:t>
              </a:r>
              <a:r>
                <a:rPr lang="en-US" sz="2000" baseline="-25000" dirty="0">
                  <a:latin typeface="Arial"/>
                </a:rPr>
                <a:t>i</a:t>
              </a:r>
              <a:r>
                <a:rPr lang="en-US" sz="2000" dirty="0"/>
                <a:t> := </a:t>
              </a:r>
              <a:r>
                <a:rPr lang="en-US" sz="2000" dirty="0">
                  <a:latin typeface="Arial"/>
                </a:rPr>
                <a:t>p</a:t>
              </a:r>
              <a:r>
                <a:rPr lang="en-US" sz="2000" baseline="-25000" dirty="0">
                  <a:latin typeface="Arial"/>
                </a:rPr>
                <a:t>2</a:t>
              </a:r>
              <a:r>
                <a:rPr lang="en-US" sz="2000" baseline="-5000" dirty="0">
                  <a:latin typeface="Arial"/>
                </a:rPr>
                <a:t>k</a:t>
              </a:r>
              <a:r>
                <a:rPr lang="en-US" sz="2000" dirty="0"/>
                <a:t>  for  </a:t>
              </a:r>
              <a:r>
                <a:rPr lang="en-US" sz="2000" dirty="0" err="1"/>
                <a:t>i</a:t>
              </a:r>
              <a:r>
                <a:rPr lang="en-US" sz="2000" dirty="0"/>
                <a:t> </a:t>
              </a:r>
              <a:r>
                <a:rPr lang="en-US" sz="2000" dirty="0">
                  <a:latin typeface="cmsy10"/>
                  <a:ea typeface="cmsy10"/>
                  <a:cs typeface="cmsy10"/>
                </a:rPr>
                <a:t>2</a:t>
              </a:r>
              <a:r>
                <a:rPr lang="en-US" sz="2000" dirty="0"/>
                <a:t> </a:t>
              </a:r>
              <a:r>
                <a:rPr lang="en-US" sz="2000" dirty="0" err="1" smtClean="0">
                  <a:latin typeface="Arial"/>
                </a:rPr>
                <a:t>B</a:t>
              </a:r>
              <a:r>
                <a:rPr lang="en-US" sz="2000" baseline="-25000" dirty="0" err="1" smtClean="0">
                  <a:latin typeface="Arial"/>
                </a:rPr>
                <a:t>k</a:t>
              </a:r>
              <a:endParaRPr lang="en-US" sz="2000" baseline="-25000" dirty="0">
                <a:latin typeface="Arial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11560" y="1640993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Blocks </a:t>
              </a:r>
              <a:r>
                <a:rPr lang="en-US" sz="2000" dirty="0" err="1">
                  <a:latin typeface="Arial"/>
                </a:rPr>
                <a:t>B</a:t>
              </a:r>
              <a:r>
                <a:rPr lang="en-US" sz="2000" baseline="-25000" dirty="0" err="1">
                  <a:latin typeface="Arial"/>
                </a:rPr>
                <a:t>k</a:t>
              </a:r>
              <a:r>
                <a:rPr lang="en-US" sz="2000" dirty="0"/>
                <a:t> = { </a:t>
              </a:r>
              <a:r>
                <a:rPr lang="en-US" sz="2000" dirty="0" err="1"/>
                <a:t>i</a:t>
              </a:r>
              <a:r>
                <a:rPr lang="en-US" sz="2000" dirty="0"/>
                <a:t> | </a:t>
              </a:r>
              <a:r>
                <a:rPr lang="en-US" sz="2000" dirty="0">
                  <a:latin typeface="Arial"/>
                </a:rPr>
                <a:t>2</a:t>
              </a:r>
              <a:r>
                <a:rPr lang="en-US" sz="2000" baseline="30000" dirty="0">
                  <a:latin typeface="Arial"/>
                </a:rPr>
                <a:t>k</a:t>
              </a:r>
              <a:r>
                <a:rPr lang="en-US" sz="2000" dirty="0"/>
                <a:t> </a:t>
              </a:r>
              <a:r>
                <a:rPr lang="en-US" sz="2000" dirty="0">
                  <a:latin typeface="cmsy10"/>
                  <a:ea typeface="cmsy10"/>
                  <a:cs typeface="cmsy10"/>
                </a:rPr>
                <a:t>·</a:t>
              </a:r>
              <a:r>
                <a:rPr lang="en-US" sz="2000" dirty="0"/>
                <a:t> </a:t>
              </a:r>
              <a:r>
                <a:rPr lang="en-US" sz="2000" dirty="0" err="1"/>
                <a:t>i</a:t>
              </a:r>
              <a:r>
                <a:rPr lang="en-US" sz="2000" dirty="0"/>
                <a:t> &lt; </a:t>
              </a:r>
              <a:r>
                <a:rPr lang="en-US" sz="2000" dirty="0">
                  <a:latin typeface="Arial"/>
                </a:rPr>
                <a:t>2</a:t>
              </a:r>
              <a:r>
                <a:rPr lang="en-US" sz="2000" baseline="30000" dirty="0">
                  <a:latin typeface="Arial"/>
                </a:rPr>
                <a:t>k</a:t>
              </a:r>
              <a:r>
                <a:rPr lang="en-US" sz="2000" baseline="30000" dirty="0"/>
                <a:t>+1</a:t>
              </a:r>
              <a:r>
                <a:rPr lang="en-US" sz="2000" dirty="0"/>
                <a:t> </a:t>
              </a:r>
              <a:r>
                <a:rPr lang="en-US" sz="2000" dirty="0" smtClean="0"/>
                <a:t>}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36096" y="2584649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p</a:t>
              </a:r>
              <a:r>
                <a:rPr lang="en-US" baseline="-25000" dirty="0" smtClean="0">
                  <a:latin typeface="Arial"/>
                </a:rPr>
                <a:t>1</a:t>
              </a:r>
              <a:endParaRPr lang="en-US" baseline="-25000" dirty="0">
                <a:latin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732240" y="2584649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p</a:t>
              </a:r>
              <a:r>
                <a:rPr lang="en-US" baseline="-25000" dirty="0">
                  <a:latin typeface="Arial"/>
                </a:rPr>
                <a:t>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460432" y="258464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p</a:t>
              </a:r>
              <a:r>
                <a:rPr lang="en-US" baseline="-25000" dirty="0" smtClean="0">
                  <a:latin typeface="Arial"/>
                </a:rPr>
                <a:t>15</a:t>
              </a:r>
              <a:endParaRPr lang="en-US" baseline="-25000" dirty="0">
                <a:latin typeface="Arial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84168" y="2584649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p</a:t>
              </a:r>
              <a:r>
                <a:rPr lang="en-US" baseline="-25000" dirty="0" smtClean="0">
                  <a:latin typeface="Arial"/>
                </a:rPr>
                <a:t>4</a:t>
              </a:r>
              <a:endParaRPr lang="en-US" baseline="-25000" dirty="0">
                <a:latin typeface="Arial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5436096" y="1340768"/>
              <a:ext cx="3456384" cy="955849"/>
              <a:chOff x="5436096" y="1104999"/>
              <a:chExt cx="3456384" cy="955849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5508103" y="1412776"/>
                <a:ext cx="3240360" cy="648072"/>
                <a:chOff x="5364088" y="3356992"/>
                <a:chExt cx="3240360" cy="648072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5364088" y="3356992"/>
                  <a:ext cx="216024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580112" y="3573016"/>
                  <a:ext cx="432048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6012160" y="3789040"/>
                  <a:ext cx="864096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6876256" y="4005064"/>
                  <a:ext cx="1728192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TextBox 57"/>
              <p:cNvSpPr txBox="1"/>
              <p:nvPr/>
            </p:nvSpPr>
            <p:spPr>
              <a:xfrm>
                <a:off x="5436096" y="110499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/>
                  </a:rPr>
                  <a:t>q</a:t>
                </a:r>
                <a:r>
                  <a:rPr lang="en-US" baseline="-25000" dirty="0" smtClean="0">
                    <a:latin typeface="Arial"/>
                  </a:rPr>
                  <a:t>1</a:t>
                </a:r>
                <a:endParaRPr lang="en-US" baseline="-25000" dirty="0">
                  <a:latin typeface="Arial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732240" y="1537047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/>
                  </a:rPr>
                  <a:t>q</a:t>
                </a:r>
                <a:r>
                  <a:rPr lang="en-US" baseline="-25000" dirty="0">
                    <a:latin typeface="Arial"/>
                  </a:rPr>
                  <a:t>7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8388424" y="1753071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/>
                  </a:rPr>
                  <a:t>q</a:t>
                </a:r>
                <a:r>
                  <a:rPr lang="en-US" baseline="-25000" dirty="0" smtClean="0">
                    <a:latin typeface="Arial"/>
                  </a:rPr>
                  <a:t>15</a:t>
                </a:r>
                <a:endParaRPr lang="en-US" baseline="-25000" dirty="0">
                  <a:latin typeface="Arial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084168" y="1537047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/>
                  </a:rPr>
                  <a:t>q</a:t>
                </a:r>
                <a:r>
                  <a:rPr lang="en-US" baseline="-25000" dirty="0" smtClean="0">
                    <a:latin typeface="Arial"/>
                  </a:rPr>
                  <a:t>4</a:t>
                </a:r>
                <a:endParaRPr lang="en-US" baseline="-25000" dirty="0">
                  <a:latin typeface="Arial"/>
                </a:endParaRPr>
              </a:p>
            </p:txBody>
          </p:sp>
        </p:grpSp>
      </p:grpSp>
      <p:sp>
        <p:nvSpPr>
          <p:cNvPr id="66" name="TextBox 65"/>
          <p:cNvSpPr txBox="1"/>
          <p:nvPr/>
        </p:nvSpPr>
        <p:spPr>
          <a:xfrm>
            <a:off x="467544" y="3964994"/>
            <a:ext cx="5746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§</a:t>
            </a:r>
            <a:r>
              <a:rPr lang="en-US" sz="2000" baseline="-25000" dirty="0" err="1" smtClean="0">
                <a:latin typeface="cmmi10"/>
                <a:ea typeface="cmmi10"/>
                <a:cs typeface="cmmi10"/>
              </a:rPr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/>
              </a:rPr>
              <a:t>q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can be computed in time O(log n)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467544" y="4356972"/>
            <a:ext cx="257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·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§</a:t>
            </a:r>
            <a:r>
              <a:rPr lang="en-US" sz="2000" baseline="-25000" dirty="0" err="1" smtClean="0">
                <a:latin typeface="cmmi10"/>
                <a:ea typeface="cmmi10"/>
                <a:cs typeface="cmmi10"/>
              </a:rPr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/>
              </a:rPr>
              <a:t>q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·</a:t>
            </a:r>
            <a:r>
              <a:rPr lang="en-US" sz="2000" dirty="0" smtClean="0"/>
              <a:t> 2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¹</a:t>
            </a:r>
            <a:endParaRPr lang="en-US" sz="2000" dirty="0">
              <a:latin typeface="cmmi1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5508104" y="3861048"/>
            <a:ext cx="3240360" cy="1728192"/>
            <a:chOff x="5868144" y="3717032"/>
            <a:chExt cx="3240360" cy="1728192"/>
          </a:xfrm>
        </p:grpSpPr>
        <p:sp>
          <p:nvSpPr>
            <p:cNvPr id="71" name="Rectangle 70"/>
            <p:cNvSpPr/>
            <p:nvPr/>
          </p:nvSpPr>
          <p:spPr bwMode="auto">
            <a:xfrm>
              <a:off x="5868144" y="3717032"/>
              <a:ext cx="3240360" cy="172819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new instance: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56176" y="4901098"/>
              <a:ext cx="2232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mmi10"/>
                  <a:ea typeface="cmmi10"/>
                  <a:cs typeface="cmmi10"/>
                </a:rPr>
                <a:t>¹</a:t>
              </a:r>
              <a:r>
                <a:rPr lang="en-US" sz="2000" dirty="0" smtClean="0"/>
                <a:t>’:  ½ 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·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latin typeface="cmmi10"/>
                  <a:ea typeface="cmmi10"/>
                  <a:cs typeface="cmmi10"/>
                </a:rPr>
                <a:t>¹</a:t>
              </a:r>
              <a:r>
                <a:rPr lang="en-US" sz="2000" dirty="0" smtClean="0"/>
                <a:t>’ 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·</a:t>
              </a:r>
              <a:r>
                <a:rPr lang="en-US" sz="2000" dirty="0" smtClean="0"/>
                <a:t> 1</a:t>
              </a:r>
              <a:endParaRPr lang="en-US" sz="20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70578" y="4181018"/>
              <a:ext cx="7056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p’: </a:t>
              </a:r>
              <a:endParaRPr lang="en-US" sz="2000" dirty="0">
                <a:latin typeface="cmmi10"/>
              </a:endParaRPr>
            </a:p>
          </p:txBody>
        </p:sp>
        <p:pic>
          <p:nvPicPr>
            <p:cNvPr id="15" name="Picture 14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1472" y="4149080"/>
              <a:ext cx="2159000" cy="660400"/>
            </a:xfrm>
            <a:prstGeom prst="rect">
              <a:avLst/>
            </a:prstGeom>
          </p:spPr>
        </p:pic>
      </p:grpSp>
      <p:sp>
        <p:nvSpPr>
          <p:cNvPr id="69" name="TextBox 68"/>
          <p:cNvSpPr txBox="1"/>
          <p:nvPr/>
        </p:nvSpPr>
        <p:spPr>
          <a:xfrm>
            <a:off x="481946" y="4757082"/>
            <a:ext cx="5746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compute new instance lazily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51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611560" y="1268760"/>
            <a:ext cx="7920880" cy="31683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14/</a:t>
            </a:r>
            <a:r>
              <a:rPr lang="de-DE" dirty="0"/>
              <a:t>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from Prop to Subset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127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pitals"/>
                <a:cs typeface="Capitals"/>
              </a:rPr>
              <a:t>(Sorted)</a:t>
            </a:r>
            <a:r>
              <a:rPr lang="en-US" sz="1800" dirty="0" err="1" smtClean="0">
                <a:latin typeface="Capitals"/>
                <a:cs typeface="Capitals"/>
              </a:rPr>
              <a:t>PropSampling</a:t>
            </a:r>
            <a:endParaRPr lang="en-US" sz="1800" dirty="0">
              <a:latin typeface="Capitals"/>
              <a:cs typeface="Capital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4127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pitals"/>
                <a:cs typeface="Capitals"/>
              </a:rPr>
              <a:t>(Sorted)</a:t>
            </a:r>
            <a:r>
              <a:rPr lang="en-US" sz="1800" dirty="0" err="1" smtClean="0">
                <a:latin typeface="Capitals"/>
                <a:cs typeface="Capitals"/>
              </a:rPr>
              <a:t>SubsetSampling</a:t>
            </a:r>
            <a:endParaRPr lang="en-US" sz="1800" dirty="0">
              <a:latin typeface="Capitals"/>
              <a:cs typeface="Capital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916832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p=(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1</a:t>
            </a:r>
            <a:r>
              <a:rPr lang="en-US" sz="2000" dirty="0" smtClean="0"/>
              <a:t>,…,</a:t>
            </a:r>
            <a:r>
              <a:rPr lang="en-US" sz="2000" dirty="0" err="1" smtClean="0">
                <a:latin typeface="Arial"/>
              </a:rPr>
              <a:t>p</a:t>
            </a:r>
            <a:r>
              <a:rPr lang="en-US" sz="2000" baseline="-25000" dirty="0" err="1" smtClean="0">
                <a:latin typeface="Arial"/>
              </a:rPr>
              <a:t>n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19872" y="2132856"/>
            <a:ext cx="158417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7944" y="184482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48" y="2636912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repeat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X = </a:t>
            </a:r>
            <a:r>
              <a:rPr lang="en-US" sz="1800" dirty="0" err="1" smtClean="0">
                <a:latin typeface="Capitals"/>
                <a:cs typeface="Capitals"/>
              </a:rPr>
              <a:t>SubsetSampling</a:t>
            </a:r>
            <a:r>
              <a:rPr lang="en-US" sz="2000" dirty="0" smtClean="0"/>
              <a:t>(q)</a:t>
            </a:r>
          </a:p>
          <a:p>
            <a:r>
              <a:rPr lang="en-US" sz="2000" dirty="0" smtClean="0"/>
              <a:t>until |X| = 1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419872" y="3580567"/>
            <a:ext cx="1584176" cy="208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72248" y="3284984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115616" y="358521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return X</a:t>
            </a:r>
          </a:p>
          <a:p>
            <a:r>
              <a:rPr lang="en-US" sz="2000" dirty="0" smtClean="0"/>
              <a:t>(or the element of X)</a:t>
            </a:r>
            <a:endParaRPr lang="en-US" sz="2000" dirty="0"/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60848"/>
            <a:ext cx="2921000" cy="63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72463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 step: reduction to </a:t>
            </a:r>
            <a:r>
              <a:rPr lang="en-US" sz="1800" dirty="0" err="1" smtClean="0">
                <a:latin typeface="Capitals"/>
                <a:cs typeface="Capitals"/>
              </a:rPr>
              <a:t>SubsetSampling</a:t>
            </a:r>
            <a:r>
              <a:rPr lang="en-US" sz="2000" dirty="0" smtClean="0"/>
              <a:t> for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§</a:t>
            </a:r>
            <a:r>
              <a:rPr lang="en-US" sz="2000" baseline="-25000" dirty="0" err="1" smtClean="0">
                <a:latin typeface="cmmi10"/>
                <a:ea typeface="cmmi10"/>
                <a:cs typeface="cmmi10"/>
              </a:rPr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£</a:t>
            </a:r>
            <a:r>
              <a:rPr lang="en-US" sz="2000" dirty="0" smtClean="0"/>
              <a:t>(1)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11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611560" y="1268760"/>
            <a:ext cx="7920880" cy="31683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14/11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from Prop to Subset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127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pitals"/>
                <a:cs typeface="Capitals"/>
              </a:rPr>
              <a:t>(Sorted)</a:t>
            </a:r>
            <a:r>
              <a:rPr lang="en-US" sz="1800" dirty="0" err="1" smtClean="0">
                <a:latin typeface="Capitals"/>
                <a:cs typeface="Capitals"/>
              </a:rPr>
              <a:t>PropSampling</a:t>
            </a:r>
            <a:endParaRPr lang="en-US" sz="1800" dirty="0">
              <a:latin typeface="Capitals"/>
              <a:cs typeface="Capital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4127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pitals"/>
                <a:cs typeface="Capitals"/>
              </a:rPr>
              <a:t>(Sorted)</a:t>
            </a:r>
            <a:r>
              <a:rPr lang="en-US" sz="1800" dirty="0" err="1" smtClean="0">
                <a:latin typeface="Capitals"/>
                <a:cs typeface="Capitals"/>
              </a:rPr>
              <a:t>SubsetSampling</a:t>
            </a:r>
            <a:endParaRPr lang="en-US" sz="1800" dirty="0">
              <a:latin typeface="Capitals"/>
              <a:cs typeface="Capital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916832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p=(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1</a:t>
            </a:r>
            <a:r>
              <a:rPr lang="en-US" sz="2000" dirty="0" smtClean="0"/>
              <a:t>,…,</a:t>
            </a:r>
            <a:r>
              <a:rPr lang="en-US" sz="2000" dirty="0" err="1" smtClean="0">
                <a:latin typeface="Arial"/>
              </a:rPr>
              <a:t>p</a:t>
            </a:r>
            <a:r>
              <a:rPr lang="en-US" sz="2000" baseline="-25000" dirty="0" err="1" smtClean="0">
                <a:latin typeface="Arial"/>
              </a:rPr>
              <a:t>n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19872" y="2132856"/>
            <a:ext cx="158417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7944" y="184482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48" y="2636912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repeat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X = </a:t>
            </a:r>
            <a:r>
              <a:rPr lang="en-US" sz="1800" dirty="0" err="1" smtClean="0">
                <a:latin typeface="Capitals"/>
                <a:cs typeface="Capitals"/>
              </a:rPr>
              <a:t>SubsetSampling</a:t>
            </a:r>
            <a:r>
              <a:rPr lang="en-US" sz="2000" dirty="0" smtClean="0"/>
              <a:t>(q)</a:t>
            </a:r>
          </a:p>
          <a:p>
            <a:r>
              <a:rPr lang="en-US" sz="2000" dirty="0" smtClean="0"/>
              <a:t>until |X| = 1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419872" y="3580567"/>
            <a:ext cx="1584176" cy="208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72248" y="3284984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115616" y="358521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return X</a:t>
            </a:r>
          </a:p>
          <a:p>
            <a:r>
              <a:rPr lang="en-US" sz="2000" dirty="0" smtClean="0"/>
              <a:t>(or the element of X)</a:t>
            </a:r>
            <a:endParaRPr lang="en-US" sz="2000" dirty="0"/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60848"/>
            <a:ext cx="2921000" cy="635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9552" y="5085184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 smtClean="0"/>
              <a:t>Pr</a:t>
            </a:r>
            <a:r>
              <a:rPr lang="en-US" sz="2000" dirty="0" smtClean="0"/>
              <a:t>[ |X| = 1 ] = </a:t>
            </a:r>
            <a:r>
              <a:rPr lang="en-US" sz="2000" dirty="0" smtClean="0">
                <a:latin typeface="Symbol"/>
                <a:sym typeface="Symbol"/>
              </a:rPr>
              <a:t></a:t>
            </a:r>
            <a:r>
              <a:rPr lang="en-US" sz="2000" dirty="0" smtClean="0"/>
              <a:t>(1)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39552" y="4653136"/>
            <a:ext cx="4234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X|</a:t>
            </a:r>
            <a:r>
              <a:rPr lang="en-US" sz="2000" baseline="-25000" dirty="0" smtClean="0"/>
              <a:t>|X|=1</a:t>
            </a:r>
            <a:r>
              <a:rPr lang="en-US" sz="2000" dirty="0" smtClean="0"/>
              <a:t> ~ </a:t>
            </a:r>
            <a:r>
              <a:rPr lang="en-US" sz="1800" dirty="0" err="1">
                <a:latin typeface="Capitals"/>
                <a:cs typeface="Capitals"/>
              </a:rPr>
              <a:t>PropSampling</a:t>
            </a:r>
            <a:r>
              <a:rPr lang="en-US" sz="2000" dirty="0" smtClean="0"/>
              <a:t>(p)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39552" y="5517232"/>
            <a:ext cx="5746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query time O(1+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000" dirty="0" smtClean="0"/>
              <a:t>) = O(1)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72463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 step: reduction to </a:t>
            </a:r>
            <a:r>
              <a:rPr lang="en-US" sz="1800" dirty="0" err="1" smtClean="0">
                <a:latin typeface="Capitals"/>
                <a:cs typeface="Capitals"/>
              </a:rPr>
              <a:t>SubsetSampling</a:t>
            </a:r>
            <a:r>
              <a:rPr lang="en-US" sz="2000" dirty="0" smtClean="0"/>
              <a:t> for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§</a:t>
            </a:r>
            <a:r>
              <a:rPr lang="en-US" sz="2000" baseline="-25000" dirty="0" err="1" smtClean="0">
                <a:latin typeface="cmmi10"/>
                <a:ea typeface="cmmi10"/>
                <a:cs typeface="cmmi10"/>
              </a:rPr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£</a:t>
            </a:r>
            <a:r>
              <a:rPr lang="en-US" sz="2000" dirty="0" smtClean="0"/>
              <a:t>(1)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24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15/</a:t>
            </a:r>
            <a:r>
              <a:rPr lang="de-DE" dirty="0"/>
              <a:t>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Results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 bwMode="auto">
          <a:xfrm>
            <a:off x="827584" y="1124744"/>
            <a:ext cx="3672408" cy="1656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Theorem: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043609" y="148478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apitals"/>
                <a:cs typeface="Capitals"/>
              </a:rPr>
              <a:t>SubsetSampling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043608" y="191683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(n</a:t>
            </a:r>
            <a:r>
              <a:rPr lang="en-US" sz="2000" dirty="0"/>
              <a:t>) </a:t>
            </a:r>
            <a:r>
              <a:rPr lang="en-US" sz="2000" dirty="0" smtClean="0"/>
              <a:t>preprocessing</a:t>
            </a:r>
          </a:p>
          <a:p>
            <a:r>
              <a:rPr lang="en-US" sz="2000" dirty="0" smtClean="0"/>
              <a:t>O</a:t>
            </a:r>
            <a:r>
              <a:rPr lang="en-US" sz="2000" dirty="0"/>
              <a:t>(</a:t>
            </a:r>
            <a:r>
              <a:rPr lang="en-US" sz="2000" dirty="0" smtClean="0"/>
              <a:t>1+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000" dirty="0" smtClean="0"/>
              <a:t>) expected query time</a:t>
            </a:r>
            <a:endParaRPr lang="en-US" sz="2000" dirty="0"/>
          </a:p>
        </p:txBody>
      </p:sp>
      <p:sp>
        <p:nvSpPr>
          <p:cNvPr id="103" name="Rectangle 102"/>
          <p:cNvSpPr/>
          <p:nvPr/>
        </p:nvSpPr>
        <p:spPr bwMode="auto">
          <a:xfrm>
            <a:off x="4716016" y="1124744"/>
            <a:ext cx="3672408" cy="1656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Theorem: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932040" y="1484784"/>
            <a:ext cx="3312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apitals"/>
                <a:cs typeface="Capitals"/>
              </a:rPr>
              <a:t>SortedSubsetSampling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4932040" y="191683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(log n</a:t>
            </a:r>
            <a:r>
              <a:rPr lang="en-US" sz="2000" dirty="0"/>
              <a:t>) </a:t>
            </a:r>
            <a:r>
              <a:rPr lang="en-US" sz="2000" dirty="0" smtClean="0"/>
              <a:t>preprocessing</a:t>
            </a:r>
          </a:p>
          <a:p>
            <a:r>
              <a:rPr lang="en-US" sz="2000" dirty="0" smtClean="0"/>
              <a:t>O</a:t>
            </a:r>
            <a:r>
              <a:rPr lang="en-US" sz="2000" dirty="0"/>
              <a:t>(</a:t>
            </a:r>
            <a:r>
              <a:rPr lang="en-US" sz="2000" dirty="0" smtClean="0"/>
              <a:t>1+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000" dirty="0" smtClean="0"/>
              <a:t>) expected query time</a:t>
            </a:r>
            <a:endParaRPr lang="en-US" sz="2000" dirty="0"/>
          </a:p>
        </p:txBody>
      </p:sp>
      <p:sp>
        <p:nvSpPr>
          <p:cNvPr id="106" name="Rectangle 105"/>
          <p:cNvSpPr/>
          <p:nvPr/>
        </p:nvSpPr>
        <p:spPr bwMode="auto">
          <a:xfrm>
            <a:off x="827584" y="3861048"/>
            <a:ext cx="3672408" cy="16561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[Walker’77]: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43609" y="422108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pitals"/>
                <a:cs typeface="Capitals"/>
              </a:rPr>
              <a:t>PropSampling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043608" y="465313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(n</a:t>
            </a:r>
            <a:r>
              <a:rPr lang="en-US" sz="2000" dirty="0"/>
              <a:t>) </a:t>
            </a:r>
            <a:r>
              <a:rPr lang="en-US" sz="2000" dirty="0" smtClean="0"/>
              <a:t>preprocessing</a:t>
            </a:r>
          </a:p>
          <a:p>
            <a:r>
              <a:rPr lang="en-US" sz="2000" dirty="0" smtClean="0"/>
              <a:t>O</a:t>
            </a:r>
            <a:r>
              <a:rPr lang="en-US" sz="2000" dirty="0"/>
              <a:t>(</a:t>
            </a:r>
            <a:r>
              <a:rPr lang="en-US" sz="2000" dirty="0" smtClean="0"/>
              <a:t>1) query time</a:t>
            </a:r>
            <a:endParaRPr lang="en-US" sz="2000" dirty="0"/>
          </a:p>
        </p:txBody>
      </p:sp>
      <p:sp>
        <p:nvSpPr>
          <p:cNvPr id="109" name="Rectangle 108"/>
          <p:cNvSpPr/>
          <p:nvPr/>
        </p:nvSpPr>
        <p:spPr bwMode="auto">
          <a:xfrm>
            <a:off x="4716016" y="3861048"/>
            <a:ext cx="3672408" cy="1656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Theorem: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932040" y="4221088"/>
            <a:ext cx="3312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pitals"/>
                <a:cs typeface="Capitals"/>
              </a:rPr>
              <a:t>SortedPropSampling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932040" y="465313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(log n</a:t>
            </a:r>
            <a:r>
              <a:rPr lang="en-US" sz="2000" dirty="0"/>
              <a:t>) </a:t>
            </a:r>
            <a:r>
              <a:rPr lang="en-US" sz="2000" dirty="0" smtClean="0"/>
              <a:t>preprocessing</a:t>
            </a:r>
          </a:p>
          <a:p>
            <a:r>
              <a:rPr lang="en-US" sz="2000" dirty="0" smtClean="0"/>
              <a:t>O(1) expected query time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55776" y="2924944"/>
            <a:ext cx="0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99792" y="2924944"/>
            <a:ext cx="0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411760" y="3429000"/>
            <a:ext cx="216024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27784" y="3429000"/>
            <a:ext cx="216024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444208" y="2924944"/>
            <a:ext cx="0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588224" y="2924944"/>
            <a:ext cx="0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6300192" y="3429000"/>
            <a:ext cx="216024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6516216" y="3429000"/>
            <a:ext cx="216024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99792" y="3068960"/>
            <a:ext cx="122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Reduction</a:t>
            </a:r>
            <a:endParaRPr lang="en-US" sz="1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588272" y="3068960"/>
            <a:ext cx="122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Reduction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113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 bwMode="auto">
          <a:xfrm>
            <a:off x="179512" y="980728"/>
            <a:ext cx="8784976" cy="28803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2/11</a:t>
            </a:r>
            <a:endParaRPr lang="de-DE" dirty="0"/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pitals"/>
              </a:rPr>
              <a:t>A Classic Sampling </a:t>
            </a:r>
            <a:r>
              <a:rPr lang="en-US" dirty="0" smtClean="0">
                <a:cs typeface="Capitals"/>
              </a:rPr>
              <a:t>Problem</a:t>
            </a:r>
            <a:endParaRPr lang="en-US" dirty="0">
              <a:cs typeface="Capital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95505" y="1227237"/>
            <a:ext cx="4124967" cy="2416434"/>
            <a:chOff x="4479481" y="1399110"/>
            <a:chExt cx="4124967" cy="2416434"/>
          </a:xfrm>
        </p:grpSpPr>
        <p:sp>
          <p:nvSpPr>
            <p:cNvPr id="44" name="Rectangle 43"/>
            <p:cNvSpPr/>
            <p:nvPr/>
          </p:nvSpPr>
          <p:spPr bwMode="auto">
            <a:xfrm>
              <a:off x="4479481" y="1399110"/>
              <a:ext cx="4124967" cy="241643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42925" y="1473201"/>
              <a:ext cx="4030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{    1,       2,       3,       4,     …,     </a:t>
              </a:r>
              <a:r>
                <a:rPr lang="en-US" sz="1800" dirty="0" smtClean="0"/>
                <a:t> n   </a:t>
              </a:r>
              <a:r>
                <a:rPr lang="en-US" sz="1800" dirty="0"/>
                <a:t>}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4979707" y="2574255"/>
              <a:ext cx="1271831" cy="5570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6279681" y="3415334"/>
              <a:ext cx="504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>
              <a:off x="5626172" y="2574255"/>
              <a:ext cx="674832" cy="4869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6287556" y="2583316"/>
              <a:ext cx="106885" cy="4377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H="1">
              <a:off x="6559332" y="2583316"/>
              <a:ext cx="389609" cy="4528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H="1">
              <a:off x="6658266" y="2583316"/>
              <a:ext cx="1449340" cy="5429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6449405" y="3191351"/>
              <a:ext cx="0" cy="2603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58" name="Picture 57" descr="Anonymous_two_red_dic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334" y="3026310"/>
              <a:ext cx="324254" cy="297269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 bwMode="auto">
            <a:xfrm>
              <a:off x="4703879" y="1937504"/>
              <a:ext cx="3727249" cy="4997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615255" y="2211913"/>
              <a:ext cx="88362" cy="22334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4983537" y="2316111"/>
              <a:ext cx="88362" cy="11768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927753" y="2370474"/>
              <a:ext cx="88362" cy="6291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263327" y="2381800"/>
              <a:ext cx="88362" cy="5119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8074621" y="2399921"/>
              <a:ext cx="88362" cy="326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52631" y="1908879"/>
              <a:ext cx="4030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</a:t>
              </a:r>
              <a:r>
                <a:rPr lang="en-US" sz="1800" dirty="0" smtClean="0"/>
                <a:t>   0.2     0.4    0.08    0.1    …    0.05</a:t>
              </a:r>
              <a:endParaRPr lang="en-US" sz="1800" dirty="0"/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>
              <a:off x="4709319" y="2438132"/>
              <a:ext cx="371889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1" name="TextBox 70"/>
          <p:cNvSpPr txBox="1"/>
          <p:nvPr/>
        </p:nvSpPr>
        <p:spPr>
          <a:xfrm>
            <a:off x="4291548" y="5385410"/>
            <a:ext cx="3808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[Hagerup,Mehlhorn,Munro’93]</a:t>
            </a:r>
          </a:p>
          <a:p>
            <a:pPr algn="r"/>
            <a:r>
              <a:rPr lang="en-US" sz="2000" dirty="0" smtClean="0"/>
              <a:t>[Matias,Vitter,Ni’03]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683568" y="5045114"/>
            <a:ext cx="618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dynamic version: </a:t>
            </a:r>
            <a:r>
              <a:rPr lang="en-US" sz="2000" dirty="0" smtClean="0"/>
              <a:t>O</a:t>
            </a:r>
            <a:r>
              <a:rPr lang="en-US" sz="2000" dirty="0" smtClean="0"/>
              <a:t>(1) update time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23528" y="1125905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Capitals"/>
                <a:cs typeface="Capitals"/>
              </a:rPr>
              <a:t>PropSampling</a:t>
            </a:r>
            <a:r>
              <a:rPr lang="en-US" sz="2200" dirty="0" smtClean="0">
                <a:latin typeface="Capitals"/>
                <a:cs typeface="Capitals"/>
              </a:rPr>
              <a:t>:</a:t>
            </a:r>
            <a:endParaRPr lang="en-US" sz="2200" dirty="0">
              <a:latin typeface="Capitals"/>
              <a:cs typeface="Capital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31840" y="1330123"/>
            <a:ext cx="133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universe:</a:t>
            </a:r>
            <a:endParaRPr lang="en-US" sz="1800" dirty="0"/>
          </a:p>
        </p:txBody>
      </p:sp>
      <p:sp>
        <p:nvSpPr>
          <p:cNvPr id="38" name="TextBox 37"/>
          <p:cNvSpPr txBox="1"/>
          <p:nvPr/>
        </p:nvSpPr>
        <p:spPr>
          <a:xfrm>
            <a:off x="3131840" y="1834179"/>
            <a:ext cx="157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probabilities:</a:t>
            </a:r>
            <a:endParaRPr lang="en-US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3148159" y="2391580"/>
            <a:ext cx="118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</a:t>
            </a:r>
            <a:r>
              <a:rPr lang="en-US" sz="1800" dirty="0" smtClean="0"/>
              <a:t>andom</a:t>
            </a:r>
          </a:p>
          <a:p>
            <a:r>
              <a:rPr lang="en-US" sz="1800" dirty="0" smtClean="0"/>
              <a:t>choice:</a:t>
            </a:r>
            <a:endParaRPr lang="en-US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3145546" y="2998693"/>
            <a:ext cx="130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sampled</a:t>
            </a:r>
          </a:p>
          <a:p>
            <a:r>
              <a:rPr lang="en-US" sz="1800" dirty="0" smtClean="0"/>
              <a:t>element </a:t>
            </a:r>
            <a:r>
              <a:rPr lang="en-US" sz="1800" dirty="0" smtClean="0">
                <a:latin typeface="cmmi10"/>
              </a:rPr>
              <a:t>s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772792"/>
            <a:ext cx="1981200" cy="5842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2987824" y="980728"/>
            <a:ext cx="0" cy="288032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528" y="1700808"/>
            <a:ext cx="2448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Given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1</a:t>
            </a:r>
            <a:r>
              <a:rPr lang="en-US" sz="2000" dirty="0" smtClean="0"/>
              <a:t>,…,</a:t>
            </a:r>
            <a:r>
              <a:rPr lang="en-US" sz="2000" dirty="0" err="1" smtClean="0">
                <a:latin typeface="Arial"/>
              </a:rPr>
              <a:t>p</a:t>
            </a:r>
            <a:r>
              <a:rPr lang="en-US" sz="2000" baseline="-25000" dirty="0" err="1" smtClean="0">
                <a:latin typeface="Arial"/>
              </a:rPr>
              <a:t>n</a:t>
            </a:r>
            <a:r>
              <a:rPr lang="en-US" sz="2000" dirty="0" smtClean="0">
                <a:latin typeface="Arial"/>
              </a:rPr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>
                <a:latin typeface="Arial"/>
              </a:rPr>
              <a:t> </a:t>
            </a:r>
            <a:r>
              <a:rPr lang="en-US" sz="2000" dirty="0" smtClean="0"/>
              <a:t>Sample </a:t>
            </a:r>
            <a:r>
              <a:rPr lang="en-US" sz="2000" dirty="0">
                <a:latin typeface="cmmi10"/>
              </a:rPr>
              <a:t>s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/>
              <a:t> {1,..,n} with</a:t>
            </a:r>
          </a:p>
        </p:txBody>
      </p:sp>
      <p:pic>
        <p:nvPicPr>
          <p:cNvPr id="42" name="Picture 4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1772816"/>
            <a:ext cx="552581" cy="33768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372200" y="414908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[Walker’</a:t>
            </a:r>
            <a:r>
              <a:rPr lang="en-US" sz="2000" dirty="0" smtClean="0"/>
              <a:t>77]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683568" y="4161274"/>
            <a:ext cx="5366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 O(n) preprocessing, O(1) query time</a:t>
            </a:r>
          </a:p>
          <a:p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683568" y="450912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smtClean="0"/>
              <a:t>builds data structure of size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£</a:t>
            </a:r>
            <a:r>
              <a:rPr lang="en-US" sz="2000" dirty="0" smtClean="0"/>
              <a:t>(n) cells =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£</a:t>
            </a:r>
            <a:r>
              <a:rPr lang="en-US" sz="2000" dirty="0" smtClean="0"/>
              <a:t>(n log n) bits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252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39552" y="1340768"/>
            <a:ext cx="8136904" cy="31683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3</a:t>
            </a:r>
            <a:r>
              <a:rPr lang="de-DE" dirty="0" smtClean="0"/>
              <a:t>/11</a:t>
            </a:r>
            <a:endParaRPr lang="de-DE" dirty="0"/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71600" y="1744216"/>
            <a:ext cx="6696744" cy="676672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Can we use </a:t>
            </a:r>
            <a:r>
              <a:rPr lang="en-US" b="1" dirty="0"/>
              <a:t>less </a:t>
            </a:r>
            <a:r>
              <a:rPr lang="en-US" b="1" dirty="0" smtClean="0"/>
              <a:t>space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3 Questions</a:t>
            </a:r>
            <a:endParaRPr lang="en-US" dirty="0"/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971600" y="2680320"/>
            <a:ext cx="7344816" cy="6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/>
              <a:t>Can we be faster on </a:t>
            </a:r>
            <a:r>
              <a:rPr lang="en-US" b="1" dirty="0"/>
              <a:t>restricted inputs</a:t>
            </a:r>
            <a:r>
              <a:rPr lang="en-US" dirty="0"/>
              <a:t>? (sorted inputs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971600" y="3616424"/>
            <a:ext cx="7632848" cy="6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Can we solve a </a:t>
            </a:r>
            <a:r>
              <a:rPr lang="en-US" b="1" dirty="0"/>
              <a:t>more general problem</a:t>
            </a:r>
            <a:r>
              <a:rPr lang="en-US" dirty="0"/>
              <a:t>? (sampling subsets)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4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/11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 smtClean="0"/>
              <a:t>.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1" name="Rectangle 10"/>
          <p:cNvSpPr txBox="1">
            <a:spLocks noChangeArrowheads="1"/>
          </p:cNvSpPr>
          <p:nvPr/>
        </p:nvSpPr>
        <p:spPr bwMode="auto">
          <a:xfrm>
            <a:off x="323528" y="836712"/>
            <a:ext cx="8568952" cy="6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dirty="0"/>
              <a:t>Can we use </a:t>
            </a:r>
            <a:r>
              <a:rPr lang="en-US" b="1" dirty="0"/>
              <a:t>less </a:t>
            </a:r>
            <a:r>
              <a:rPr lang="en-US" b="1" dirty="0" smtClean="0"/>
              <a:t>space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340768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classic algorithm needs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£</a:t>
            </a:r>
            <a:r>
              <a:rPr lang="en-US" sz="2000" dirty="0" smtClean="0"/>
              <a:t>(n) additional cells =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£</a:t>
            </a:r>
            <a:r>
              <a:rPr lang="en-US" sz="2000" dirty="0" smtClean="0"/>
              <a:t>(n log n) additional bits</a:t>
            </a:r>
            <a:endParaRPr lang="en-US" sz="1800" dirty="0">
              <a:latin typeface="Capitals"/>
              <a:cs typeface="Capital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55576" y="1988840"/>
            <a:ext cx="7416824" cy="2808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Theorem: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43608" y="3284984"/>
            <a:ext cx="3384376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Answer 1: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3" y="3709481"/>
            <a:ext cx="295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… </a:t>
            </a:r>
            <a:r>
              <a:rPr lang="en-US" sz="2000" b="1" dirty="0" err="1" smtClean="0"/>
              <a:t>inplace</a:t>
            </a:r>
            <a:r>
              <a:rPr lang="en-US" sz="2000" b="1" dirty="0" smtClean="0"/>
              <a:t> </a:t>
            </a:r>
            <a:r>
              <a:rPr lang="en-US" sz="2000" dirty="0" smtClean="0"/>
              <a:t>using</a:t>
            </a:r>
          </a:p>
          <a:p>
            <a:r>
              <a:rPr lang="en-US" sz="2000" dirty="0" smtClean="0"/>
              <a:t>O</a:t>
            </a:r>
            <a:r>
              <a:rPr lang="en-US" sz="2000" dirty="0"/>
              <a:t>(log n) additional </a:t>
            </a:r>
            <a:r>
              <a:rPr lang="en-US" sz="2000" dirty="0" smtClean="0"/>
              <a:t>cells.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716016" y="3284984"/>
            <a:ext cx="316835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Answer 2: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371703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 using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000" dirty="0" smtClean="0"/>
              <a:t>n additional </a:t>
            </a:r>
            <a:r>
              <a:rPr lang="en-US" sz="2000" b="1" dirty="0" smtClean="0"/>
              <a:t>bits</a:t>
            </a:r>
            <a:r>
              <a:rPr lang="en-US" sz="2000" dirty="0" smtClean="0"/>
              <a:t> for any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000" dirty="0" smtClean="0"/>
              <a:t>&gt;0. 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196008" y="2452826"/>
            <a:ext cx="683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pitals"/>
                <a:cs typeface="Capitals"/>
              </a:rPr>
              <a:t>PropSampling</a:t>
            </a:r>
            <a:r>
              <a:rPr lang="en-US" sz="2000" dirty="0" smtClean="0"/>
              <a:t> can be solved with O(n) preprocessing and O(1) expected query time…</a:t>
            </a:r>
            <a:endParaRPr lang="en-US" sz="1800" dirty="0">
              <a:latin typeface="Capitals"/>
              <a:cs typeface="Capital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5025370"/>
            <a:ext cx="618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 smtClean="0"/>
              <a:t>inplace</a:t>
            </a:r>
            <a:r>
              <a:rPr lang="en-US" sz="2000" dirty="0" smtClean="0"/>
              <a:t> with O(n log n) preprocessing: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907172" y="5365666"/>
            <a:ext cx="618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sort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1</a:t>
            </a:r>
            <a:r>
              <a:rPr lang="en-US" sz="2000" dirty="0" smtClean="0"/>
              <a:t>,…,</a:t>
            </a:r>
            <a:r>
              <a:rPr lang="en-US" sz="2000" dirty="0" err="1" smtClean="0">
                <a:latin typeface="Arial"/>
              </a:rPr>
              <a:t>p</a:t>
            </a:r>
            <a:r>
              <a:rPr lang="en-US" sz="2000" baseline="-25000" dirty="0" err="1" smtClean="0">
                <a:latin typeface="Arial"/>
              </a:rPr>
              <a:t>n</a:t>
            </a:r>
            <a:r>
              <a:rPr lang="en-US" sz="2000" dirty="0" smtClean="0"/>
              <a:t> and use our </a:t>
            </a:r>
            <a:r>
              <a:rPr lang="en-US" sz="2000" dirty="0" err="1" smtClean="0"/>
              <a:t>algo</a:t>
            </a:r>
            <a:r>
              <a:rPr lang="en-US" sz="2000" dirty="0" smtClean="0"/>
              <a:t> for sorted inputs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5765194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 smtClean="0"/>
              <a:t>inplace</a:t>
            </a:r>
            <a:r>
              <a:rPr lang="en-US" sz="2000" dirty="0" smtClean="0"/>
              <a:t> with O(n) </a:t>
            </a:r>
            <a:r>
              <a:rPr lang="en-US" sz="2000" dirty="0"/>
              <a:t>preprocessing: “roughly” sort </a:t>
            </a:r>
            <a:r>
              <a:rPr lang="en-US" sz="2000" dirty="0">
                <a:latin typeface="Arial"/>
              </a:rPr>
              <a:t>p</a:t>
            </a:r>
            <a:r>
              <a:rPr lang="en-US" sz="2000" baseline="-25000" dirty="0">
                <a:latin typeface="Arial"/>
              </a:rPr>
              <a:t>1</a:t>
            </a:r>
            <a:r>
              <a:rPr lang="en-US" sz="2000" dirty="0"/>
              <a:t>,…,</a:t>
            </a:r>
            <a:r>
              <a:rPr lang="en-US" sz="2000" dirty="0" err="1" smtClean="0">
                <a:latin typeface="Arial"/>
              </a:rPr>
              <a:t>p</a:t>
            </a:r>
            <a:r>
              <a:rPr lang="en-US" sz="2000" baseline="-25000" dirty="0" err="1" smtClean="0">
                <a:latin typeface="Arial"/>
              </a:rPr>
              <a:t>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28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1" grpId="0" animBg="1"/>
      <p:bldP spid="12" grpId="0"/>
      <p:bldP spid="13" grpId="0" animBg="1"/>
      <p:bldP spid="14" grpId="0"/>
      <p:bldP spid="17" grpId="0"/>
      <p:bldP spid="15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5</a:t>
            </a:r>
            <a:r>
              <a:rPr lang="de-DE" dirty="0" smtClean="0"/>
              <a:t>/11</a:t>
            </a:r>
            <a:endParaRPr lang="de-DE" dirty="0"/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pitals"/>
              </a:rPr>
              <a:t>A New Simple </a:t>
            </a:r>
            <a:r>
              <a:rPr lang="en-US" dirty="0" err="1" smtClean="0">
                <a:cs typeface="Capitals"/>
              </a:rPr>
              <a:t>Algo</a:t>
            </a:r>
            <a:r>
              <a:rPr lang="en-US" dirty="0" smtClean="0">
                <a:cs typeface="Capitals"/>
              </a:rPr>
              <a:t> for </a:t>
            </a:r>
            <a:r>
              <a:rPr lang="en-US" dirty="0" err="1" smtClean="0">
                <a:cs typeface="Capitals"/>
              </a:rPr>
              <a:t>PropSampling</a:t>
            </a:r>
            <a:endParaRPr lang="en-US" dirty="0">
              <a:cs typeface="Capitals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979712" y="2236802"/>
            <a:ext cx="518457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555776" y="2236802"/>
            <a:ext cx="0" cy="57606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131840" y="2236802"/>
            <a:ext cx="0" cy="57606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707904" y="2236802"/>
            <a:ext cx="0" cy="57606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283968" y="2236802"/>
            <a:ext cx="0" cy="57606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860032" y="2236802"/>
            <a:ext cx="0" cy="57606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436096" y="2236802"/>
            <a:ext cx="0" cy="57606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12160" y="2236802"/>
            <a:ext cx="0" cy="57606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588224" y="2236802"/>
            <a:ext cx="0" cy="57606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131308" y="2308810"/>
            <a:ext cx="49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2707372" y="2308810"/>
            <a:ext cx="49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80" name="TextBox 79"/>
          <p:cNvSpPr txBox="1"/>
          <p:nvPr/>
        </p:nvSpPr>
        <p:spPr>
          <a:xfrm>
            <a:off x="3283436" y="2308810"/>
            <a:ext cx="49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3859500" y="2308810"/>
            <a:ext cx="49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  <a:endParaRPr lang="en-US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4435564" y="2308810"/>
            <a:ext cx="49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  <a:endParaRPr lang="en-US" sz="2000" dirty="0"/>
          </a:p>
        </p:txBody>
      </p:sp>
      <p:sp>
        <p:nvSpPr>
          <p:cNvPr id="83" name="TextBox 82"/>
          <p:cNvSpPr txBox="1"/>
          <p:nvPr/>
        </p:nvSpPr>
        <p:spPr>
          <a:xfrm>
            <a:off x="5011628" y="2308810"/>
            <a:ext cx="49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5587692" y="2308810"/>
            <a:ext cx="49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6163756" y="2308810"/>
            <a:ext cx="49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  <a:endParaRPr lang="en-US" sz="2000" dirty="0"/>
          </a:p>
        </p:txBody>
      </p:sp>
      <p:sp>
        <p:nvSpPr>
          <p:cNvPr id="90" name="TextBox 89"/>
          <p:cNvSpPr txBox="1"/>
          <p:nvPr/>
        </p:nvSpPr>
        <p:spPr>
          <a:xfrm>
            <a:off x="6739820" y="2308810"/>
            <a:ext cx="49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93" name="TextBox 92"/>
          <p:cNvSpPr txBox="1"/>
          <p:nvPr/>
        </p:nvSpPr>
        <p:spPr>
          <a:xfrm>
            <a:off x="907172" y="1300698"/>
            <a:ext cx="618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smtClean="0"/>
              <a:t>normalize </a:t>
            </a:r>
            <a:r>
              <a:rPr lang="en-US" sz="2000" dirty="0" err="1" smtClean="0"/>
              <a:t>s.t.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§</a:t>
            </a:r>
            <a:r>
              <a:rPr lang="en-US" sz="2000" baseline="-25000" dirty="0" err="1" smtClean="0">
                <a:latin typeface="cmmi10"/>
                <a:ea typeface="cmmi10"/>
                <a:cs typeface="cmmi10"/>
              </a:rPr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 = </a:t>
            </a:r>
            <a:r>
              <a:rPr lang="en-US" sz="2000" b="1" dirty="0" smtClean="0"/>
              <a:t>n</a:t>
            </a:r>
            <a:endParaRPr lang="en-US" sz="2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907172" y="1692676"/>
            <a:ext cx="618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smtClean="0"/>
              <a:t>build sorted array containing 1..n:</a:t>
            </a:r>
            <a:endParaRPr lang="en-US" sz="2000" dirty="0"/>
          </a:p>
        </p:txBody>
      </p:sp>
      <p:sp>
        <p:nvSpPr>
          <p:cNvPr id="96" name="TextBox 95"/>
          <p:cNvSpPr txBox="1"/>
          <p:nvPr/>
        </p:nvSpPr>
        <p:spPr>
          <a:xfrm>
            <a:off x="539553" y="83671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 O(n) </a:t>
            </a:r>
            <a:r>
              <a:rPr lang="en-US" sz="2000" b="1" dirty="0" smtClean="0"/>
              <a:t>preprocessing:</a:t>
            </a:r>
            <a:endParaRPr lang="en-US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1475656" y="230881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A: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899592" y="429309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pick random k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/>
              <a:t> {1,…,|A|}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39552" y="378904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 O</a:t>
            </a:r>
            <a:r>
              <a:rPr lang="en-US" sz="2000" b="1" dirty="0" smtClean="0"/>
              <a:t>(1) </a:t>
            </a:r>
            <a:r>
              <a:rPr lang="en-US" sz="2000" b="1" dirty="0" smtClean="0"/>
              <a:t>expected query time:</a:t>
            </a:r>
            <a:endParaRPr lang="en-US" sz="2000" b="1" dirty="0" smtClean="0"/>
          </a:p>
        </p:txBody>
      </p:sp>
      <p:sp>
        <p:nvSpPr>
          <p:cNvPr id="98" name="TextBox 97"/>
          <p:cNvSpPr txBox="1"/>
          <p:nvPr/>
        </p:nvSpPr>
        <p:spPr>
          <a:xfrm>
            <a:off x="899592" y="468507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dirty="0" smtClean="0"/>
              <a:t>. (rejection): if k is first occurrence of A[k]: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1475656" y="5045114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probability 1-{</a:t>
            </a:r>
            <a:r>
              <a:rPr lang="en-US" sz="2000" dirty="0" err="1" smtClean="0">
                <a:latin typeface="Arial"/>
              </a:rPr>
              <a:t>p</a:t>
            </a:r>
            <a:r>
              <a:rPr lang="en-US" sz="2000" baseline="-25000" dirty="0" err="1" smtClean="0">
                <a:latin typeface="Arial"/>
              </a:rPr>
              <a:t>A</a:t>
            </a:r>
            <a:r>
              <a:rPr lang="en-US" sz="2000" baseline="-25000" dirty="0" smtClean="0">
                <a:latin typeface="Arial"/>
              </a:rPr>
              <a:t>[k]</a:t>
            </a:r>
            <a:r>
              <a:rPr lang="en-US" sz="2000" dirty="0" smtClean="0"/>
              <a:t>}: </a:t>
            </a:r>
            <a:r>
              <a:rPr lang="en-US" sz="2000" dirty="0" err="1" smtClean="0"/>
              <a:t>goto</a:t>
            </a:r>
            <a:r>
              <a:rPr lang="en-US" sz="2000" dirty="0" smtClean="0"/>
              <a:t> 1.</a:t>
            </a:r>
            <a:endParaRPr lang="en-US" sz="2000" dirty="0"/>
          </a:p>
        </p:txBody>
      </p:sp>
      <p:sp>
        <p:nvSpPr>
          <p:cNvPr id="100" name="TextBox 99"/>
          <p:cNvSpPr txBox="1"/>
          <p:nvPr/>
        </p:nvSpPr>
        <p:spPr>
          <a:xfrm>
            <a:off x="899592" y="540515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. return A[k]</a:t>
            </a: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940152" y="4005064"/>
            <a:ext cx="3096344" cy="1944216"/>
            <a:chOff x="6012160" y="4005064"/>
            <a:chExt cx="3096344" cy="1944216"/>
          </a:xfrm>
        </p:grpSpPr>
        <p:sp>
          <p:nvSpPr>
            <p:cNvPr id="104" name="Rectangle 103"/>
            <p:cNvSpPr/>
            <p:nvPr/>
          </p:nvSpPr>
          <p:spPr bwMode="auto">
            <a:xfrm>
              <a:off x="6012160" y="4005064"/>
              <a:ext cx="2952328" cy="194421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084168" y="4161274"/>
              <a:ext cx="30243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- </a:t>
              </a:r>
              <a:r>
                <a:rPr lang="en-US" sz="2000" dirty="0" err="1" smtClean="0"/>
                <a:t>Pr</a:t>
              </a:r>
              <a:r>
                <a:rPr lang="en-US" sz="2000" dirty="0" smtClean="0"/>
                <a:t>[returning </a:t>
              </a:r>
              <a:r>
                <a:rPr lang="en-US" sz="2000" dirty="0" err="1" smtClean="0"/>
                <a:t>i</a:t>
              </a:r>
              <a:r>
                <a:rPr lang="en-US" sz="2000" dirty="0" smtClean="0"/>
                <a:t>]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         </a:t>
              </a:r>
              <a:r>
                <a:rPr lang="en-US" sz="2000" dirty="0" smtClean="0"/>
                <a:t>~</a:t>
              </a:r>
              <a:r>
                <a:rPr lang="en-US" sz="2000" dirty="0" err="1" smtClean="0">
                  <a:latin typeface="cmsy10"/>
                  <a:ea typeface="cmsy10"/>
                  <a:cs typeface="cmsy10"/>
                </a:rPr>
                <a:t>b</a:t>
              </a:r>
              <a:r>
                <a:rPr lang="en-US" sz="2000" dirty="0" err="1" smtClean="0">
                  <a:latin typeface="Arial"/>
                </a:rPr>
                <a:t>p</a:t>
              </a:r>
              <a:r>
                <a:rPr lang="en-US" sz="2000" baseline="-25000" dirty="0" err="1" smtClean="0">
                  <a:latin typeface="Arial"/>
                </a:rPr>
                <a:t>i</a:t>
              </a:r>
              <a:r>
                <a:rPr lang="en-US" sz="2000" dirty="0" err="1" smtClean="0">
                  <a:latin typeface="cmsy10"/>
                  <a:ea typeface="cmsy10"/>
                  <a:cs typeface="cmsy10"/>
                </a:rPr>
                <a:t>c</a:t>
              </a:r>
              <a:r>
                <a:rPr lang="en-US" sz="2000" dirty="0" smtClean="0"/>
                <a:t>+</a:t>
              </a:r>
              <a:r>
                <a:rPr lang="en-US" sz="2000" dirty="0" smtClean="0"/>
                <a:t>{</a:t>
              </a:r>
              <a:r>
                <a:rPr lang="en-US" sz="2000" dirty="0" smtClean="0">
                  <a:latin typeface="Arial"/>
                </a:rPr>
                <a:t>p</a:t>
              </a:r>
              <a:r>
                <a:rPr lang="en-US" sz="2000" baseline="-25000" dirty="0" smtClean="0">
                  <a:latin typeface="Arial"/>
                </a:rPr>
                <a:t>i</a:t>
              </a:r>
              <a:r>
                <a:rPr lang="en-US" sz="2000" dirty="0" smtClean="0"/>
                <a:t>} </a:t>
              </a:r>
              <a:r>
                <a:rPr lang="en-US" sz="2000" dirty="0" smtClean="0"/>
                <a:t>= </a:t>
              </a:r>
              <a:r>
                <a:rPr lang="en-US" sz="2000" dirty="0" smtClean="0">
                  <a:latin typeface="Arial"/>
                </a:rPr>
                <a:t>p</a:t>
              </a:r>
              <a:r>
                <a:rPr lang="en-US" sz="2000" baseline="-25000" dirty="0" smtClean="0">
                  <a:latin typeface="Arial"/>
                </a:rPr>
                <a:t>i</a:t>
              </a:r>
              <a:r>
                <a:rPr lang="en-US" sz="2000" dirty="0" smtClean="0"/>
                <a:t>  </a:t>
              </a:r>
              <a:endParaRPr lang="en-US" sz="20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084168" y="4881354"/>
              <a:ext cx="302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- A has 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·</a:t>
              </a:r>
              <a:r>
                <a:rPr lang="en-US" sz="2000" dirty="0" smtClean="0"/>
                <a:t>2n entries</a:t>
              </a:r>
              <a:endParaRPr lang="en-US" sz="20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084168" y="5333146"/>
              <a:ext cx="302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- </a:t>
              </a:r>
              <a:r>
                <a:rPr lang="en-US" sz="2000" dirty="0" err="1" smtClean="0"/>
                <a:t>Pr</a:t>
              </a:r>
              <a:r>
                <a:rPr lang="en-US" sz="2000" dirty="0" smtClean="0"/>
                <a:t>[leaving loop] </a:t>
              </a:r>
              <a:r>
                <a:rPr lang="en-US" sz="2000" dirty="0" smtClean="0">
                  <a:latin typeface="cmsy10"/>
                  <a:ea typeface="cmsy10"/>
                  <a:cs typeface="cmsy10"/>
                </a:rPr>
                <a:t>¸</a:t>
              </a:r>
              <a:r>
                <a:rPr lang="en-US" sz="2000" dirty="0" smtClean="0"/>
                <a:t> 1/2</a:t>
              </a:r>
              <a:endParaRPr lang="en-US" sz="2000" dirty="0"/>
            </a:p>
          </p:txBody>
        </p:sp>
      </p:grpSp>
      <p:sp>
        <p:nvSpPr>
          <p:cNvPr id="105" name="Right Brace 104"/>
          <p:cNvSpPr/>
          <p:nvPr/>
        </p:nvSpPr>
        <p:spPr>
          <a:xfrm rot="5400000">
            <a:off x="3939897" y="2148825"/>
            <a:ext cx="112078" cy="172819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2699792" y="314096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 smtClean="0"/>
              <a:t>i</a:t>
            </a:r>
            <a:r>
              <a:rPr lang="en-US" sz="2000" dirty="0" smtClean="0"/>
              <a:t> appears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b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c</a:t>
            </a:r>
            <a:r>
              <a:rPr lang="en-US" sz="2000" dirty="0" smtClean="0"/>
              <a:t>+1 </a:t>
            </a:r>
            <a:r>
              <a:rPr lang="en-US" sz="2000" dirty="0" smtClean="0"/>
              <a:t>times</a:t>
            </a:r>
            <a:endParaRPr lang="en-US" sz="2000" dirty="0">
              <a:latin typeface="cmsy1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424" y="306564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7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46" grpId="0"/>
      <p:bldP spid="98" grpId="0"/>
      <p:bldP spid="99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6322" y="6525344"/>
            <a:ext cx="4103687" cy="333375"/>
          </a:xfrm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6/11</a:t>
            </a:r>
            <a:endParaRPr lang="de-DE" dirty="0"/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pitals"/>
              </a:rPr>
              <a:t>Few Additional Bits</a:t>
            </a:r>
            <a:endParaRPr lang="en-US" dirty="0">
              <a:cs typeface="Capitals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979712" y="1112058"/>
            <a:ext cx="518457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555776" y="1112058"/>
            <a:ext cx="0" cy="57606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131840" y="1112058"/>
            <a:ext cx="0" cy="57606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707904" y="1112058"/>
            <a:ext cx="0" cy="57606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283968" y="1112058"/>
            <a:ext cx="0" cy="57606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860032" y="1112058"/>
            <a:ext cx="0" cy="57606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436096" y="1112058"/>
            <a:ext cx="0" cy="57606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12160" y="1112058"/>
            <a:ext cx="0" cy="57606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588224" y="1112058"/>
            <a:ext cx="0" cy="57606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131308" y="1184066"/>
            <a:ext cx="49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2707372" y="1184066"/>
            <a:ext cx="49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80" name="TextBox 79"/>
          <p:cNvSpPr txBox="1"/>
          <p:nvPr/>
        </p:nvSpPr>
        <p:spPr>
          <a:xfrm>
            <a:off x="3283436" y="1184066"/>
            <a:ext cx="49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3859500" y="1184066"/>
            <a:ext cx="49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  <a:endParaRPr lang="en-US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4435564" y="1184066"/>
            <a:ext cx="49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  <a:endParaRPr lang="en-US" sz="2000" dirty="0"/>
          </a:p>
        </p:txBody>
      </p:sp>
      <p:sp>
        <p:nvSpPr>
          <p:cNvPr id="83" name="TextBox 82"/>
          <p:cNvSpPr txBox="1"/>
          <p:nvPr/>
        </p:nvSpPr>
        <p:spPr>
          <a:xfrm>
            <a:off x="5011628" y="1184066"/>
            <a:ext cx="49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5587692" y="1184066"/>
            <a:ext cx="49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6163756" y="1184066"/>
            <a:ext cx="49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  <a:endParaRPr lang="en-US" sz="2000" dirty="0"/>
          </a:p>
        </p:txBody>
      </p:sp>
      <p:sp>
        <p:nvSpPr>
          <p:cNvPr id="90" name="TextBox 89"/>
          <p:cNvSpPr txBox="1"/>
          <p:nvPr/>
        </p:nvSpPr>
        <p:spPr>
          <a:xfrm>
            <a:off x="6739820" y="1184066"/>
            <a:ext cx="49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1475656" y="118406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A:</a:t>
            </a:r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75656" y="2088232"/>
            <a:ext cx="5760640" cy="1264206"/>
            <a:chOff x="1475656" y="2088232"/>
            <a:chExt cx="5760640" cy="1264206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979712" y="2088232"/>
              <a:ext cx="5184576" cy="5760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555776" y="2088232"/>
              <a:ext cx="0" cy="576064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131840" y="2088232"/>
              <a:ext cx="0" cy="576064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707904" y="2088232"/>
              <a:ext cx="0" cy="576064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283968" y="2088232"/>
              <a:ext cx="0" cy="576064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860032" y="2088232"/>
              <a:ext cx="0" cy="576064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436096" y="2088232"/>
              <a:ext cx="0" cy="576064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12160" y="2088232"/>
              <a:ext cx="0" cy="576064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588224" y="2088232"/>
              <a:ext cx="0" cy="576064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131308" y="2160240"/>
              <a:ext cx="496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07372" y="2160240"/>
              <a:ext cx="496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83436" y="2160240"/>
              <a:ext cx="496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59500" y="2160240"/>
              <a:ext cx="496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35564" y="2160240"/>
              <a:ext cx="496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11628" y="2160240"/>
              <a:ext cx="496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  <a:endParaRPr lang="en-US" sz="2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87692" y="2160240"/>
              <a:ext cx="496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63756" y="2160240"/>
              <a:ext cx="496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39820" y="2160240"/>
              <a:ext cx="496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  <a:endParaRPr lang="en-US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75656" y="2160240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</a:t>
              </a:r>
              <a:r>
                <a:rPr lang="en-US" sz="2000" dirty="0" smtClean="0"/>
                <a:t>: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763688" y="2952328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 starts</a:t>
              </a:r>
              <a:endParaRPr lang="en-US" sz="2000" dirty="0">
                <a:latin typeface="cmsy1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915816" y="2952328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  <a:r>
                <a:rPr lang="en-US" sz="2000" dirty="0" smtClean="0"/>
                <a:t> starts</a:t>
              </a:r>
              <a:endParaRPr lang="en-US" sz="2000" dirty="0">
                <a:latin typeface="cmsy1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 bwMode="auto">
            <a:xfrm flipV="1">
              <a:off x="2267744" y="2736304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V="1">
              <a:off x="3408569" y="2736304"/>
              <a:ext cx="11303" cy="288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4644008" y="2952328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 starts …</a:t>
              </a:r>
              <a:endParaRPr lang="en-US" sz="2000" dirty="0">
                <a:latin typeface="cmsy1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 bwMode="auto">
            <a:xfrm flipV="1">
              <a:off x="5136761" y="2736304"/>
              <a:ext cx="11303" cy="288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907976" y="3573016"/>
            <a:ext cx="5896272" cy="406400"/>
            <a:chOff x="907976" y="3573016"/>
            <a:chExt cx="5896272" cy="406400"/>
          </a:xfrm>
        </p:grpSpPr>
        <p:sp>
          <p:nvSpPr>
            <p:cNvPr id="74" name="TextBox 73"/>
            <p:cNvSpPr txBox="1"/>
            <p:nvPr/>
          </p:nvSpPr>
          <p:spPr>
            <a:xfrm>
              <a:off x="907976" y="3573016"/>
              <a:ext cx="2799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/>
                </a:rPr>
                <a:t>- </a:t>
              </a:r>
              <a:r>
                <a:rPr lang="en-US" sz="2000" dirty="0" err="1" smtClean="0">
                  <a:latin typeface="Arial"/>
                </a:rPr>
                <a:t>Rank</a:t>
              </a:r>
              <a:r>
                <a:rPr lang="en-US" sz="2000" baseline="-25000" dirty="0" err="1" smtClean="0">
                  <a:latin typeface="Arial"/>
                </a:rPr>
                <a:t>B</a:t>
              </a:r>
              <a:r>
                <a:rPr lang="en-US" sz="2000" dirty="0" smtClean="0"/>
                <a:t>(k) :=        </a:t>
              </a:r>
              <a:r>
                <a:rPr lang="en-US" sz="2000" dirty="0" smtClean="0"/>
                <a:t>  B[</a:t>
              </a:r>
              <a:r>
                <a:rPr lang="en-US" sz="2000" dirty="0"/>
                <a:t>j</a:t>
              </a:r>
              <a:r>
                <a:rPr lang="en-US" sz="2000" dirty="0" smtClean="0"/>
                <a:t>]</a:t>
              </a:r>
              <a:endParaRPr lang="en-US" sz="2000" dirty="0"/>
            </a:p>
          </p:txBody>
        </p:sp>
        <p:pic>
          <p:nvPicPr>
            <p:cNvPr id="18" name="Picture 17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0232" y="3573016"/>
              <a:ext cx="609600" cy="406400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067944" y="3573016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- </a:t>
              </a:r>
              <a:r>
                <a:rPr lang="en-US" sz="2000" dirty="0" err="1" smtClean="0">
                  <a:latin typeface="Arial"/>
                </a:rPr>
                <a:t>Rank</a:t>
              </a:r>
              <a:r>
                <a:rPr lang="en-US" sz="2000" baseline="-25000" dirty="0" err="1" smtClean="0">
                  <a:latin typeface="Arial"/>
                </a:rPr>
                <a:t>B</a:t>
              </a:r>
              <a:r>
                <a:rPr lang="en-US" sz="2000" dirty="0" smtClean="0"/>
                <a:t>(k) = A[k]</a:t>
              </a:r>
              <a:endParaRPr lang="en-US" sz="2000" dirty="0">
                <a:latin typeface="cmsy1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6228184" y="436510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[Jacobson’89]</a:t>
            </a:r>
            <a:endParaRPr lang="en-US" sz="2000" dirty="0"/>
          </a:p>
        </p:txBody>
      </p:sp>
      <p:sp>
        <p:nvSpPr>
          <p:cNvPr id="88" name="TextBox 87"/>
          <p:cNvSpPr txBox="1"/>
          <p:nvPr/>
        </p:nvSpPr>
        <p:spPr>
          <a:xfrm>
            <a:off x="899592" y="403244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Rank queries can be answered in O(1) time using a data</a:t>
            </a:r>
          </a:p>
          <a:p>
            <a:r>
              <a:rPr lang="en-US" sz="2000" dirty="0" smtClean="0"/>
              <a:t>  structure of size (1+o(1))|B| bits</a:t>
            </a:r>
            <a:endParaRPr lang="en-US" sz="2000" dirty="0">
              <a:latin typeface="cmsy1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99592" y="482909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in our case: O(n) bits</a:t>
            </a:r>
            <a:endParaRPr lang="en-US" sz="2000" dirty="0">
              <a:latin typeface="cmsy1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99592" y="530120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consider blocks of 1/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i</a:t>
            </a:r>
            <a:r>
              <a:rPr lang="en-US" sz="2000" dirty="0" smtClean="0"/>
              <a:t>‘s to reduce space to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000" dirty="0" smtClean="0"/>
              <a:t>n bits and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increase query time to O(1/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000" dirty="0" smtClean="0"/>
              <a:t>)</a:t>
            </a:r>
            <a:endParaRPr lang="en-US" sz="2000" dirty="0">
              <a:latin typeface="cmsy1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796136" y="598121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matching lower bound?</a:t>
            </a:r>
            <a:endParaRPr lang="en-US" sz="2000" dirty="0">
              <a:latin typeface="cmsy10"/>
            </a:endParaRPr>
          </a:p>
        </p:txBody>
      </p:sp>
    </p:spTree>
    <p:extLst>
      <p:ext uri="{BB962C8B-B14F-4D97-AF65-F5344CB8AC3E}">
        <p14:creationId xmlns:p14="http://schemas.microsoft.com/office/powerpoint/2010/main" val="24330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1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/11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 smtClean="0"/>
              <a:t>.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1" name="Rectangle 10"/>
          <p:cNvSpPr txBox="1">
            <a:spLocks noChangeArrowheads="1"/>
          </p:cNvSpPr>
          <p:nvPr/>
        </p:nvSpPr>
        <p:spPr bwMode="auto">
          <a:xfrm>
            <a:off x="323528" y="836712"/>
            <a:ext cx="8568952" cy="6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dirty="0"/>
              <a:t>Can we use </a:t>
            </a:r>
            <a:r>
              <a:rPr lang="en-US" b="1" dirty="0"/>
              <a:t>less </a:t>
            </a:r>
            <a:r>
              <a:rPr lang="en-US" b="1" dirty="0" smtClean="0"/>
              <a:t>space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340768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classic algorithm needs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£</a:t>
            </a:r>
            <a:r>
              <a:rPr lang="en-US" sz="2000" dirty="0" smtClean="0"/>
              <a:t>(n) additional cells =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£</a:t>
            </a:r>
            <a:r>
              <a:rPr lang="en-US" sz="2000" dirty="0" smtClean="0"/>
              <a:t>(n log n) additional bits</a:t>
            </a:r>
            <a:endParaRPr lang="en-US" sz="1800" dirty="0">
              <a:latin typeface="Capitals"/>
              <a:cs typeface="Capital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55576" y="1988840"/>
            <a:ext cx="7416824" cy="2808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Theorem: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43608" y="3284984"/>
            <a:ext cx="3384376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Answer 1: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3" y="3709481"/>
            <a:ext cx="295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… </a:t>
            </a:r>
            <a:r>
              <a:rPr lang="en-US" sz="2000" b="1" dirty="0" err="1" smtClean="0"/>
              <a:t>inplace</a:t>
            </a:r>
            <a:r>
              <a:rPr lang="en-US" sz="2000" b="1" dirty="0" smtClean="0"/>
              <a:t> </a:t>
            </a:r>
            <a:r>
              <a:rPr lang="en-US" sz="2000" dirty="0" smtClean="0"/>
              <a:t>using</a:t>
            </a:r>
          </a:p>
          <a:p>
            <a:r>
              <a:rPr lang="en-US" sz="2000" dirty="0" smtClean="0"/>
              <a:t>O</a:t>
            </a:r>
            <a:r>
              <a:rPr lang="en-US" sz="2000" dirty="0"/>
              <a:t>(log n) additional </a:t>
            </a:r>
            <a:r>
              <a:rPr lang="en-US" sz="2000" dirty="0" smtClean="0"/>
              <a:t>cells.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716016" y="3284984"/>
            <a:ext cx="316835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Answer 2: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371703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 using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000" dirty="0" smtClean="0"/>
              <a:t>n additional </a:t>
            </a:r>
            <a:r>
              <a:rPr lang="en-US" sz="2000" b="1" dirty="0" smtClean="0"/>
              <a:t>bits</a:t>
            </a:r>
            <a:r>
              <a:rPr lang="en-US" sz="2000" dirty="0" smtClean="0"/>
              <a:t> for any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000" dirty="0" smtClean="0"/>
              <a:t>&gt;0. 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196008" y="2452826"/>
            <a:ext cx="683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pitals"/>
                <a:cs typeface="Capitals"/>
              </a:rPr>
              <a:t>PropSampling</a:t>
            </a:r>
            <a:r>
              <a:rPr lang="en-US" sz="2000" dirty="0" smtClean="0"/>
              <a:t> can be solved with O(n) preprocessing and O(1) expected query time…</a:t>
            </a:r>
            <a:endParaRPr lang="en-US" sz="1800" dirty="0">
              <a:latin typeface="Capitals"/>
              <a:cs typeface="Capital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5025370"/>
            <a:ext cx="618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 smtClean="0"/>
              <a:t>inplace</a:t>
            </a:r>
            <a:r>
              <a:rPr lang="en-US" sz="2000" dirty="0" smtClean="0"/>
              <a:t> with O(n log n) preprocessing: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907172" y="5365666"/>
            <a:ext cx="618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sort </a:t>
            </a:r>
            <a:r>
              <a:rPr lang="en-US" sz="2000" dirty="0" smtClean="0">
                <a:latin typeface="Arial"/>
              </a:rPr>
              <a:t>p</a:t>
            </a:r>
            <a:r>
              <a:rPr lang="en-US" sz="2000" baseline="-25000" dirty="0" smtClean="0">
                <a:latin typeface="Arial"/>
              </a:rPr>
              <a:t>1</a:t>
            </a:r>
            <a:r>
              <a:rPr lang="en-US" sz="2000" dirty="0" smtClean="0"/>
              <a:t>,…,</a:t>
            </a:r>
            <a:r>
              <a:rPr lang="en-US" sz="2000" dirty="0" err="1" smtClean="0">
                <a:latin typeface="Arial"/>
              </a:rPr>
              <a:t>p</a:t>
            </a:r>
            <a:r>
              <a:rPr lang="en-US" sz="2000" baseline="-25000" dirty="0" err="1" smtClean="0">
                <a:latin typeface="Arial"/>
              </a:rPr>
              <a:t>n</a:t>
            </a:r>
            <a:r>
              <a:rPr lang="en-US" sz="2000" dirty="0" smtClean="0"/>
              <a:t> and use our </a:t>
            </a:r>
            <a:r>
              <a:rPr lang="en-US" sz="2000" dirty="0" err="1" smtClean="0"/>
              <a:t>algo</a:t>
            </a:r>
            <a:r>
              <a:rPr lang="en-US" sz="2000" dirty="0" smtClean="0"/>
              <a:t> for sorted inputs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5765194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 smtClean="0"/>
              <a:t>inplace</a:t>
            </a:r>
            <a:r>
              <a:rPr lang="en-US" sz="2000" dirty="0" smtClean="0"/>
              <a:t> with O(n) </a:t>
            </a:r>
            <a:r>
              <a:rPr lang="en-US" sz="2000" dirty="0"/>
              <a:t>preprocessing: “roughly” sort </a:t>
            </a:r>
            <a:r>
              <a:rPr lang="en-US" sz="2000" dirty="0">
                <a:latin typeface="Arial"/>
              </a:rPr>
              <a:t>p</a:t>
            </a:r>
            <a:r>
              <a:rPr lang="en-US" sz="2000" baseline="-25000" dirty="0">
                <a:latin typeface="Arial"/>
              </a:rPr>
              <a:t>1</a:t>
            </a:r>
            <a:r>
              <a:rPr lang="en-US" sz="2000" dirty="0"/>
              <a:t>,…,</a:t>
            </a:r>
            <a:r>
              <a:rPr lang="en-US" sz="2000" dirty="0" err="1" smtClean="0">
                <a:latin typeface="Arial"/>
              </a:rPr>
              <a:t>p</a:t>
            </a:r>
            <a:r>
              <a:rPr lang="en-US" sz="2000" baseline="-25000" dirty="0" err="1" smtClean="0">
                <a:latin typeface="Arial"/>
              </a:rPr>
              <a:t>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88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BK2D972D22@C02H12P9DJWT3PP7" val="4498"/>
  <p:tag name="DEFAULTDISPLAYSOURCE" val="\documentclass{article}&#10;&#10;\pagestyle{empty}&#10;&#10;\begin{document}&#10;&#10;&#10;\end{document}"/>
  <p:tag name="EMBEDFONT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O(\beta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"/>
  <p:tag name="PICTUREFILESIZE" val="25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O(\log_\beta n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1"/>
  <p:tag name="PICTUREFILESIZE" val="42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= \sum_i \frac{q_i}{\sum_j q_j} \cdot \frac{p_i}{q_i} = \frac{\sum_i p_i}{\sum_i q_i} \ge \frac{\sum_i p_i}{\sum_i p_{\lceil i/2 \rceil}} &#10;\ge \frac{\sum_i p_i}{2\sum_i p_i} = \frac{1}{2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3"/>
  <p:tag name="PICTUREFILESIZE" val="218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q_i = p_{2^k} \le p_{\lceil i/2 \rceil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0"/>
  <p:tag name="PICTUREFILESIZE" val="448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= \sum_i \frac{q_i}{\sum_j q_j} \cdot \frac{p_i}{q_i} = \frac{\sum_i p_i}{\sum_i q_i} \ge \frac{\sum_i p_i}{\sum_i p_{\lceil i/2 \rceil}} &#10;\ge \frac{\sum_i p_i}{2\sum_i p_i} = \frac{1}{2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3"/>
  <p:tag name="PICTUREFILESIZE" val="218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q_i = p_{2^k} \le p_{\lceil i/2 \rceil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0"/>
  <p:tag name="PICTUREFILESIZE" val="448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= \sum_i \frac{q_i}{\sum_j q_j} \cdot \frac{p_i}{q_i} = \frac{\sum_i p_i}{\sum_i q_i} \ge \frac{\sum_i p_i}{\sum_i p_{\lceil i/2 \rceil}} &#10;\ge \frac{\sum_i p_i}{2\sum_i p_i} = \frac{1}{2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3"/>
  <p:tag name="PICTUREFILESIZE" val="218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q_i = p_{2^k} \le p_{\lceil i/2 \rceil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0"/>
  <p:tag name="PICTUREFILESIZE" val="448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= \sum_i \frac{q_i}{\sum_j q_j} \cdot \frac{p_i}{q_i} = \frac{\sum_i p_i}{\sum_i q_i} \ge \frac{\sum_i p_i}{\sum_i p_{\lceil i/2 \rceil}} &#10;\ge \frac{\sum_i p_i}{2\sum_i p_i} = \frac{1}{2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3"/>
  <p:tag name="PICTUREFILESIZE" val="218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q_i = p_{2^k} \le p_{\lceil i/2 \rceil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0"/>
  <p:tag name="PICTUREFILESIZE" val="44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\textup{Pr}[s = i] = \frac{p_i}{\sum_j p_j}&#10;\]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8"/>
  <p:tag name="PICTUREFILESIZE" val="668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= \sum_i \frac{q_i}{\sum_j q_j} \cdot \frac{p_i}{q_i} = \frac{\sum_i p_i}{\sum_i q_i} \ge \frac{\sum_i p_i}{\sum_i p_{\lceil i/2 \rceil}} &#10;\ge \frac{\sum_i p_i}{2\sum_i p_i} = \frac{1}{2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3"/>
  <p:tag name="PICTUREFILESIZE" val="218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q_i = p_{2^k} \le p_{\lceil i/2 \rceil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0"/>
  <p:tag name="PICTUREFILESIZE" val="448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= \sum_i \frac{q_i}{\sum_j q_j} \cdot \frac{p_i}{q_i} = \frac{\sum_i p_i}{\sum_i q_i} \ge \frac{\sum_i p_i}{\sum_i p_{\lceil i/2 \rceil}} &#10;\ge \frac{\sum_i p_i}{2\sum_i p_i} = \frac{1}{2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3"/>
  <p:tag name="PICTUREFILESIZE" val="218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q_i = p_{2^k} \le p_{\lceil i/2 \rceil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0"/>
  <p:tag name="PICTUREFILESIZE" val="448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= \sum_i \frac{q_i}{\sum_j q_j} \cdot \frac{p_i}{q_i} = \frac{\sum_i p_i}{\sum_i q_i} \ge \frac{\sum_i p_i}{\sum_i p_{\lceil i/2 \rceil}} &#10;\ge \frac{\sum_i p_i}{2\sum_i p_i} = \frac{1}{2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3"/>
  <p:tag name="PICTUREFILESIZE" val="218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q_i = p_{2^k} \le p_{\lceil i/2 \rceil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0"/>
  <p:tag name="PICTUREFILESIZE" val="448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O\bigg( \frac{\log n}{\log \log n} \bigg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8"/>
  <p:tag name="PICTUREFILESIZE" val="797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O(\beta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"/>
  <p:tag name="PICTUREFILESIZE" val="259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O(\log_\beta n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1"/>
  <p:tag name="PICTUREFILESIZE" val="429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\textup{Pr}[i \in S] = p_i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38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symb}&#10;\pagestyle{empty}&#10;&#10;\begin{document}&#10;\[&#10;\mathbb{R}_{\geq 0}&#10;\]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189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\textup{Pr}[i \in S] = p_i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381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\[&#10;\mu := \sum_{i=1}^n p_i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"/>
  <p:tag name="PICTUREFILESIZE" val="558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\textup{Pr}[i \in S] = p_i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381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\textup{Pr}[i \in S] = p_i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38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\bigg( \frac{p_1}{\sum_i q_i}, \ldots, \frac{p_n}{\sum_i q_i} \bigg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5"/>
  <p:tag name="PICTUREFILESIZE" val="89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q := \bigg( \frac{p_1}{1+p_1}, \ldots, \frac{p_n}{1+p_n} \bigg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5"/>
  <p:tag name="PICTUREFILESIZE" val="880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q := \bigg( \frac{p_1}{1+p_1}, \ldots, \frac{p_n}{1+p_n} \bigg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5"/>
  <p:tag name="PICTUREFILESIZE" val="88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\textup{Pr}[s = i] = \frac{p_i}{\sum_j p_j}&#10;\]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8"/>
  <p:tag name="PICTUREFILESIZE" val="66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symb}&#10;\pagestyle{empty}&#10;&#10;\begin{document}&#10;\[&#10;\mathbb{R}_{\geq 0}&#10;\]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18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\textup{Pr}[s = i] = \frac{p_i}{\sum_j p_j}&#10;\]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8"/>
  <p:tag name="PICTUREFILESIZE" val="66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symb}&#10;\pagestyle{empty}&#10;&#10;\begin{document}&#10;\[&#10;\mathbb{R}_{\geq 0}&#10;\]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18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\sum_{j=1}^k 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6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O\bigg( \frac{\log n}{\log \log n} \bigg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8"/>
  <p:tag name="PICTUREFILESIZE" val="7970"/>
</p:tagLst>
</file>

<file path=ppt/theme/theme1.xml><?xml version="1.0" encoding="utf-8"?>
<a:theme xmlns:a="http://schemas.openxmlformats.org/drawingml/2006/main" name="mpi-inf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mpi-inf.potx</Template>
  <TotalTime>15205</TotalTime>
  <Words>3260</Words>
  <Application>Microsoft Macintosh PowerPoint</Application>
  <PresentationFormat>On-screen Show (4:3)</PresentationFormat>
  <Paragraphs>685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mpi-inf</vt:lpstr>
      <vt:lpstr>PowerPoint Presentation</vt:lpstr>
      <vt:lpstr>A Classic Sampling Problem</vt:lpstr>
      <vt:lpstr>A Classic Sampling Problem</vt:lpstr>
      <vt:lpstr>A Classic Sampling Problem</vt:lpstr>
      <vt:lpstr>Outline – 3 Questions</vt:lpstr>
      <vt:lpstr>1. Question</vt:lpstr>
      <vt:lpstr>A New Simple Algo for PropSampling</vt:lpstr>
      <vt:lpstr>Few Additional Bits</vt:lpstr>
      <vt:lpstr>1. Question</vt:lpstr>
      <vt:lpstr>2. Question</vt:lpstr>
      <vt:lpstr>2. Question</vt:lpstr>
      <vt:lpstr>2. Question</vt:lpstr>
      <vt:lpstr>Algo for SortedPropSampling</vt:lpstr>
      <vt:lpstr>Algo for SortedPropSampling</vt:lpstr>
      <vt:lpstr>Algo for SortedPropSampling</vt:lpstr>
      <vt:lpstr>Algo for SortedPropSampling</vt:lpstr>
      <vt:lpstr>Algo for SortedPropSampling</vt:lpstr>
      <vt:lpstr>Algo for SortedPropSampling</vt:lpstr>
      <vt:lpstr>Algo for SortedPropSampling</vt:lpstr>
      <vt:lpstr>2. Question</vt:lpstr>
      <vt:lpstr>3. Question</vt:lpstr>
      <vt:lpstr>3. Question</vt:lpstr>
      <vt:lpstr>3. Question</vt:lpstr>
      <vt:lpstr>3. Question</vt:lpstr>
      <vt:lpstr>3. Question</vt:lpstr>
      <vt:lpstr>Overview of Results</vt:lpstr>
      <vt:lpstr>Future Work</vt:lpstr>
      <vt:lpstr>Overview of Results</vt:lpstr>
      <vt:lpstr>Reduction from Prop to Subset</vt:lpstr>
      <vt:lpstr>Reduction from Prop to Subset</vt:lpstr>
      <vt:lpstr>Reduction from Prop to Subset</vt:lpstr>
      <vt:lpstr>Reduction from Prop to Subset</vt:lpstr>
      <vt:lpstr>Reduction from Prop to Subset</vt:lpstr>
      <vt:lpstr>Overview of Results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weikum</dc:creator>
  <cp:lastModifiedBy>Karl</cp:lastModifiedBy>
  <cp:revision>433</cp:revision>
  <dcterms:created xsi:type="dcterms:W3CDTF">2005-05-14T16:14:09Z</dcterms:created>
  <dcterms:modified xsi:type="dcterms:W3CDTF">2012-08-14T08:15:37Z</dcterms:modified>
</cp:coreProperties>
</file>