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4" r:id="rId1"/>
  </p:sldMasterIdLst>
  <p:notesMasterIdLst>
    <p:notesMasterId r:id="rId26"/>
  </p:notesMasterIdLst>
  <p:sldIdLst>
    <p:sldId id="431" r:id="rId2"/>
    <p:sldId id="468" r:id="rId3"/>
    <p:sldId id="478" r:id="rId4"/>
    <p:sldId id="433" r:id="rId5"/>
    <p:sldId id="432" r:id="rId6"/>
    <p:sldId id="439" r:id="rId7"/>
    <p:sldId id="434" r:id="rId8"/>
    <p:sldId id="442" r:id="rId9"/>
    <p:sldId id="437" r:id="rId10"/>
    <p:sldId id="470" r:id="rId11"/>
    <p:sldId id="479" r:id="rId12"/>
    <p:sldId id="480" r:id="rId13"/>
    <p:sldId id="447" r:id="rId14"/>
    <p:sldId id="483" r:id="rId15"/>
    <p:sldId id="481" r:id="rId16"/>
    <p:sldId id="441" r:id="rId17"/>
    <p:sldId id="485" r:id="rId18"/>
    <p:sldId id="484" r:id="rId19"/>
    <p:sldId id="486" r:id="rId20"/>
    <p:sldId id="487" r:id="rId21"/>
    <p:sldId id="489" r:id="rId22"/>
    <p:sldId id="490" r:id="rId23"/>
    <p:sldId id="488" r:id="rId24"/>
    <p:sldId id="482" r:id="rId25"/>
  </p:sldIdLst>
  <p:sldSz cx="9144000" cy="6858000" type="screen4x3"/>
  <p:notesSz cx="7099300" cy="10234613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00"/>
    <a:srgbClr val="00B000"/>
    <a:srgbClr val="06FA1D"/>
    <a:srgbClr val="9933FF"/>
    <a:srgbClr val="B2B2B2"/>
    <a:srgbClr val="99FF33"/>
    <a:srgbClr val="66CCFF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Střední styl 4 – zvýraznění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7738" autoAdjust="0"/>
  </p:normalViewPr>
  <p:slideViewPr>
    <p:cSldViewPr snapToGrid="0">
      <p:cViewPr>
        <p:scale>
          <a:sx n="125" d="100"/>
          <a:sy n="125" d="100"/>
        </p:scale>
        <p:origin x="-408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2784" y="-96"/>
      </p:cViewPr>
      <p:guideLst>
        <p:guide orient="horz" pos="3223"/>
        <p:guide pos="2236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5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5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5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5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426A2613-E03F-4B10-A4CF-DDB674854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964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26A2613-E03F-4B10-A4CF-DDB674854E7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041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01557-4985-4999-AC21-7F7710D2CA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BA6D0F-39C0-482E-857A-29193B14D8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68E53C-FF35-4D3D-B46B-3895D1AA25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E0818-FEED-446F-803D-53901EC47B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338CE-5508-4F83-BA38-6FC8CA42EB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650E91-3991-4869-A99D-31BD2C8F0B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42C77C-B9D4-4FA2-8A36-8742C94028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91938-507C-4C99-9F65-41CF48CEDC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F2CFE-9AE2-4776-BA2B-0FBC889089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185388-88F5-49D2-8F97-869D7F5FE3E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66069-6B82-408F-BE73-7A91522F73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679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79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679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</a:defRPr>
            </a:lvl1pPr>
          </a:lstStyle>
          <a:p>
            <a:pPr>
              <a:defRPr/>
            </a:pPr>
            <a:fld id="{0B7C071A-9E76-49C0-AEDD-F1AC84761E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467975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67976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6" r:id="rId1"/>
    <p:sldLayoutId id="2147484005" r:id="rId2"/>
    <p:sldLayoutId id="2147484004" r:id="rId3"/>
    <p:sldLayoutId id="2147484003" r:id="rId4"/>
    <p:sldLayoutId id="2147484002" r:id="rId5"/>
    <p:sldLayoutId id="2147484001" r:id="rId6"/>
    <p:sldLayoutId id="2147484000" r:id="rId7"/>
    <p:sldLayoutId id="2147483999" r:id="rId8"/>
    <p:sldLayoutId id="2147483998" r:id="rId9"/>
    <p:sldLayoutId id="2147483997" r:id="rId10"/>
    <p:sldLayoutId id="214748399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0033CC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F0DEA3-F5D5-478C-8A8B-3DD96FC1E4D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8825" y="1225550"/>
            <a:ext cx="8226425" cy="1747838"/>
          </a:xfrm>
        </p:spPr>
        <p:txBody>
          <a:bodyPr/>
          <a:lstStyle/>
          <a:p>
            <a:pPr eaLnBrk="1" hangingPunct="1"/>
            <a:r>
              <a:rPr lang="en-US" dirty="0" smtClean="0"/>
              <a:t>The Online </a:t>
            </a:r>
            <a:r>
              <a:rPr lang="cs-CZ" dirty="0" err="1" smtClean="0"/>
              <a:t>Labeling</a:t>
            </a:r>
            <a:r>
              <a:rPr lang="cs-CZ" dirty="0" smtClean="0"/>
              <a:t> </a:t>
            </a:r>
            <a:r>
              <a:rPr lang="cs-CZ" dirty="0" err="1" smtClean="0"/>
              <a:t>Problem</a:t>
            </a:r>
            <a:endParaRPr lang="en-US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89025" y="3057526"/>
            <a:ext cx="7453313" cy="34099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en-US" b="1" dirty="0"/>
              <a:t>Jan </a:t>
            </a:r>
            <a:r>
              <a:rPr lang="en-US" b="1" dirty="0" err="1"/>
              <a:t>Bul</a:t>
            </a:r>
            <a:r>
              <a:rPr lang="cs-CZ" b="1" dirty="0" err="1"/>
              <a:t>ánek</a:t>
            </a:r>
            <a:endParaRPr lang="en-US" b="1" dirty="0"/>
          </a:p>
          <a:p>
            <a:pPr algn="ctr" eaLnBrk="1" hangingPunct="1">
              <a:lnSpc>
                <a:spcPct val="90000"/>
              </a:lnSpc>
            </a:pPr>
            <a:r>
              <a:rPr lang="en-US" i="1" dirty="0" smtClean="0">
                <a:solidFill>
                  <a:srgbClr val="0033CC"/>
                </a:solidFill>
              </a:rPr>
              <a:t>(</a:t>
            </a:r>
            <a:r>
              <a:rPr lang="en-US" i="1" dirty="0">
                <a:solidFill>
                  <a:srgbClr val="0033CC"/>
                </a:solidFill>
              </a:rPr>
              <a:t>Institute of </a:t>
            </a:r>
            <a:r>
              <a:rPr lang="en-US" i="1" dirty="0" smtClean="0">
                <a:solidFill>
                  <a:srgbClr val="0033CC"/>
                </a:solidFill>
              </a:rPr>
              <a:t>Math</a:t>
            </a:r>
            <a:r>
              <a:rPr lang="en-US" i="1" dirty="0">
                <a:solidFill>
                  <a:srgbClr val="0033CC"/>
                </a:solidFill>
              </a:rPr>
              <a:t>, </a:t>
            </a:r>
            <a:r>
              <a:rPr lang="en-US" i="1" dirty="0" smtClean="0">
                <a:solidFill>
                  <a:srgbClr val="0033CC"/>
                </a:solidFill>
              </a:rPr>
              <a:t>Prague)</a:t>
            </a:r>
          </a:p>
          <a:p>
            <a:pPr algn="ctr" eaLnBrk="1" hangingPunct="1">
              <a:lnSpc>
                <a:spcPct val="90000"/>
              </a:lnSpc>
            </a:pPr>
            <a:endParaRPr lang="en-US" sz="2400" dirty="0">
              <a:solidFill>
                <a:srgbClr val="0033CC"/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sz="2000" b="1" dirty="0" smtClean="0"/>
              <a:t>M</a:t>
            </a:r>
            <a:r>
              <a:rPr lang="cs-CZ" sz="2000" b="1" dirty="0" err="1" smtClean="0"/>
              <a:t>artin</a:t>
            </a:r>
            <a:r>
              <a:rPr lang="cs-CZ" sz="2000" b="1" dirty="0" smtClean="0"/>
              <a:t> Babka </a:t>
            </a:r>
            <a:r>
              <a:rPr lang="en-US" sz="2000" i="1" dirty="0" smtClean="0">
                <a:solidFill>
                  <a:srgbClr val="0033CC"/>
                </a:solidFill>
              </a:rPr>
              <a:t>(Charles University)</a:t>
            </a:r>
            <a:endParaRPr lang="cs-CZ" sz="2000" i="1" dirty="0" smtClean="0"/>
          </a:p>
          <a:p>
            <a:pPr algn="ctr" eaLnBrk="1" hangingPunct="1">
              <a:lnSpc>
                <a:spcPct val="90000"/>
              </a:lnSpc>
            </a:pPr>
            <a:r>
              <a:rPr lang="cs-CZ" sz="2000" b="1" dirty="0" smtClean="0"/>
              <a:t>Vladimír Čunát</a:t>
            </a:r>
            <a:r>
              <a:rPr lang="en-US" sz="2000" b="1" dirty="0" smtClean="0"/>
              <a:t> </a:t>
            </a:r>
            <a:r>
              <a:rPr lang="en-US" sz="2000" i="1" dirty="0">
                <a:solidFill>
                  <a:srgbClr val="0033CC"/>
                </a:solidFill>
              </a:rPr>
              <a:t>(Charles University</a:t>
            </a:r>
            <a:r>
              <a:rPr lang="en-US" sz="2000" i="1" dirty="0" smtClean="0">
                <a:solidFill>
                  <a:srgbClr val="0033CC"/>
                </a:solidFill>
              </a:rPr>
              <a:t>)</a:t>
            </a:r>
          </a:p>
          <a:p>
            <a:pPr algn="ctr" eaLnBrk="1" hangingPunct="1">
              <a:lnSpc>
                <a:spcPct val="90000"/>
              </a:lnSpc>
            </a:pPr>
            <a:r>
              <a:rPr lang="en-US" sz="2000" b="1" dirty="0" smtClean="0"/>
              <a:t>Michal </a:t>
            </a:r>
            <a:r>
              <a:rPr lang="en-US" sz="2000" b="1" dirty="0" err="1" smtClean="0"/>
              <a:t>Kouck</a:t>
            </a:r>
            <a:r>
              <a:rPr lang="cs-CZ" sz="2000" b="1" dirty="0" smtClean="0"/>
              <a:t>ý </a:t>
            </a:r>
            <a:r>
              <a:rPr lang="en-US" sz="2000" i="1" dirty="0" smtClean="0">
                <a:solidFill>
                  <a:srgbClr val="0033CC"/>
                </a:solidFill>
              </a:rPr>
              <a:t>(</a:t>
            </a:r>
            <a:r>
              <a:rPr lang="en-US" sz="2000" i="1" dirty="0">
                <a:solidFill>
                  <a:srgbClr val="0033CC"/>
                </a:solidFill>
              </a:rPr>
              <a:t>Institute of </a:t>
            </a:r>
            <a:r>
              <a:rPr lang="en-US" sz="2000" i="1" dirty="0" smtClean="0">
                <a:solidFill>
                  <a:srgbClr val="0033CC"/>
                </a:solidFill>
              </a:rPr>
              <a:t>Math</a:t>
            </a:r>
            <a:r>
              <a:rPr lang="en-US" sz="2000" i="1" dirty="0">
                <a:solidFill>
                  <a:srgbClr val="0033CC"/>
                </a:solidFill>
              </a:rPr>
              <a:t>, Prague</a:t>
            </a:r>
            <a:r>
              <a:rPr lang="en-US" sz="2000" i="1" dirty="0" smtClean="0">
                <a:solidFill>
                  <a:srgbClr val="0033CC"/>
                </a:solidFill>
              </a:rPr>
              <a:t>)</a:t>
            </a:r>
            <a:endParaRPr lang="en-US" sz="2000" i="1" dirty="0">
              <a:solidFill>
                <a:srgbClr val="0033CC"/>
              </a:solidFill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US" sz="2000" b="1" dirty="0"/>
              <a:t>Michael </a:t>
            </a:r>
            <a:r>
              <a:rPr lang="en-US" sz="2000" b="1" dirty="0" smtClean="0"/>
              <a:t>Saks</a:t>
            </a:r>
            <a:r>
              <a:rPr lang="cs-CZ" sz="2000" b="1" dirty="0" smtClean="0"/>
              <a:t> </a:t>
            </a:r>
            <a:r>
              <a:rPr lang="en-US" sz="2000" i="1" dirty="0" smtClean="0">
                <a:solidFill>
                  <a:srgbClr val="0033CC"/>
                </a:solidFill>
              </a:rPr>
              <a:t>(Rutgers University)</a:t>
            </a:r>
          </a:p>
          <a:p>
            <a:pPr algn="ctr"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41F89-2DC4-4F8E-869F-656AFCF7579C}" type="slidenum">
              <a:rPr lang="en-US" altLang="en-US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/>
              <a:t>Lower </a:t>
            </a:r>
            <a:r>
              <a:rPr lang="en-US" sz="4800" dirty="0" smtClean="0"/>
              <a:t>Bounds – cont.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[B., </a:t>
            </a:r>
            <a:r>
              <a:rPr lang="en-US" sz="2800" dirty="0" err="1" smtClean="0">
                <a:solidFill>
                  <a:srgbClr val="0033CC"/>
                </a:solidFill>
              </a:rPr>
              <a:t>Kouck</a:t>
            </a:r>
            <a:r>
              <a:rPr lang="cs-CZ" sz="2800" dirty="0" smtClean="0">
                <a:solidFill>
                  <a:srgbClr val="0033CC"/>
                </a:solidFill>
              </a:rPr>
              <a:t>ý, </a:t>
            </a:r>
            <a:r>
              <a:rPr lang="cs-CZ" sz="2800" dirty="0" err="1" smtClean="0">
                <a:solidFill>
                  <a:srgbClr val="0033CC"/>
                </a:solidFill>
              </a:rPr>
              <a:t>Saks</a:t>
            </a:r>
            <a:r>
              <a:rPr lang="cs-CZ" sz="2800" dirty="0" smtClean="0">
                <a:solidFill>
                  <a:srgbClr val="0033CC"/>
                </a:solidFill>
              </a:rPr>
              <a:t> </a:t>
            </a:r>
            <a:r>
              <a:rPr lang="en-US" sz="2800" i="1" dirty="0" smtClean="0">
                <a:solidFill>
                  <a:srgbClr val="0033CC"/>
                </a:solidFill>
              </a:rPr>
              <a:t>STOC</a:t>
            </a:r>
            <a:r>
              <a:rPr lang="en-US" sz="2800" dirty="0" smtClean="0">
                <a:solidFill>
                  <a:srgbClr val="0033CC"/>
                </a:solidFill>
              </a:rPr>
              <a:t>’</a:t>
            </a:r>
            <a:r>
              <a:rPr lang="cs-CZ" sz="2800" dirty="0" smtClean="0">
                <a:solidFill>
                  <a:srgbClr val="0033CC"/>
                </a:solidFill>
              </a:rPr>
              <a:t>12</a:t>
            </a:r>
            <a:r>
              <a:rPr lang="en-US" sz="2800" dirty="0" smtClean="0">
                <a:solidFill>
                  <a:srgbClr val="0033CC"/>
                </a:solidFill>
              </a:rPr>
              <a:t>]</a:t>
            </a:r>
            <a:endParaRPr lang="en-US" sz="2800" dirty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 err="1" smtClean="0">
                <a:latin typeface="Arial" pitchFamily="34" charset="0"/>
                <a:ea typeface="Cambria Math" pitchFamily="18" charset="0"/>
                <a:cs typeface="Arial" pitchFamily="34" charset="0"/>
              </a:rPr>
              <a:t>All</a:t>
            </a:r>
            <a:r>
              <a:rPr lang="cs-CZ" sz="2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ea typeface="Cambria Math" pitchFamily="18" charset="0"/>
                <a:cs typeface="Arial" pitchFamily="34" charset="0"/>
              </a:rPr>
              <a:t>strategies</a:t>
            </a:r>
            <a:endParaRPr lang="cs-CZ" sz="2800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 err="1" smtClean="0">
                <a:latin typeface="Arial" pitchFamily="34" charset="0"/>
                <a:ea typeface="Cambria Math" pitchFamily="18" charset="0"/>
                <a:cs typeface="Arial" pitchFamily="34" charset="0"/>
              </a:rPr>
              <a:t>Even</a:t>
            </a:r>
            <a:r>
              <a:rPr lang="cs-CZ" sz="2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 </a:t>
            </a:r>
            <a:r>
              <a:rPr lang="cs-CZ" sz="2800" dirty="0" err="1" smtClean="0">
                <a:latin typeface="Arial" pitchFamily="34" charset="0"/>
                <a:ea typeface="Cambria Math" pitchFamily="18" charset="0"/>
                <a:cs typeface="Arial" pitchFamily="34" charset="0"/>
              </a:rPr>
              <a:t>for</a:t>
            </a:r>
            <a:r>
              <a:rPr lang="cs-CZ" sz="2800" dirty="0" smtClean="0">
                <a:latin typeface="Arial" pitchFamily="34" charset="0"/>
                <a:ea typeface="Cambria Math" pitchFamily="18" charset="0"/>
                <a:cs typeface="Arial" pitchFamily="34" charset="0"/>
              </a:rPr>
              <a:t> limited </a:t>
            </a:r>
            <a:r>
              <a:rPr lang="cs-CZ" sz="2800" dirty="0" err="1" smtClean="0">
                <a:latin typeface="Arial" pitchFamily="34" charset="0"/>
                <a:ea typeface="Cambria Math" pitchFamily="18" charset="0"/>
                <a:cs typeface="Arial" pitchFamily="34" charset="0"/>
              </a:rPr>
              <a:t>universe</a:t>
            </a:r>
            <a:endParaRPr lang="cs-CZ" sz="2800" dirty="0" smtClean="0">
              <a:latin typeface="Arial" pitchFamily="34" charset="0"/>
              <a:ea typeface="Cambria Math" pitchFamily="18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2400" dirty="0" smtClean="0"/>
              <a:t>.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dirty="0" smtClean="0"/>
          </a:p>
          <a:p>
            <a:pPr eaLnBrk="1" hangingPunct="1"/>
            <a:endParaRPr lang="en-US" dirty="0" smtClean="0"/>
          </a:p>
        </p:txBody>
      </p:sp>
      <p:graphicFrame>
        <p:nvGraphicFramePr>
          <p:cNvPr id="5" name="Zástupný symbol pro obsah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38633803"/>
              </p:ext>
            </p:extLst>
          </p:nvPr>
        </p:nvGraphicFramePr>
        <p:xfrm>
          <a:off x="314325" y="3300293"/>
          <a:ext cx="7924800" cy="145571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63523"/>
                <a:gridCol w="2650772"/>
                <a:gridCol w="2210505"/>
              </a:tblGrid>
              <a:tr h="727856">
                <a:tc>
                  <a:txBody>
                    <a:bodyPr/>
                    <a:lstStyle/>
                    <a:p>
                      <a:pPr algn="ctr"/>
                      <a:r>
                        <a:rPr lang="en-US" sz="2800" b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m=n</a:t>
                      </a:r>
                      <a:endParaRPr lang="en-US" sz="2800" b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b="0" i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Ω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(log</a:t>
                      </a:r>
                      <a:r>
                        <a:rPr lang="en-US" sz="2800" b="0" i="0" baseline="3000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3 </a:t>
                      </a:r>
                      <a:r>
                        <a:rPr lang="en-US" sz="2800" b="0" i="0" dirty="0" smtClean="0">
                          <a:solidFill>
                            <a:schemeClr val="tx1"/>
                          </a:solidFill>
                          <a:latin typeface="Cambria Math" pitchFamily="18" charset="0"/>
                          <a:ea typeface="Cambria Math" pitchFamily="18" charset="0"/>
                        </a:rPr>
                        <a:t>n)</a:t>
                      </a:r>
                      <a:endParaRPr lang="en-US" sz="2800" b="0" i="0" dirty="0">
                        <a:solidFill>
                          <a:schemeClr val="tx1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800" i="0" dirty="0">
                        <a:solidFill>
                          <a:srgbClr val="0033CC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785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Cambria Math" pitchFamily="18" charset="0"/>
                          <a:ea typeface="Cambria Math" pitchFamily="18" charset="0"/>
                        </a:rPr>
                        <a:t>m=</a:t>
                      </a:r>
                      <a:r>
                        <a:rPr lang="el-GR" sz="2800" dirty="0" smtClean="0">
                          <a:latin typeface="Cambria Math" pitchFamily="18" charset="0"/>
                          <a:ea typeface="Cambria Math" pitchFamily="18" charset="0"/>
                        </a:rPr>
                        <a:t>Θ</a:t>
                      </a:r>
                      <a:r>
                        <a:rPr lang="en-US" sz="2800" dirty="0" smtClean="0">
                          <a:latin typeface="Cambria Math" pitchFamily="18" charset="0"/>
                          <a:ea typeface="Cambria Math" pitchFamily="18" charset="0"/>
                        </a:rPr>
                        <a:t>(n)</a:t>
                      </a:r>
                      <a:endParaRPr lang="en-US" sz="280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800" i="0" dirty="0" smtClean="0">
                          <a:latin typeface="Cambria Math" pitchFamily="18" charset="0"/>
                          <a:ea typeface="Cambria Math" pitchFamily="18" charset="0"/>
                        </a:rPr>
                        <a:t>Ω</a:t>
                      </a:r>
                      <a:r>
                        <a:rPr lang="en-US" sz="2800" i="0" dirty="0" smtClean="0">
                          <a:latin typeface="Cambria Math" pitchFamily="18" charset="0"/>
                          <a:ea typeface="Cambria Math" pitchFamily="18" charset="0"/>
                        </a:rPr>
                        <a:t>(log</a:t>
                      </a:r>
                      <a:r>
                        <a:rPr lang="en-US" sz="2800" b="1" i="0" baseline="30000" dirty="0" smtClean="0">
                          <a:latin typeface="Cambria Math" pitchFamily="18" charset="0"/>
                          <a:ea typeface="Cambria Math" pitchFamily="18" charset="0"/>
                        </a:rPr>
                        <a:t>2</a:t>
                      </a:r>
                      <a:r>
                        <a:rPr lang="en-US" sz="2800" i="0" baseline="30000" dirty="0" smtClean="0">
                          <a:latin typeface="Cambria Math" pitchFamily="18" charset="0"/>
                          <a:ea typeface="Cambria Math" pitchFamily="18" charset="0"/>
                        </a:rPr>
                        <a:t> </a:t>
                      </a:r>
                      <a:r>
                        <a:rPr lang="en-US" sz="2800" i="0" dirty="0" smtClean="0">
                          <a:latin typeface="Cambria Math" pitchFamily="18" charset="0"/>
                          <a:ea typeface="Cambria Math" pitchFamily="18" charset="0"/>
                        </a:rPr>
                        <a:t>n)</a:t>
                      </a:r>
                      <a:endParaRPr lang="en-US" sz="2800" i="0" dirty="0"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i="0" dirty="0">
                        <a:solidFill>
                          <a:srgbClr val="0033CC"/>
                        </a:solidFill>
                        <a:latin typeface="Cambria Math" pitchFamily="18" charset="0"/>
                        <a:ea typeface="Cambria Math" pitchFamily="18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41F89-2DC4-4F8E-869F-656AFCF7579C}" type="slidenum">
              <a:rPr lang="en-US" altLang="en-US"/>
              <a:pPr>
                <a:defRPr/>
              </a:pPr>
              <a:t>11</a:t>
            </a:fld>
            <a:endParaRPr lang="en-US" alt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/>
              <a:t>Lower </a:t>
            </a:r>
            <a:r>
              <a:rPr lang="en-US" sz="4800" dirty="0" smtClean="0"/>
              <a:t>Bounds – cont.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[</a:t>
            </a:r>
            <a:r>
              <a:rPr lang="cs-CZ" sz="2800" dirty="0" smtClean="0">
                <a:solidFill>
                  <a:srgbClr val="0033CC"/>
                </a:solidFill>
              </a:rPr>
              <a:t>Babka, </a:t>
            </a:r>
            <a:r>
              <a:rPr lang="en-US" sz="2800" dirty="0" smtClean="0">
                <a:solidFill>
                  <a:srgbClr val="0033CC"/>
                </a:solidFill>
              </a:rPr>
              <a:t>B., </a:t>
            </a:r>
            <a:r>
              <a:rPr lang="cs-CZ" sz="2800" dirty="0" smtClean="0">
                <a:solidFill>
                  <a:srgbClr val="0033CC"/>
                </a:solidFill>
              </a:rPr>
              <a:t>Čunát, </a:t>
            </a:r>
            <a:r>
              <a:rPr lang="en-US" sz="2800" dirty="0" err="1" smtClean="0">
                <a:solidFill>
                  <a:srgbClr val="0033CC"/>
                </a:solidFill>
              </a:rPr>
              <a:t>Kouck</a:t>
            </a:r>
            <a:r>
              <a:rPr lang="cs-CZ" sz="2800" dirty="0" smtClean="0">
                <a:solidFill>
                  <a:srgbClr val="0033CC"/>
                </a:solidFill>
              </a:rPr>
              <a:t>ý, </a:t>
            </a:r>
            <a:r>
              <a:rPr lang="cs-CZ" sz="2800" dirty="0" err="1" smtClean="0">
                <a:solidFill>
                  <a:srgbClr val="0033CC"/>
                </a:solidFill>
              </a:rPr>
              <a:t>Saks</a:t>
            </a:r>
            <a:r>
              <a:rPr lang="cs-CZ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 smtClean="0">
                <a:solidFill>
                  <a:srgbClr val="0033CC"/>
                </a:solidFill>
              </a:rPr>
              <a:t>ESA’</a:t>
            </a:r>
            <a:r>
              <a:rPr lang="cs-CZ" sz="2800" dirty="0" smtClean="0">
                <a:solidFill>
                  <a:srgbClr val="0033CC"/>
                </a:solidFill>
              </a:rPr>
              <a:t>12</a:t>
            </a:r>
            <a:r>
              <a:rPr lang="en-US" sz="2800" dirty="0" smtClean="0">
                <a:solidFill>
                  <a:srgbClr val="0033CC"/>
                </a:solidFill>
              </a:rPr>
              <a:t>]</a:t>
            </a:r>
            <a:endParaRPr lang="en-US" sz="2800" dirty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 err="1" smtClean="0">
                <a:latin typeface="Cambria Math" pitchFamily="18" charset="0"/>
                <a:ea typeface="Cambria Math" pitchFamily="18" charset="0"/>
              </a:rPr>
              <a:t>All</a:t>
            </a:r>
            <a:r>
              <a:rPr lang="cs-CZ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cs-CZ" sz="2800" dirty="0" err="1" smtClean="0">
                <a:latin typeface="Cambria Math" pitchFamily="18" charset="0"/>
                <a:ea typeface="Cambria Math" pitchFamily="18" charset="0"/>
              </a:rPr>
              <a:t>strategies</a:t>
            </a:r>
            <a:endParaRPr lang="cs-CZ" sz="2800" dirty="0" smtClean="0">
              <a:latin typeface="Cambria Math" pitchFamily="18" charset="0"/>
              <a:ea typeface="Cambria Math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 smtClean="0">
                <a:latin typeface="Cambria Math" pitchFamily="18" charset="0"/>
                <a:ea typeface="Cambria Math" pitchFamily="18" charset="0"/>
              </a:rPr>
              <a:t>Fill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s</a:t>
            </a:r>
            <a:r>
              <a:rPr lang="cs-CZ" sz="28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the </a:t>
            </a:r>
            <a:r>
              <a:rPr lang="cs-CZ" sz="2800" dirty="0" smtClean="0">
                <a:latin typeface="Cambria Math" pitchFamily="18" charset="0"/>
                <a:ea typeface="Cambria Math" pitchFamily="18" charset="0"/>
              </a:rPr>
              <a:t>gap in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[DSZ ’04] and extends their result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Tight bounds for the </a:t>
            </a:r>
            <a:r>
              <a:rPr lang="en-US" sz="2800" dirty="0" smtClean="0">
                <a:solidFill>
                  <a:srgbClr val="0033CC"/>
                </a:solidFill>
                <a:latin typeface="Cambria Math" pitchFamily="18" charset="0"/>
                <a:ea typeface="Cambria Math" pitchFamily="18" charset="0"/>
              </a:rPr>
              <a:t>bucketing game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/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Zástupný symbol pro obsah 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32731627"/>
                  </p:ext>
                </p:extLst>
              </p:nvPr>
            </p:nvGraphicFramePr>
            <p:xfrm>
              <a:off x="685800" y="3895726"/>
              <a:ext cx="6781800" cy="1533589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3181350"/>
                    <a:gridCol w="3600450"/>
                  </a:tblGrid>
                  <a:tr h="762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0" baseline="30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1+</a:t>
                          </a:r>
                          <a:r>
                            <a:rPr lang="el-GR" sz="2800" b="0" baseline="30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Θ</a:t>
                          </a:r>
                          <a:r>
                            <a:rPr lang="en-US" sz="2800" b="0" baseline="30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(1) </a:t>
                          </a:r>
                          <a:endParaRPr lang="en-US" sz="2800" b="0" dirty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2800" b="0" i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func>
                                <m:func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800" b="0" i="0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  <m:t>n</m:t>
                                  </m:r>
                                </m:e>
                              </m:func>
                            </m:oMath>
                          </a14:m>
                          <a: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en-US" sz="2800" b="0" i="0" dirty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1+</a:t>
                          </a:r>
                          <a:r>
                            <a:rPr lang="el-GR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 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(1)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smtClean="0"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1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n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func>
                                        <m:funcPr>
                                          <m:ctrlPr>
                                            <a:rPr lang="en-US" sz="2800" b="0" i="1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0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log</m:t>
                                          </m:r>
                                        </m:fName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1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m</m:t>
                                          </m:r>
                                        </m:e>
                                      </m:func>
                                      <m: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−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  <m: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  <m: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 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n</m:t>
                                      </m:r>
                                    </m:e>
                                  </m:func>
                                </m:den>
                              </m:f>
                            </m:oMath>
                          </a14:m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Zástupný symbol pro obsah 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3132731627"/>
                  </p:ext>
                </p:extLst>
              </p:nvPr>
            </p:nvGraphicFramePr>
            <p:xfrm>
              <a:off x="685800" y="3895726"/>
              <a:ext cx="6781800" cy="1533589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3181350"/>
                    <a:gridCol w="3600450"/>
                  </a:tblGrid>
                  <a:tr h="762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0" baseline="30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1+</a:t>
                          </a:r>
                          <a:r>
                            <a:rPr lang="el-GR" sz="2800" b="0" baseline="30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Θ</a:t>
                          </a:r>
                          <a:r>
                            <a:rPr lang="en-US" sz="2800" b="0" baseline="30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(1) </a:t>
                          </a:r>
                          <a:endParaRPr lang="en-US" sz="2800" b="0" dirty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88644" b="-107200"/>
                          </a:stretch>
                        </a:blipFill>
                      </a:tcPr>
                    </a:tc>
                  </a:tr>
                  <a:tr h="771589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1+</a:t>
                          </a:r>
                          <a:r>
                            <a:rPr lang="el-GR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 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(1)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88644" t="-98425" b="-551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13695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B41F89-2DC4-4F8E-869F-656AFCF7579C}" type="slidenum">
              <a:rPr lang="en-US" altLang="en-US"/>
              <a:pPr>
                <a:defRPr/>
              </a:pPr>
              <a:t>12</a:t>
            </a:fld>
            <a:endParaRPr lang="en-US" altLang="en-US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/>
              <a:t>Lower </a:t>
            </a:r>
            <a:r>
              <a:rPr lang="en-US" sz="4800" dirty="0" smtClean="0"/>
              <a:t>Bounds – cont.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[</a:t>
            </a:r>
            <a:r>
              <a:rPr lang="cs-CZ" sz="2800" dirty="0" smtClean="0">
                <a:solidFill>
                  <a:srgbClr val="0033CC"/>
                </a:solidFill>
              </a:rPr>
              <a:t>Babka, </a:t>
            </a:r>
            <a:r>
              <a:rPr lang="en-US" sz="2800" dirty="0" smtClean="0">
                <a:solidFill>
                  <a:srgbClr val="0033CC"/>
                </a:solidFill>
              </a:rPr>
              <a:t>B., </a:t>
            </a:r>
            <a:r>
              <a:rPr lang="cs-CZ" sz="2800" dirty="0" smtClean="0">
                <a:solidFill>
                  <a:srgbClr val="0033CC"/>
                </a:solidFill>
              </a:rPr>
              <a:t>Čunát, </a:t>
            </a:r>
            <a:r>
              <a:rPr lang="en-US" sz="2800" dirty="0" err="1" smtClean="0">
                <a:solidFill>
                  <a:srgbClr val="0033CC"/>
                </a:solidFill>
              </a:rPr>
              <a:t>Kouck</a:t>
            </a:r>
            <a:r>
              <a:rPr lang="cs-CZ" sz="2800" dirty="0" smtClean="0">
                <a:solidFill>
                  <a:srgbClr val="0033CC"/>
                </a:solidFill>
              </a:rPr>
              <a:t>ý, </a:t>
            </a:r>
            <a:r>
              <a:rPr lang="cs-CZ" sz="2800" dirty="0" err="1" smtClean="0">
                <a:solidFill>
                  <a:srgbClr val="0033CC"/>
                </a:solidFill>
              </a:rPr>
              <a:t>Saks</a:t>
            </a:r>
            <a:r>
              <a:rPr lang="cs-CZ" sz="2800" dirty="0" smtClean="0">
                <a:solidFill>
                  <a:srgbClr val="0033CC"/>
                </a:solidFill>
              </a:rPr>
              <a:t> 12</a:t>
            </a:r>
            <a:r>
              <a:rPr lang="en-US" sz="2800" dirty="0" smtClean="0">
                <a:solidFill>
                  <a:srgbClr val="0033CC"/>
                </a:solidFill>
              </a:rPr>
              <a:t>, </a:t>
            </a:r>
            <a:r>
              <a:rPr lang="en-US" sz="2800" i="1" dirty="0" smtClean="0">
                <a:solidFill>
                  <a:srgbClr val="0033CC"/>
                </a:solidFill>
              </a:rPr>
              <a:t>manuscript</a:t>
            </a:r>
            <a:r>
              <a:rPr lang="en-US" sz="2800" dirty="0" smtClean="0">
                <a:solidFill>
                  <a:srgbClr val="0033CC"/>
                </a:solidFill>
              </a:rPr>
              <a:t>]</a:t>
            </a:r>
            <a:endParaRPr lang="en-US" sz="2800" dirty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800" dirty="0" err="1" smtClean="0">
                <a:ea typeface="Cambria Math" pitchFamily="18" charset="0"/>
              </a:rPr>
              <a:t>All</a:t>
            </a:r>
            <a:r>
              <a:rPr lang="cs-CZ" sz="2800" dirty="0" smtClean="0">
                <a:ea typeface="Cambria Math" pitchFamily="18" charset="0"/>
              </a:rPr>
              <a:t> </a:t>
            </a:r>
            <a:r>
              <a:rPr lang="cs-CZ" sz="2800" dirty="0" err="1" smtClean="0">
                <a:ea typeface="Cambria Math" pitchFamily="18" charset="0"/>
              </a:rPr>
              <a:t>strategies</a:t>
            </a:r>
            <a:endParaRPr lang="cs-CZ" sz="2800" dirty="0" smtClean="0">
              <a:ea typeface="Cambria Math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ea typeface="Cambria Math" pitchFamily="18" charset="0"/>
              </a:rPr>
              <a:t>Extends results of [BKS 12]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400" dirty="0" smtClean="0"/>
          </a:p>
          <a:p>
            <a:pPr eaLnBrk="1" hangingPunct="1"/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Zástupný symbol pro obsah 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243100863"/>
                  </p:ext>
                </p:extLst>
              </p:nvPr>
            </p:nvGraphicFramePr>
            <p:xfrm>
              <a:off x="695325" y="3390901"/>
              <a:ext cx="6781800" cy="771589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3181350"/>
                    <a:gridCol w="3600450"/>
                  </a:tblGrid>
                  <a:tr h="762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1+o(1)</a:t>
                          </a:r>
                          <a:r>
                            <a:rPr lang="en-US" sz="2800" b="0" baseline="30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b="0" dirty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2800" b="0" i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b="0" i="1" smtClean="0">
                                      <a:solidFill>
                                        <a:schemeClr val="tx1"/>
                                      </a:solidFill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  <m:r>
                                        <a:rPr lang="en-US" sz="2800" b="0" i="0" baseline="30000" smtClean="0">
                                          <a:solidFill>
                                            <a:schemeClr val="tx1"/>
                                          </a:solidFill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2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n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 pitchFamily="18" charset="0"/>
                                        </a:rPr>
                                        <m:t>m</m:t>
                                      </m:r>
                                      <m:r>
                                        <a:rPr lang="en-US" sz="28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/>
                                          <a:ea typeface="Cambria Math" pitchFamily="18" charset="0"/>
                                        </a:rPr>
                                        <m:t> −</m:t>
                                      </m:r>
                                      <m:func>
                                        <m:funcPr>
                                          <m:ctrlPr>
                                            <a:rPr lang="en-US" sz="28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0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log</m:t>
                                          </m:r>
                                        </m:fName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1" smtClean="0">
                                              <a:solidFill>
                                                <a:schemeClr val="tx1"/>
                                              </a:solidFill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n</m:t>
                                          </m:r>
                                        </m:e>
                                      </m:func>
                                    </m:e>
                                  </m:func>
                                </m:den>
                              </m:f>
                            </m:oMath>
                          </a14:m>
                          <a:r>
                            <a:rPr lang="en-US" sz="2800" b="0" i="0" baseline="30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b="0" i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en-US" sz="2800" b="0" i="0" dirty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Zástupný symbol pro obsah 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2243100863"/>
                  </p:ext>
                </p:extLst>
              </p:nvPr>
            </p:nvGraphicFramePr>
            <p:xfrm>
              <a:off x="695325" y="3390901"/>
              <a:ext cx="6781800" cy="771589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3181350"/>
                    <a:gridCol w="3600450"/>
                  </a:tblGrid>
                  <a:tr h="771589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b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1+o(1)</a:t>
                          </a:r>
                          <a:r>
                            <a:rPr lang="en-US" sz="2800" b="0" baseline="3000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b="0" dirty="0">
                            <a:solidFill>
                              <a:schemeClr val="tx1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88325" b="-551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27162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D300A3-0256-4735-8EC0-AA29F09132D6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Lower Bounds </a:t>
            </a:r>
            <a:r>
              <a:rPr lang="en-US" sz="4800" dirty="0"/>
              <a:t>–</a:t>
            </a:r>
            <a:r>
              <a:rPr lang="en-US" sz="4800" dirty="0" smtClean="0"/>
              <a:t> </a:t>
            </a:r>
            <a:r>
              <a:rPr lang="en-US" sz="4800" dirty="0" err="1" smtClean="0"/>
              <a:t>Sumary</a:t>
            </a:r>
            <a:endParaRPr lang="en-US" sz="4800" dirty="0" smtClean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29050" y="6534150"/>
            <a:ext cx="8229600" cy="49720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dirty="0" smtClean="0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5" name="Zástupný symbol pro obsah 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729820502"/>
                  </p:ext>
                </p:extLst>
              </p:nvPr>
            </p:nvGraphicFramePr>
            <p:xfrm>
              <a:off x="409575" y="1495426"/>
              <a:ext cx="8353425" cy="4464632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4478401"/>
                    <a:gridCol w="3875024"/>
                  </a:tblGrid>
                  <a:tr h="8704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</a:rPr>
                            <a:t>Array size </a:t>
                          </a:r>
                          <a:r>
                            <a:rPr lang="en-US" sz="2800" i="0" dirty="0" smtClean="0">
                              <a:solidFill>
                                <a:srgbClr val="0033CC"/>
                              </a:solidFill>
                            </a:rPr>
                            <a:t>(</a:t>
                          </a:r>
                          <a:r>
                            <a:rPr lang="en-US" sz="2800" i="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m</a:t>
                          </a:r>
                          <a:r>
                            <a:rPr lang="en-US" sz="2800" i="0" dirty="0" smtClean="0">
                              <a:solidFill>
                                <a:srgbClr val="0033CC"/>
                              </a:solidFill>
                            </a:rPr>
                            <a:t>)</a:t>
                          </a:r>
                          <a:endParaRPr lang="en-US" sz="2800" i="0" dirty="0">
                            <a:solidFill>
                              <a:srgbClr val="0033CC"/>
                            </a:solidFill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</a:rPr>
                            <a:t>Insertion cost</a:t>
                          </a:r>
                          <a:endParaRPr lang="en-US" sz="2800" dirty="0">
                            <a:solidFill>
                              <a:srgbClr val="0033CC"/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839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</a:t>
                          </a:r>
                          <a:r>
                            <a:rPr lang="en-US" sz="2400" dirty="0" err="1" smtClean="0">
                              <a:latin typeface="Cambria Math" pitchFamily="18" charset="0"/>
                              <a:ea typeface="Cambria Math" pitchFamily="18" charset="0"/>
                            </a:rPr>
                            <a:t>n+a</a:t>
                          </a:r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(n)</a:t>
                          </a:r>
                          <a:endParaRPr lang="en-US" sz="24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(log</a:t>
                          </a:r>
                          <a:r>
                            <a:rPr lang="en-US" sz="24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2 </a:t>
                          </a:r>
                          <a:r>
                            <a:rPr lang="en-US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</a:t>
                          </a:r>
                          <a14:m>
                            <m:oMath xmlns:m="http://schemas.openxmlformats.org/officeDocument/2006/math">
                              <m:r>
                                <a:rPr lang="en-US" sz="2400" b="0" i="0" smtClean="0">
                                  <a:latin typeface="Cambria Math"/>
                                  <a:ea typeface="Cambria Math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/>
                                  <a:ea typeface="Cambria Math" pitchFamily="18" charset="0"/>
                                </a:rPr>
                                <m:t>log</m:t>
                              </m:r>
                              <m:f>
                                <m:fPr>
                                  <m:ctrlPr>
                                    <a:rPr lang="en-US" sz="2400" i="1" smtClean="0"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m:rPr>
                                      <m:sty m:val="p"/>
                                    </m:rPr>
                                    <a:rPr lang="en-US" sz="2400" b="0" i="1" smtClean="0">
                                      <a:latin typeface="Cambria Math"/>
                                      <a:ea typeface="Cambria Math" pitchFamily="18" charset="0"/>
                                    </a:rPr>
                                    <m:t>n</m:t>
                                  </m:r>
                                </m:num>
                                <m:den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latin typeface="Cambria Math"/>
                                      <a:ea typeface="Cambria Math" pitchFamily="18" charset="0"/>
                                    </a:rPr>
                                    <m:t>a</m:t>
                                  </m:r>
                                  <m:r>
                                    <a:rPr lang="en-US" sz="2400" b="0" i="0" smtClean="0">
                                      <a:latin typeface="Cambria Math"/>
                                      <a:ea typeface="Cambria Math" pitchFamily="18" charset="0"/>
                                    </a:rPr>
                                    <m:t>(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400" b="0" i="1" smtClean="0">
                                      <a:latin typeface="Cambria Math"/>
                                      <a:ea typeface="Cambria Math" pitchFamily="18" charset="0"/>
                                    </a:rPr>
                                    <m:t>n</m:t>
                                  </m:r>
                                  <m:r>
                                    <a:rPr lang="en-US" sz="2400" b="0" i="0" smtClean="0">
                                      <a:latin typeface="Cambria Math"/>
                                      <a:ea typeface="Cambria Math" pitchFamily="18" charset="0"/>
                                    </a:rPr>
                                    <m:t>)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4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en-US" sz="24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814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</a:t>
                          </a:r>
                          <a:r>
                            <a:rPr lang="en-US" sz="2400" dirty="0" err="1" smtClean="0">
                              <a:latin typeface="Cambria Math" pitchFamily="18" charset="0"/>
                              <a:ea typeface="Cambria Math" pitchFamily="18" charset="0"/>
                            </a:rPr>
                            <a:t>cn</a:t>
                          </a:r>
                          <a:endParaRPr lang="en-US" sz="24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l-GR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r>
                                <m:rPr>
                                  <m:nor/>
                                </m:rPr>
                                <a:rPr lang="en-US" sz="2400" i="0" dirty="0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  <m:t>log</m:t>
                              </m:r>
                              <m:r>
                                <m:rPr>
                                  <m:nor/>
                                </m:rPr>
                                <a:rPr lang="en-US" sz="2400" b="1" i="0" baseline="30000" dirty="0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  <m:t>2 </m:t>
                              </m:r>
                              <m:r>
                                <m:rPr>
                                  <m:nor/>
                                </m:rPr>
                                <a:rPr lang="en-US" sz="2400" i="0" dirty="0" smtClean="0">
                                  <a:latin typeface="Cambria Math" pitchFamily="18" charset="0"/>
                                  <a:ea typeface="Cambria Math" pitchFamily="18" charset="0"/>
                                </a:rPr>
                                <m:t>n</m:t>
                              </m:r>
                            </m:oMath>
                          </a14:m>
                          <a:r>
                            <a:rPr lang="en-US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en-US" sz="24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8235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</a:t>
                          </a:r>
                          <a:r>
                            <a:rPr lang="en-US" sz="2400" dirty="0" err="1" smtClean="0">
                              <a:latin typeface="Cambria Math" pitchFamily="18" charset="0"/>
                              <a:ea typeface="Cambria Math" pitchFamily="18" charset="0"/>
                            </a:rPr>
                            <a:t>n∙f</a:t>
                          </a:r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(n)</a:t>
                          </a:r>
                          <a:endParaRPr lang="en-US" sz="2400" baseline="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aseline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f(n)∊o(n)</a:t>
                          </a:r>
                          <a:endParaRPr lang="en-US" sz="20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24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  <m:r>
                                        <a:rPr lang="en-US" sz="2400" b="1" i="0" baseline="30000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𝟐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1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n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24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f</m:t>
                                      </m:r>
                                      <m:r>
                                        <a:rPr lang="en-US" sz="24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n</m:t>
                                      </m:r>
                                      <m:r>
                                        <a:rPr lang="en-US" sz="24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den>
                              </m:f>
                            </m:oMath>
                          </a14:m>
                          <a:r>
                            <a:rPr lang="en-US" sz="24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en-US" sz="24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82358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400" b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e(n)</a:t>
                          </a:r>
                          <a:endParaRPr lang="en-US" sz="2400" baseline="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aseline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e(n)∊</a:t>
                          </a:r>
                          <a:r>
                            <a:rPr lang="el-GR" sz="20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000" baseline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(1)</a:t>
                          </a:r>
                          <a:endParaRPr lang="en-US" sz="200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400" i="1" smtClean="0"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24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1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n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24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e</m:t>
                                      </m:r>
                                      <m:r>
                                        <a:rPr lang="en-US" sz="24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(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24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n</m:t>
                                      </m:r>
                                      <m:r>
                                        <a:rPr lang="en-US" sz="24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)</m:t>
                                      </m:r>
                                    </m:e>
                                  </m:func>
                                </m:den>
                              </m:f>
                            </m:oMath>
                          </a14:m>
                          <a:r>
                            <a:rPr lang="en-US" sz="24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4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en-US" sz="24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5" name="Zástupný symbol pro obsah 2"/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729820502"/>
                  </p:ext>
                </p:extLst>
              </p:nvPr>
            </p:nvGraphicFramePr>
            <p:xfrm>
              <a:off x="409575" y="1495426"/>
              <a:ext cx="8353425" cy="4464632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4478401"/>
                    <a:gridCol w="3875024"/>
                  </a:tblGrid>
                  <a:tr h="87046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</a:rPr>
                            <a:t>Array size </a:t>
                          </a:r>
                          <a:r>
                            <a:rPr lang="en-US" sz="2800" i="0" dirty="0" smtClean="0">
                              <a:solidFill>
                                <a:srgbClr val="0033CC"/>
                              </a:solidFill>
                            </a:rPr>
                            <a:t>(</a:t>
                          </a:r>
                          <a:r>
                            <a:rPr lang="en-US" sz="2800" i="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m</a:t>
                          </a:r>
                          <a:r>
                            <a:rPr lang="en-US" sz="2800" i="0" dirty="0" smtClean="0">
                              <a:solidFill>
                                <a:srgbClr val="0033CC"/>
                              </a:solidFill>
                            </a:rPr>
                            <a:t>)</a:t>
                          </a:r>
                          <a:endParaRPr lang="en-US" sz="2800" i="0" dirty="0">
                            <a:solidFill>
                              <a:srgbClr val="0033CC"/>
                            </a:solidFill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</a:rPr>
                            <a:t>Insertion cost</a:t>
                          </a:r>
                          <a:endParaRPr lang="en-US" sz="2800" dirty="0">
                            <a:solidFill>
                              <a:srgbClr val="0033CC"/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88395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</a:t>
                          </a:r>
                          <a:r>
                            <a:rPr lang="en-US" sz="2400" dirty="0" err="1" smtClean="0">
                              <a:latin typeface="Cambria Math" pitchFamily="18" charset="0"/>
                              <a:ea typeface="Cambria Math" pitchFamily="18" charset="0"/>
                            </a:rPr>
                            <a:t>n+a</a:t>
                          </a:r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(n)</a:t>
                          </a:r>
                          <a:endParaRPr lang="en-US" sz="24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15566" t="-98621" b="-312414"/>
                          </a:stretch>
                        </a:blipFill>
                      </a:tcPr>
                    </a:tc>
                  </a:tr>
                  <a:tr h="88141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</a:t>
                          </a:r>
                          <a:r>
                            <a:rPr lang="en-US" sz="2400" dirty="0" err="1" smtClean="0">
                              <a:latin typeface="Cambria Math" pitchFamily="18" charset="0"/>
                              <a:ea typeface="Cambria Math" pitchFamily="18" charset="0"/>
                            </a:rPr>
                            <a:t>cn</a:t>
                          </a:r>
                          <a:endParaRPr lang="en-US" sz="24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15566" t="-198621" b="-212414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</a:t>
                          </a:r>
                          <a:r>
                            <a:rPr lang="en-US" sz="2400" dirty="0" err="1" smtClean="0">
                              <a:latin typeface="Cambria Math" pitchFamily="18" charset="0"/>
                              <a:ea typeface="Cambria Math" pitchFamily="18" charset="0"/>
                            </a:rPr>
                            <a:t>n∙f</a:t>
                          </a:r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(n)</a:t>
                          </a:r>
                          <a:endParaRPr lang="en-US" sz="2400" baseline="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aseline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f(n)∊o(n)</a:t>
                          </a:r>
                          <a:endParaRPr lang="en-US" sz="20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15566" t="-288667" b="-105333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4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400" b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e(n)</a:t>
                          </a:r>
                          <a:endParaRPr lang="en-US" sz="2400" baseline="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5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000" baseline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e(n)∊</a:t>
                          </a:r>
                          <a:r>
                            <a:rPr lang="el-GR" sz="20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000" baseline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(1)</a:t>
                          </a:r>
                          <a:endParaRPr lang="en-US" sz="200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noFill/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15566" t="-388667" b="-533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Limited universe</a:t>
            </a:r>
            <a:endParaRPr lang="en-US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8083062"/>
              </p:ext>
            </p:extLst>
          </p:nvPr>
        </p:nvGraphicFramePr>
        <p:xfrm>
          <a:off x="2200275" y="1619250"/>
          <a:ext cx="371475" cy="40792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1475"/>
              </a:tblGrid>
              <a:tr h="741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00"/>
                    </a:solidFill>
                  </a:tcPr>
                </a:tc>
              </a:tr>
              <a:tr h="11125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00"/>
                    </a:solidFill>
                  </a:tcPr>
                </a:tc>
              </a:tr>
              <a:tr h="7416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00"/>
                    </a:solidFill>
                  </a:tcPr>
                </a:tc>
              </a:tr>
            </a:tbl>
          </a:graphicData>
        </a:graphic>
      </p:graphicFrame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769322"/>
              </p:ext>
            </p:extLst>
          </p:nvPr>
        </p:nvGraphicFramePr>
        <p:xfrm>
          <a:off x="5467350" y="2254250"/>
          <a:ext cx="400050" cy="2225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0005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Přímá spojnice se šipkou 8"/>
          <p:cNvCxnSpPr/>
          <p:nvPr/>
        </p:nvCxnSpPr>
        <p:spPr bwMode="auto">
          <a:xfrm flipV="1">
            <a:off x="2571750" y="3162300"/>
            <a:ext cx="2914650" cy="904876"/>
          </a:xfrm>
          <a:prstGeom prst="straightConnector1">
            <a:avLst/>
          </a:prstGeom>
          <a:solidFill>
            <a:srgbClr val="99FF33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Přímá spojnice se šipkou 11"/>
          <p:cNvCxnSpPr/>
          <p:nvPr/>
        </p:nvCxnSpPr>
        <p:spPr bwMode="auto">
          <a:xfrm flipV="1">
            <a:off x="2571750" y="3543300"/>
            <a:ext cx="2914650" cy="1619250"/>
          </a:xfrm>
          <a:prstGeom prst="straightConnector1">
            <a:avLst/>
          </a:prstGeom>
          <a:solidFill>
            <a:srgbClr val="99FF33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Přímá spojnice se šipkou 14"/>
          <p:cNvCxnSpPr/>
          <p:nvPr/>
        </p:nvCxnSpPr>
        <p:spPr bwMode="auto">
          <a:xfrm flipV="1">
            <a:off x="2571750" y="3895725"/>
            <a:ext cx="2914650" cy="1676401"/>
          </a:xfrm>
          <a:prstGeom prst="straightConnector1">
            <a:avLst/>
          </a:prstGeom>
          <a:solidFill>
            <a:srgbClr val="99FF33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Přímá spojnice se šipkou 17"/>
          <p:cNvCxnSpPr/>
          <p:nvPr/>
        </p:nvCxnSpPr>
        <p:spPr bwMode="auto">
          <a:xfrm flipV="1">
            <a:off x="2571750" y="2419350"/>
            <a:ext cx="2914650" cy="133350"/>
          </a:xfrm>
          <a:prstGeom prst="straightConnector1">
            <a:avLst/>
          </a:prstGeom>
          <a:solidFill>
            <a:srgbClr val="99FF33"/>
          </a:solidFill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ovéPole 18"/>
          <p:cNvSpPr txBox="1"/>
          <p:nvPr/>
        </p:nvSpPr>
        <p:spPr>
          <a:xfrm>
            <a:off x="5393381" y="1666875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ambria Math" pitchFamily="18" charset="0"/>
                <a:ea typeface="Cambria Math" pitchFamily="18" charset="0"/>
              </a:rPr>
              <a:t>m</a:t>
            </a:r>
            <a:endParaRPr lang="en-US" sz="3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1697437" y="1297543"/>
            <a:ext cx="44114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Brush Script MT" pitchFamily="66" charset="0"/>
                <a:ea typeface="Cambria Math" pitchFamily="18" charset="0"/>
              </a:rPr>
              <a:t>U</a:t>
            </a:r>
            <a:endParaRPr lang="en-US" sz="3200" dirty="0">
              <a:latin typeface="Brush Script MT" pitchFamily="66" charset="0"/>
              <a:ea typeface="Cambria Math" pitchFamily="18" charset="0"/>
            </a:endParaRPr>
          </a:p>
        </p:txBody>
      </p:sp>
      <p:cxnSp>
        <p:nvCxnSpPr>
          <p:cNvPr id="6" name="Přímá spojnice 5"/>
          <p:cNvCxnSpPr/>
          <p:nvPr/>
        </p:nvCxnSpPr>
        <p:spPr bwMode="auto">
          <a:xfrm flipH="1" flipV="1">
            <a:off x="716283" y="3962400"/>
            <a:ext cx="1478277" cy="104776"/>
          </a:xfrm>
          <a:prstGeom prst="line">
            <a:avLst/>
          </a:prstGeom>
          <a:solidFill>
            <a:srgbClr val="99FF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Přímá spojnice 15"/>
          <p:cNvCxnSpPr/>
          <p:nvPr/>
        </p:nvCxnSpPr>
        <p:spPr bwMode="auto">
          <a:xfrm flipH="1">
            <a:off x="716281" y="2552700"/>
            <a:ext cx="1478279" cy="1409700"/>
          </a:xfrm>
          <a:prstGeom prst="line">
            <a:avLst/>
          </a:prstGeom>
          <a:solidFill>
            <a:srgbClr val="99FF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Přímá spojnice 20"/>
          <p:cNvCxnSpPr/>
          <p:nvPr/>
        </p:nvCxnSpPr>
        <p:spPr bwMode="auto">
          <a:xfrm flipH="1" flipV="1">
            <a:off x="716282" y="3962400"/>
            <a:ext cx="1478278" cy="1143000"/>
          </a:xfrm>
          <a:prstGeom prst="line">
            <a:avLst/>
          </a:prstGeom>
          <a:solidFill>
            <a:srgbClr val="99FF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Přímá spojnice 24"/>
          <p:cNvCxnSpPr/>
          <p:nvPr/>
        </p:nvCxnSpPr>
        <p:spPr bwMode="auto">
          <a:xfrm flipH="1" flipV="1">
            <a:off x="716283" y="3962400"/>
            <a:ext cx="1478277" cy="1554480"/>
          </a:xfrm>
          <a:prstGeom prst="line">
            <a:avLst/>
          </a:prstGeom>
          <a:solidFill>
            <a:srgbClr val="99FF3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" name="TextovéPole 27"/>
          <p:cNvSpPr txBox="1"/>
          <p:nvPr/>
        </p:nvSpPr>
        <p:spPr>
          <a:xfrm>
            <a:off x="397123" y="3619530"/>
            <a:ext cx="4138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ambria Math" pitchFamily="18" charset="0"/>
                <a:ea typeface="Cambria Math" pitchFamily="18" charset="0"/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72409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Open problems</a:t>
            </a:r>
            <a:endParaRPr lang="en-US" sz="4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Randomized algorithms?</a:t>
            </a:r>
          </a:p>
          <a:p>
            <a:r>
              <a:rPr lang="en-US" dirty="0" smtClean="0"/>
              <a:t>Limited </a:t>
            </a:r>
            <a:r>
              <a:rPr lang="en-US" dirty="0" smtClean="0"/>
              <a:t>universe </a:t>
            </a:r>
            <a:r>
              <a:rPr lang="en-US" dirty="0" smtClean="0">
                <a:solidFill>
                  <a:srgbClr val="0033CC"/>
                </a:solidFill>
                <a:latin typeface="Cambria" pitchFamily="18" charset="0"/>
              </a:rPr>
              <a:t>m log n</a:t>
            </a:r>
            <a:endParaRPr lang="en-US" dirty="0" smtClean="0">
              <a:solidFill>
                <a:srgbClr val="0033CC"/>
              </a:solidFill>
              <a:latin typeface="Cambria" pitchFamily="18" charset="0"/>
            </a:endParaRP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9" name="Nadpis 6"/>
          <p:cNvSpPr txBox="1">
            <a:spLocks/>
          </p:cNvSpPr>
          <p:nvPr/>
        </p:nvSpPr>
        <p:spPr bwMode="auto">
          <a:xfrm rot="19934843">
            <a:off x="65872" y="2739167"/>
            <a:ext cx="8648714" cy="1362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9pPr>
          </a:lstStyle>
          <a:p>
            <a:pPr algn="ctr"/>
            <a:r>
              <a:rPr lang="en-US" sz="9600" dirty="0" smtClean="0">
                <a:solidFill>
                  <a:srgbClr val="FF0000"/>
                </a:solidFill>
                <a:latin typeface="Brush Script MT" pitchFamily="66" charset="0"/>
              </a:rPr>
              <a:t>The End!</a:t>
            </a:r>
            <a:endParaRPr lang="en-US" sz="9600" dirty="0">
              <a:solidFill>
                <a:srgbClr val="FF000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03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F083D-8D5E-4904-BC86-7972D03D3BC5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2" name="Mrak 1"/>
          <p:cNvSpPr/>
          <p:nvPr/>
        </p:nvSpPr>
        <p:spPr bwMode="auto">
          <a:xfrm>
            <a:off x="552450" y="1562100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Mrak 5"/>
          <p:cNvSpPr/>
          <p:nvPr/>
        </p:nvSpPr>
        <p:spPr bwMode="auto">
          <a:xfrm>
            <a:off x="1338262" y="1562100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-5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Mrak 6"/>
          <p:cNvSpPr/>
          <p:nvPr/>
        </p:nvSpPr>
        <p:spPr bwMode="auto">
          <a:xfrm>
            <a:off x="2081211" y="1571625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32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Mrak 7"/>
          <p:cNvSpPr/>
          <p:nvPr/>
        </p:nvSpPr>
        <p:spPr bwMode="auto">
          <a:xfrm>
            <a:off x="3476623" y="1571625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05125" y="171080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12" name="Mrak 11"/>
          <p:cNvSpPr/>
          <p:nvPr/>
        </p:nvSpPr>
        <p:spPr bwMode="auto">
          <a:xfrm>
            <a:off x="4229098" y="1571625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14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" name="Ohnutá šipka 4"/>
          <p:cNvSpPr/>
          <p:nvPr/>
        </p:nvSpPr>
        <p:spPr bwMode="auto">
          <a:xfrm rot="5400000">
            <a:off x="5412104" y="1436372"/>
            <a:ext cx="1320166" cy="1781177"/>
          </a:xfrm>
          <a:prstGeom prst="bentArrow">
            <a:avLst>
              <a:gd name="adj1" fmla="val 25000"/>
              <a:gd name="adj2" fmla="val 25535"/>
              <a:gd name="adj3" fmla="val 25000"/>
              <a:gd name="adj4" fmla="val 43750"/>
            </a:avLst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6" name="Zástupný symbol pro obsah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7071740"/>
              </p:ext>
            </p:extLst>
          </p:nvPr>
        </p:nvGraphicFramePr>
        <p:xfrm>
          <a:off x="490535" y="3318509"/>
          <a:ext cx="8096250" cy="64770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09625"/>
                <a:gridCol w="809625"/>
                <a:gridCol w="809625"/>
                <a:gridCol w="809625"/>
                <a:gridCol w="809625"/>
                <a:gridCol w="809625"/>
                <a:gridCol w="809625"/>
                <a:gridCol w="809625"/>
                <a:gridCol w="809625"/>
                <a:gridCol w="809625"/>
              </a:tblGrid>
              <a:tr h="64770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 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15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19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F083D-8D5E-4904-BC86-7972D03D3BC5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2" name="Mrak 1"/>
          <p:cNvSpPr/>
          <p:nvPr/>
        </p:nvSpPr>
        <p:spPr bwMode="auto">
          <a:xfrm>
            <a:off x="552450" y="1562100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Mrak 5"/>
          <p:cNvSpPr/>
          <p:nvPr/>
        </p:nvSpPr>
        <p:spPr bwMode="auto">
          <a:xfrm>
            <a:off x="1338262" y="1562100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-5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Mrak 6"/>
          <p:cNvSpPr/>
          <p:nvPr/>
        </p:nvSpPr>
        <p:spPr bwMode="auto">
          <a:xfrm>
            <a:off x="2081211" y="1571625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32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Mrak 7"/>
          <p:cNvSpPr/>
          <p:nvPr/>
        </p:nvSpPr>
        <p:spPr bwMode="auto">
          <a:xfrm>
            <a:off x="3476623" y="1571625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05125" y="171080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graphicFrame>
        <p:nvGraphicFramePr>
          <p:cNvPr id="16" name="Zástupný symbol pro obsah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6059539"/>
              </p:ext>
            </p:extLst>
          </p:nvPr>
        </p:nvGraphicFramePr>
        <p:xfrm>
          <a:off x="490535" y="3318509"/>
          <a:ext cx="8096250" cy="64770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09625"/>
                <a:gridCol w="809625"/>
                <a:gridCol w="809625"/>
                <a:gridCol w="809625"/>
                <a:gridCol w="809625"/>
                <a:gridCol w="809625"/>
                <a:gridCol w="809625"/>
                <a:gridCol w="809625"/>
                <a:gridCol w="809625"/>
                <a:gridCol w="809625"/>
              </a:tblGrid>
              <a:tr h="64770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 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12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14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15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19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2541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4F083D-8D5E-4904-BC86-7972D03D3BC5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  <p:sp>
        <p:nvSpPr>
          <p:cNvPr id="2" name="Mrak 1"/>
          <p:cNvSpPr/>
          <p:nvPr/>
        </p:nvSpPr>
        <p:spPr bwMode="auto">
          <a:xfrm>
            <a:off x="552450" y="1562100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Mrak 5"/>
          <p:cNvSpPr/>
          <p:nvPr/>
        </p:nvSpPr>
        <p:spPr bwMode="auto">
          <a:xfrm>
            <a:off x="1338262" y="1562100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-5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Mrak 6"/>
          <p:cNvSpPr/>
          <p:nvPr/>
        </p:nvSpPr>
        <p:spPr bwMode="auto">
          <a:xfrm>
            <a:off x="2081211" y="1571625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32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Mrak 7"/>
          <p:cNvSpPr/>
          <p:nvPr/>
        </p:nvSpPr>
        <p:spPr bwMode="auto">
          <a:xfrm>
            <a:off x="3476623" y="1571625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905125" y="171080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12" name="Mrak 11"/>
          <p:cNvSpPr/>
          <p:nvPr/>
        </p:nvSpPr>
        <p:spPr bwMode="auto">
          <a:xfrm>
            <a:off x="4998718" y="2240280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14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16" name="Zástupný symbol pro obsah 1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534974"/>
              </p:ext>
            </p:extLst>
          </p:nvPr>
        </p:nvGraphicFramePr>
        <p:xfrm>
          <a:off x="490535" y="3318509"/>
          <a:ext cx="8096250" cy="64770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09625"/>
                <a:gridCol w="809625"/>
                <a:gridCol w="809625"/>
                <a:gridCol w="809625"/>
                <a:gridCol w="809625"/>
                <a:gridCol w="809625"/>
                <a:gridCol w="809625"/>
                <a:gridCol w="809625"/>
                <a:gridCol w="809625"/>
                <a:gridCol w="809625"/>
              </a:tblGrid>
              <a:tr h="64770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 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7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12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15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19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Šipka dolů 9"/>
          <p:cNvSpPr/>
          <p:nvPr/>
        </p:nvSpPr>
        <p:spPr bwMode="auto">
          <a:xfrm>
            <a:off x="5082540" y="2987040"/>
            <a:ext cx="535303" cy="28956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" name="Přímá spojnice se šipkou 12"/>
          <p:cNvCxnSpPr/>
          <p:nvPr/>
        </p:nvCxnSpPr>
        <p:spPr bwMode="auto">
          <a:xfrm>
            <a:off x="6073140" y="3657600"/>
            <a:ext cx="518160" cy="0"/>
          </a:xfrm>
          <a:prstGeom prst="straightConnector1">
            <a:avLst/>
          </a:prstGeom>
          <a:solidFill>
            <a:srgbClr val="99FF33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" name="Přímá spojnice se šipkou 16"/>
          <p:cNvCxnSpPr/>
          <p:nvPr/>
        </p:nvCxnSpPr>
        <p:spPr bwMode="auto">
          <a:xfrm flipH="1">
            <a:off x="4030980" y="3657600"/>
            <a:ext cx="594360" cy="0"/>
          </a:xfrm>
          <a:prstGeom prst="straightConnector1">
            <a:avLst/>
          </a:prstGeom>
          <a:solidFill>
            <a:srgbClr val="99FF33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" name="Přímá spojnice se šipkou 18"/>
          <p:cNvCxnSpPr/>
          <p:nvPr/>
        </p:nvCxnSpPr>
        <p:spPr bwMode="auto">
          <a:xfrm flipH="1">
            <a:off x="1577340" y="3657600"/>
            <a:ext cx="594360" cy="0"/>
          </a:xfrm>
          <a:prstGeom prst="straightConnector1">
            <a:avLst/>
          </a:prstGeom>
          <a:solidFill>
            <a:srgbClr val="99FF33"/>
          </a:solidFill>
          <a:ln w="38100" cap="flat" cmpd="sng" algn="ctr">
            <a:solidFill>
              <a:srgbClr val="FF33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  <p:extLst>
      <p:ext uri="{BB962C8B-B14F-4D97-AF65-F5344CB8AC3E}">
        <p14:creationId xmlns:p14="http://schemas.microsoft.com/office/powerpoint/2010/main" val="118799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9E51A-3A31-4893-B601-DE7CF62F5EAB}" type="slidenum">
              <a:rPr lang="en-US" altLang="en-US"/>
              <a:pPr>
                <a:defRPr/>
              </a:pPr>
              <a:t>19</a:t>
            </a:fld>
            <a:endParaRPr lang="en-US" alt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Algorithm for linear </a:t>
            </a:r>
            <a:r>
              <a:rPr lang="en-US" sz="4400" dirty="0" smtClean="0"/>
              <a:t>arrays – cont.</a:t>
            </a:r>
            <a:endParaRPr lang="en-US" dirty="0" smtClean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066800"/>
            <a:ext cx="8229600" cy="561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How to find segment to rearrange</a:t>
            </a:r>
          </a:p>
        </p:txBody>
      </p:sp>
      <p:sp>
        <p:nvSpPr>
          <p:cNvPr id="2" name="Obdélník 1"/>
          <p:cNvSpPr/>
          <p:nvPr/>
        </p:nvSpPr>
        <p:spPr bwMode="auto">
          <a:xfrm>
            <a:off x="485775" y="2867026"/>
            <a:ext cx="3514728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4000500" y="2867027"/>
            <a:ext cx="4676775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Šipka doprava 2"/>
          <p:cNvSpPr/>
          <p:nvPr/>
        </p:nvSpPr>
        <p:spPr bwMode="auto">
          <a:xfrm rot="5400000">
            <a:off x="4070984" y="2304669"/>
            <a:ext cx="582931" cy="484632"/>
          </a:xfrm>
          <a:prstGeom prst="right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</p:txBody>
      </p:sp>
      <p:sp>
        <p:nvSpPr>
          <p:cNvPr id="11" name="Obdélník 10"/>
          <p:cNvSpPr/>
          <p:nvPr/>
        </p:nvSpPr>
        <p:spPr bwMode="auto">
          <a:xfrm>
            <a:off x="514356" y="4838701"/>
            <a:ext cx="1142994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5534025" y="4838702"/>
            <a:ext cx="3171831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000500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Levá složená závorka 4"/>
          <p:cNvSpPr/>
          <p:nvPr/>
        </p:nvSpPr>
        <p:spPr bwMode="auto">
          <a:xfrm rot="16200000">
            <a:off x="4181480" y="3290886"/>
            <a:ext cx="361949" cy="723903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39637" y="3914775"/>
            <a:ext cx="1845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Too dense</a:t>
            </a:r>
            <a:endParaRPr lang="en-US" sz="2800" dirty="0"/>
          </a:p>
        </p:txBody>
      </p:sp>
      <p:sp>
        <p:nvSpPr>
          <p:cNvPr id="18" name="Levá složená závorka 17"/>
          <p:cNvSpPr/>
          <p:nvPr/>
        </p:nvSpPr>
        <p:spPr bwMode="auto">
          <a:xfrm rot="16200000">
            <a:off x="4181476" y="2933694"/>
            <a:ext cx="361949" cy="1447810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Levá složená závorka 21"/>
          <p:cNvSpPr/>
          <p:nvPr/>
        </p:nvSpPr>
        <p:spPr bwMode="auto">
          <a:xfrm rot="16200000">
            <a:off x="4195765" y="2195506"/>
            <a:ext cx="361949" cy="2924186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Levá složená závorka 25"/>
          <p:cNvSpPr/>
          <p:nvPr/>
        </p:nvSpPr>
        <p:spPr bwMode="auto">
          <a:xfrm rot="16200000">
            <a:off x="4193383" y="735805"/>
            <a:ext cx="366714" cy="5838821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10536" y="3942695"/>
            <a:ext cx="230383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Good density</a:t>
            </a:r>
            <a:endParaRPr lang="en-US" sz="2800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1457329" y="4838701"/>
            <a:ext cx="5838820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2953913" y="3942695"/>
            <a:ext cx="284565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Rearrange items</a:t>
            </a:r>
          </a:p>
        </p:txBody>
      </p:sp>
      <p:sp>
        <p:nvSpPr>
          <p:cNvPr id="27" name="Obdélník 26"/>
          <p:cNvSpPr/>
          <p:nvPr/>
        </p:nvSpPr>
        <p:spPr bwMode="auto">
          <a:xfrm>
            <a:off x="790575" y="3471858"/>
            <a:ext cx="6877050" cy="47083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5763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5" grpId="0" animBg="1"/>
      <p:bldP spid="8" grpId="0"/>
      <p:bldP spid="18" grpId="0" animBg="1"/>
      <p:bldP spid="22" grpId="0" animBg="1"/>
      <p:bldP spid="26" grpId="0" animBg="1"/>
      <p:bldP spid="10" grpId="0" animBg="1"/>
      <p:bldP spid="12" grpId="0" animBg="1"/>
      <p:bldP spid="30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2AD0B-59A7-4FCA-A0A2-5C46F62DBE4A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73100"/>
          </a:xfrm>
        </p:spPr>
        <p:txBody>
          <a:bodyPr/>
          <a:lstStyle/>
          <a:p>
            <a:pPr eaLnBrk="1" hangingPunct="1"/>
            <a:r>
              <a:rPr lang="en-US" sz="4800" dirty="0" smtClean="0"/>
              <a:t>Sorted Arrays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6250" y="1428750"/>
            <a:ext cx="8229600" cy="49688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Basis of many algorithms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Easy to work with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Dynamization</a:t>
            </a:r>
            <a:r>
              <a:rPr lang="en-US" sz="2800" dirty="0" smtClean="0"/>
              <a:t>?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/>
              <a:t>				</a:t>
            </a:r>
            <a:r>
              <a:rPr lang="en-US" sz="3600" dirty="0" smtClean="0">
                <a:solidFill>
                  <a:srgbClr val="0033CC"/>
                </a:solidFill>
              </a:rPr>
              <a:t>Online Labeling</a:t>
            </a:r>
          </a:p>
        </p:txBody>
      </p:sp>
      <p:cxnSp>
        <p:nvCxnSpPr>
          <p:cNvPr id="6" name="Přímá spojnice se šipkou 5"/>
          <p:cNvCxnSpPr/>
          <p:nvPr/>
        </p:nvCxnSpPr>
        <p:spPr bwMode="auto">
          <a:xfrm>
            <a:off x="1828800" y="3611880"/>
            <a:ext cx="1211580" cy="0"/>
          </a:xfrm>
          <a:prstGeom prst="straightConnector1">
            <a:avLst/>
          </a:prstGeom>
          <a:solidFill>
            <a:srgbClr val="99FF33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9E51A-3A31-4893-B601-DE7CF62F5EAB}" type="slidenum">
              <a:rPr lang="en-US" altLang="en-US"/>
              <a:pPr>
                <a:defRPr/>
              </a:pPr>
              <a:t>20</a:t>
            </a:fld>
            <a:endParaRPr lang="en-US" alt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Algorithm for linear </a:t>
            </a:r>
            <a:r>
              <a:rPr lang="en-US" sz="4400" dirty="0" smtClean="0"/>
              <a:t>arrays – cont.</a:t>
            </a:r>
            <a:endParaRPr lang="en-US" dirty="0" smtClean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066800"/>
            <a:ext cx="8229600" cy="561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How to find segment to rearrange</a:t>
            </a:r>
          </a:p>
        </p:txBody>
      </p:sp>
      <p:sp>
        <p:nvSpPr>
          <p:cNvPr id="2" name="Obdélník 1"/>
          <p:cNvSpPr/>
          <p:nvPr/>
        </p:nvSpPr>
        <p:spPr bwMode="auto">
          <a:xfrm>
            <a:off x="485775" y="2867026"/>
            <a:ext cx="3514728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4000500" y="2867027"/>
            <a:ext cx="4676775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514356" y="4838701"/>
            <a:ext cx="1142994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5534025" y="4838702"/>
            <a:ext cx="3171831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000500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Levá složená závorka 4"/>
          <p:cNvSpPr/>
          <p:nvPr/>
        </p:nvSpPr>
        <p:spPr bwMode="auto">
          <a:xfrm rot="16200000">
            <a:off x="4181480" y="3290886"/>
            <a:ext cx="361949" cy="723903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39637" y="3914775"/>
            <a:ext cx="1845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Too dense</a:t>
            </a:r>
            <a:endParaRPr lang="en-US" sz="2800" dirty="0"/>
          </a:p>
        </p:txBody>
      </p:sp>
      <p:sp>
        <p:nvSpPr>
          <p:cNvPr id="14" name="Obdélník 13"/>
          <p:cNvSpPr/>
          <p:nvPr/>
        </p:nvSpPr>
        <p:spPr bwMode="auto">
          <a:xfrm>
            <a:off x="4724406" y="2867026"/>
            <a:ext cx="36195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3638544" y="2867026"/>
            <a:ext cx="36195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Levá složená závorka 17"/>
          <p:cNvSpPr/>
          <p:nvPr/>
        </p:nvSpPr>
        <p:spPr bwMode="auto">
          <a:xfrm rot="16200000">
            <a:off x="4181476" y="2933694"/>
            <a:ext cx="361949" cy="1447810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bdélník 18"/>
          <p:cNvSpPr/>
          <p:nvPr/>
        </p:nvSpPr>
        <p:spPr bwMode="auto">
          <a:xfrm>
            <a:off x="5114931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bdélník 19"/>
          <p:cNvSpPr/>
          <p:nvPr/>
        </p:nvSpPr>
        <p:spPr bwMode="auto">
          <a:xfrm>
            <a:off x="2914645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Levá složená závorka 21"/>
          <p:cNvSpPr/>
          <p:nvPr/>
        </p:nvSpPr>
        <p:spPr bwMode="auto">
          <a:xfrm rot="16200000">
            <a:off x="4195765" y="2195506"/>
            <a:ext cx="361949" cy="2924186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bdélník 23"/>
          <p:cNvSpPr/>
          <p:nvPr/>
        </p:nvSpPr>
        <p:spPr bwMode="auto">
          <a:xfrm>
            <a:off x="5838832" y="2867026"/>
            <a:ext cx="1457317" cy="533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bdélník 24"/>
          <p:cNvSpPr/>
          <p:nvPr/>
        </p:nvSpPr>
        <p:spPr bwMode="auto">
          <a:xfrm>
            <a:off x="1457329" y="2867026"/>
            <a:ext cx="1457317" cy="533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Levá složená závorka 25"/>
          <p:cNvSpPr/>
          <p:nvPr/>
        </p:nvSpPr>
        <p:spPr bwMode="auto">
          <a:xfrm rot="16200000">
            <a:off x="4193383" y="735805"/>
            <a:ext cx="366714" cy="5838821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10536" y="3942695"/>
            <a:ext cx="230383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Good density</a:t>
            </a:r>
            <a:endParaRPr lang="en-US" sz="2800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1457329" y="4838701"/>
            <a:ext cx="5838820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2953913" y="3942695"/>
            <a:ext cx="2845651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Rearrange items</a:t>
            </a:r>
          </a:p>
        </p:txBody>
      </p:sp>
      <p:sp>
        <p:nvSpPr>
          <p:cNvPr id="27" name="Obdélník 26"/>
          <p:cNvSpPr/>
          <p:nvPr/>
        </p:nvSpPr>
        <p:spPr bwMode="auto">
          <a:xfrm>
            <a:off x="790575" y="3471858"/>
            <a:ext cx="6877050" cy="47083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Šipka doprava 27"/>
          <p:cNvSpPr/>
          <p:nvPr/>
        </p:nvSpPr>
        <p:spPr bwMode="auto">
          <a:xfrm rot="5400000">
            <a:off x="4070984" y="2304669"/>
            <a:ext cx="582931" cy="484632"/>
          </a:xfrm>
          <a:prstGeom prst="right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1659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5" grpId="0" animBg="1"/>
      <p:bldP spid="8" grpId="0"/>
      <p:bldP spid="14" grpId="0" animBg="1"/>
      <p:bldP spid="16" grpId="0" animBg="1"/>
      <p:bldP spid="18" grpId="0" animBg="1"/>
      <p:bldP spid="19" grpId="0" animBg="1"/>
      <p:bldP spid="20" grpId="0" animBg="1"/>
      <p:bldP spid="22" grpId="0" animBg="1"/>
      <p:bldP spid="24" grpId="0" animBg="1"/>
      <p:bldP spid="25" grpId="0" animBg="1"/>
      <p:bldP spid="26" grpId="0" animBg="1"/>
      <p:bldP spid="10" grpId="0" animBg="1"/>
      <p:bldP spid="12" grpId="0" animBg="1"/>
      <p:bldP spid="30" grpId="0" animBg="1"/>
      <p:bldP spid="2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9E51A-3A31-4893-B601-DE7CF62F5EAB}" type="slidenum">
              <a:rPr lang="en-US" altLang="en-US"/>
              <a:pPr>
                <a:defRPr/>
              </a:pPr>
              <a:t>21</a:t>
            </a:fld>
            <a:endParaRPr lang="en-US" alt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Algorithm for linear </a:t>
            </a:r>
            <a:r>
              <a:rPr lang="en-US" sz="4400" dirty="0" smtClean="0"/>
              <a:t>arrays – cont.</a:t>
            </a:r>
            <a:endParaRPr lang="en-US" dirty="0" smtClean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066800"/>
            <a:ext cx="8229600" cy="561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How to find segment to rearrange</a:t>
            </a:r>
          </a:p>
        </p:txBody>
      </p:sp>
      <p:sp>
        <p:nvSpPr>
          <p:cNvPr id="2" name="Obdélník 1"/>
          <p:cNvSpPr/>
          <p:nvPr/>
        </p:nvSpPr>
        <p:spPr bwMode="auto">
          <a:xfrm>
            <a:off x="485775" y="2867026"/>
            <a:ext cx="3514728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4000500" y="2867027"/>
            <a:ext cx="4676775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514356" y="4838701"/>
            <a:ext cx="1142994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5534025" y="4838702"/>
            <a:ext cx="3171831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000500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Levá složená závorka 4"/>
          <p:cNvSpPr/>
          <p:nvPr/>
        </p:nvSpPr>
        <p:spPr bwMode="auto">
          <a:xfrm rot="16200000">
            <a:off x="4181480" y="3290886"/>
            <a:ext cx="361949" cy="723903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39637" y="3914775"/>
            <a:ext cx="1845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Too dense</a:t>
            </a:r>
            <a:endParaRPr lang="en-US" sz="2800" dirty="0"/>
          </a:p>
        </p:txBody>
      </p:sp>
      <p:sp>
        <p:nvSpPr>
          <p:cNvPr id="14" name="Obdélník 13"/>
          <p:cNvSpPr/>
          <p:nvPr/>
        </p:nvSpPr>
        <p:spPr bwMode="auto">
          <a:xfrm>
            <a:off x="4724406" y="2867026"/>
            <a:ext cx="36195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3638544" y="2867026"/>
            <a:ext cx="36195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Levá složená závorka 17"/>
          <p:cNvSpPr/>
          <p:nvPr/>
        </p:nvSpPr>
        <p:spPr bwMode="auto">
          <a:xfrm rot="16200000">
            <a:off x="4181476" y="2933694"/>
            <a:ext cx="361949" cy="1447810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bdélník 18"/>
          <p:cNvSpPr/>
          <p:nvPr/>
        </p:nvSpPr>
        <p:spPr bwMode="auto">
          <a:xfrm>
            <a:off x="5114931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bdélník 19"/>
          <p:cNvSpPr/>
          <p:nvPr/>
        </p:nvSpPr>
        <p:spPr bwMode="auto">
          <a:xfrm>
            <a:off x="2914645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Levá složená závorka 21"/>
          <p:cNvSpPr/>
          <p:nvPr/>
        </p:nvSpPr>
        <p:spPr bwMode="auto">
          <a:xfrm rot="16200000">
            <a:off x="4195765" y="2195506"/>
            <a:ext cx="361949" cy="2924186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bdélník 23"/>
          <p:cNvSpPr/>
          <p:nvPr/>
        </p:nvSpPr>
        <p:spPr bwMode="auto">
          <a:xfrm>
            <a:off x="5838832" y="2867026"/>
            <a:ext cx="1457317" cy="533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bdélník 24"/>
          <p:cNvSpPr/>
          <p:nvPr/>
        </p:nvSpPr>
        <p:spPr bwMode="auto">
          <a:xfrm>
            <a:off x="1457329" y="2867026"/>
            <a:ext cx="1457317" cy="533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Levá složená závorka 25"/>
          <p:cNvSpPr/>
          <p:nvPr/>
        </p:nvSpPr>
        <p:spPr bwMode="auto">
          <a:xfrm rot="16200000">
            <a:off x="4193383" y="735805"/>
            <a:ext cx="366714" cy="5838821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10536" y="3942695"/>
            <a:ext cx="230383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Good density</a:t>
            </a:r>
            <a:endParaRPr lang="en-US" sz="2800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1457329" y="4838701"/>
            <a:ext cx="5838820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Šipka doprava 27"/>
          <p:cNvSpPr/>
          <p:nvPr/>
        </p:nvSpPr>
        <p:spPr bwMode="auto">
          <a:xfrm rot="5400000">
            <a:off x="4070984" y="2304669"/>
            <a:ext cx="582931" cy="484632"/>
          </a:xfrm>
          <a:prstGeom prst="right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21255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5" grpId="0" animBg="1"/>
      <p:bldP spid="8" grpId="0"/>
      <p:bldP spid="14" grpId="0" animBg="1"/>
      <p:bldP spid="16" grpId="0" animBg="1"/>
      <p:bldP spid="18" grpId="0" animBg="1"/>
      <p:bldP spid="19" grpId="0" animBg="1"/>
      <p:bldP spid="20" grpId="0" animBg="1"/>
      <p:bldP spid="22" grpId="0" animBg="1"/>
      <p:bldP spid="24" grpId="0" animBg="1"/>
      <p:bldP spid="25" grpId="0" animBg="1"/>
      <p:bldP spid="26" grpId="0" animBg="1"/>
      <p:bldP spid="10" grpId="0" animBg="1"/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9E51A-3A31-4893-B601-DE7CF62F5EAB}" type="slidenum">
              <a:rPr lang="en-US" altLang="en-US"/>
              <a:pPr>
                <a:defRPr/>
              </a:pPr>
              <a:t>22</a:t>
            </a:fld>
            <a:endParaRPr lang="en-US" alt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Algorithm for linear </a:t>
            </a:r>
            <a:r>
              <a:rPr lang="en-US" sz="4400" dirty="0" smtClean="0"/>
              <a:t>arrays – cont.</a:t>
            </a:r>
            <a:endParaRPr lang="en-US" dirty="0" smtClean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066800"/>
            <a:ext cx="8229600" cy="561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How to find segment to rearrange</a:t>
            </a:r>
          </a:p>
        </p:txBody>
      </p:sp>
      <p:sp>
        <p:nvSpPr>
          <p:cNvPr id="2" name="Obdélník 1"/>
          <p:cNvSpPr/>
          <p:nvPr/>
        </p:nvSpPr>
        <p:spPr bwMode="auto">
          <a:xfrm>
            <a:off x="485775" y="2867026"/>
            <a:ext cx="3514728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4000500" y="2867027"/>
            <a:ext cx="4676775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514356" y="4838701"/>
            <a:ext cx="1142994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5534025" y="4838702"/>
            <a:ext cx="3171831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000500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Levá složená závorka 4"/>
          <p:cNvSpPr/>
          <p:nvPr/>
        </p:nvSpPr>
        <p:spPr bwMode="auto">
          <a:xfrm rot="16200000">
            <a:off x="4181480" y="3290886"/>
            <a:ext cx="361949" cy="723903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39637" y="3914775"/>
            <a:ext cx="1845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Too dense</a:t>
            </a:r>
            <a:endParaRPr lang="en-US" sz="2800" dirty="0"/>
          </a:p>
        </p:txBody>
      </p:sp>
      <p:sp>
        <p:nvSpPr>
          <p:cNvPr id="14" name="Obdélník 13"/>
          <p:cNvSpPr/>
          <p:nvPr/>
        </p:nvSpPr>
        <p:spPr bwMode="auto">
          <a:xfrm>
            <a:off x="4724406" y="2867026"/>
            <a:ext cx="36195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3638544" y="2867026"/>
            <a:ext cx="36195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Levá složená závorka 17"/>
          <p:cNvSpPr/>
          <p:nvPr/>
        </p:nvSpPr>
        <p:spPr bwMode="auto">
          <a:xfrm rot="16200000">
            <a:off x="4181476" y="2933694"/>
            <a:ext cx="361949" cy="1447810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1457329" y="4838701"/>
            <a:ext cx="5838820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Šipka doprava 27"/>
          <p:cNvSpPr/>
          <p:nvPr/>
        </p:nvSpPr>
        <p:spPr bwMode="auto">
          <a:xfrm rot="5400000">
            <a:off x="4070984" y="2304669"/>
            <a:ext cx="582931" cy="484632"/>
          </a:xfrm>
          <a:prstGeom prst="right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5598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5" grpId="0" animBg="1"/>
      <p:bldP spid="8" grpId="0"/>
      <p:bldP spid="14" grpId="0" animBg="1"/>
      <p:bldP spid="16" grpId="0" animBg="1"/>
      <p:bldP spid="18" grpId="0" animBg="1"/>
      <p:bldP spid="1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9E51A-3A31-4893-B601-DE7CF62F5EAB}" type="slidenum">
              <a:rPr lang="en-US" altLang="en-US"/>
              <a:pPr>
                <a:defRPr/>
              </a:pPr>
              <a:t>23</a:t>
            </a:fld>
            <a:endParaRPr lang="en-US" alt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Algorithm for linear </a:t>
            </a:r>
            <a:r>
              <a:rPr lang="en-US" sz="4400" dirty="0" smtClean="0"/>
              <a:t>arrays – cont.</a:t>
            </a:r>
            <a:endParaRPr lang="en-US" dirty="0" smtClean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066800"/>
            <a:ext cx="8229600" cy="561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How to find segment to rearrange</a:t>
            </a:r>
          </a:p>
        </p:txBody>
      </p:sp>
      <p:sp>
        <p:nvSpPr>
          <p:cNvPr id="2" name="Obdélník 1"/>
          <p:cNvSpPr/>
          <p:nvPr/>
        </p:nvSpPr>
        <p:spPr bwMode="auto">
          <a:xfrm>
            <a:off x="485775" y="2867026"/>
            <a:ext cx="3514728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4000500" y="2867027"/>
            <a:ext cx="4676775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Šipka doprava 2"/>
          <p:cNvSpPr/>
          <p:nvPr/>
        </p:nvSpPr>
        <p:spPr bwMode="auto">
          <a:xfrm rot="5400000">
            <a:off x="4086224" y="2319909"/>
            <a:ext cx="552451" cy="484632"/>
          </a:xfrm>
          <a:prstGeom prst="right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514356" y="4838701"/>
            <a:ext cx="1142994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5534025" y="4838702"/>
            <a:ext cx="3171831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000500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Levá složená závorka 4"/>
          <p:cNvSpPr/>
          <p:nvPr/>
        </p:nvSpPr>
        <p:spPr bwMode="auto">
          <a:xfrm rot="16200000">
            <a:off x="4181480" y="3290886"/>
            <a:ext cx="361949" cy="723903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39637" y="3914775"/>
            <a:ext cx="1845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Too dense</a:t>
            </a:r>
            <a:endParaRPr lang="en-US" sz="2800" dirty="0"/>
          </a:p>
        </p:txBody>
      </p:sp>
      <p:sp>
        <p:nvSpPr>
          <p:cNvPr id="14" name="Obdélník 13"/>
          <p:cNvSpPr/>
          <p:nvPr/>
        </p:nvSpPr>
        <p:spPr bwMode="auto">
          <a:xfrm>
            <a:off x="4724406" y="2867026"/>
            <a:ext cx="36195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3638544" y="2867026"/>
            <a:ext cx="36195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Levá složená závorka 17"/>
          <p:cNvSpPr/>
          <p:nvPr/>
        </p:nvSpPr>
        <p:spPr bwMode="auto">
          <a:xfrm rot="16200000">
            <a:off x="4181476" y="2933694"/>
            <a:ext cx="361949" cy="1447810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bdélník 18"/>
          <p:cNvSpPr/>
          <p:nvPr/>
        </p:nvSpPr>
        <p:spPr bwMode="auto">
          <a:xfrm>
            <a:off x="5114931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Levá složená závorka 21"/>
          <p:cNvSpPr/>
          <p:nvPr/>
        </p:nvSpPr>
        <p:spPr bwMode="auto">
          <a:xfrm rot="16200000">
            <a:off x="4195765" y="2195506"/>
            <a:ext cx="361949" cy="2924186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Levá složená závorka 25"/>
          <p:cNvSpPr/>
          <p:nvPr/>
        </p:nvSpPr>
        <p:spPr bwMode="auto">
          <a:xfrm rot="16200000">
            <a:off x="4193383" y="735805"/>
            <a:ext cx="366714" cy="5838821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10536" y="3942695"/>
            <a:ext cx="230383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Good density</a:t>
            </a:r>
            <a:endParaRPr lang="en-US" sz="2800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1457329" y="4838701"/>
            <a:ext cx="5838820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Obdélník 26"/>
          <p:cNvSpPr/>
          <p:nvPr/>
        </p:nvSpPr>
        <p:spPr bwMode="auto">
          <a:xfrm>
            <a:off x="790575" y="3471858"/>
            <a:ext cx="6877050" cy="47083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Šipka doprava 27"/>
          <p:cNvSpPr/>
          <p:nvPr/>
        </p:nvSpPr>
        <p:spPr bwMode="auto">
          <a:xfrm rot="5400000">
            <a:off x="4070984" y="2304669"/>
            <a:ext cx="582931" cy="484632"/>
          </a:xfrm>
          <a:prstGeom prst="right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18890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5" grpId="0" animBg="1"/>
      <p:bldP spid="8" grpId="0"/>
      <p:bldP spid="14" grpId="0" animBg="1"/>
      <p:bldP spid="16" grpId="0" animBg="1"/>
      <p:bldP spid="18" grpId="0" animBg="1"/>
      <p:bldP spid="19" grpId="0" animBg="1"/>
      <p:bldP spid="22" grpId="0" animBg="1"/>
      <p:bldP spid="26" grpId="0" animBg="1"/>
      <p:bldP spid="10" grpId="0" animBg="1"/>
      <p:bldP spid="12" grpId="0" animBg="1"/>
      <p:bldP spid="2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B5352-6ACB-4382-968B-8ECE7F6C0C2B}" type="slidenum">
              <a:rPr lang="en-US" altLang="en-US"/>
              <a:pPr>
                <a:defRPr/>
              </a:pPr>
              <a:t>24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3762375" cy="1139825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  <a:r>
              <a:rPr lang="en-US" sz="4800" dirty="0" smtClean="0"/>
              <a:t>Upper bounds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Zástupný symbol pro obsah 2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381984264"/>
                  </p:ext>
                </p:extLst>
              </p:nvPr>
            </p:nvGraphicFramePr>
            <p:xfrm>
              <a:off x="390525" y="1190626"/>
              <a:ext cx="8486775" cy="4956938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2847975"/>
                    <a:gridCol w="2733675"/>
                    <a:gridCol w="2905125"/>
                  </a:tblGrid>
                  <a:tr h="76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Array size 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m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US" sz="28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Amortized insertion cost</a:t>
                          </a:r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O(log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3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[AL 90]</a:t>
                          </a:r>
                          <a:endParaRPr lang="en-US" sz="2800" i="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</a:t>
                          </a:r>
                          <a:r>
                            <a:rPr lang="el-GR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Θ</a:t>
                          </a: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(n)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O(log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2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[IKR 81]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[W</a:t>
                          </a:r>
                          <a:r>
                            <a:rPr lang="en-US" sz="2800" baseline="0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92, BCD+02]*</a:t>
                          </a:r>
                          <a:endParaRPr lang="en-US" sz="2800" i="0" dirty="0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1+o(1)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smtClean="0"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  <m:r>
                                        <a:rPr lang="en-US" sz="2800" b="1" i="0" baseline="30000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𝟐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1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n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m</m:t>
                                      </m:r>
                                      <m: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 −</m:t>
                                      </m:r>
                                      <m:func>
                                        <m:funcPr>
                                          <m:ctrlPr>
                                            <a:rPr lang="en-US" sz="2800" b="0" i="1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0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log</m:t>
                                          </m:r>
                                        </m:fName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1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n</m:t>
                                          </m:r>
                                        </m:e>
                                      </m:func>
                                    </m:e>
                                  </m:func>
                                </m:den>
                              </m:f>
                            </m:oMath>
                          </a14:m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[IKR 81]</a:t>
                          </a: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1+</a:t>
                          </a:r>
                          <a:r>
                            <a:rPr lang="el-GR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Θ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(1)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O(log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l-GR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(log 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smtClean="0"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1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n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func>
                                        <m:funcPr>
                                          <m:ctrlPr>
                                            <a:rPr lang="en-US" sz="2800" b="0" i="1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0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log</m:t>
                                          </m:r>
                                        </m:fName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1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m</m:t>
                                          </m:r>
                                        </m:e>
                                      </m:func>
                                    </m:e>
                                  </m:func>
                                </m:den>
                              </m:f>
                            </m:oMath>
                          </a14:m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[BKS 12]</a:t>
                          </a: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Zástupný symbol pro obsah 2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381984264"/>
                  </p:ext>
                </p:extLst>
              </p:nvPr>
            </p:nvGraphicFramePr>
            <p:xfrm>
              <a:off x="390525" y="1190626"/>
              <a:ext cx="8486775" cy="4956938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2847975"/>
                    <a:gridCol w="2733675"/>
                    <a:gridCol w="2905125"/>
                  </a:tblGrid>
                  <a:tr h="944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Array size 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m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US" sz="28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Amortized insertion cost</a:t>
                          </a:r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log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3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[AL 90]</a:t>
                          </a:r>
                          <a:endParaRPr lang="en-US" sz="2800" i="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44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</a:t>
                          </a:r>
                          <a:r>
                            <a:rPr lang="el-GR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Θ</a:t>
                          </a: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(n)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O(log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2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[IKR 81]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[W</a:t>
                          </a:r>
                          <a:r>
                            <a:rPr lang="en-US" sz="2800" baseline="0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92, BCD+02]*</a:t>
                          </a:r>
                          <a:endParaRPr lang="en-US" sz="2800" i="0" dirty="0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71589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1+o(1)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4009" t="-353175" r="-106236" b="-206349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[IKR 81]</a:t>
                          </a: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1+</a:t>
                          </a:r>
                          <a:r>
                            <a:rPr lang="el-GR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Θ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(1)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O(log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71589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l-GR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(log 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3"/>
                          <a:stretch>
                            <a:fillRect l="-104009" t="-548031" r="-106236" b="-6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[BKS 12]</a:t>
                          </a: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Rectangle 2"/>
          <p:cNvSpPr txBox="1">
            <a:spLocks noChangeArrowheads="1"/>
          </p:cNvSpPr>
          <p:nvPr/>
        </p:nvSpPr>
        <p:spPr bwMode="auto">
          <a:xfrm rot="19625074">
            <a:off x="2468432" y="7591563"/>
            <a:ext cx="7880091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en-US" sz="15000" dirty="0" smtClean="0">
                <a:solidFill>
                  <a:srgbClr val="FF0000"/>
                </a:solidFill>
              </a:rPr>
              <a:t>TIGHT!!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315450" y="2333625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Andersson</a:t>
            </a:r>
            <a:r>
              <a:rPr lang="en-US" dirty="0" smtClean="0"/>
              <a:t> </a:t>
            </a:r>
            <a:r>
              <a:rPr lang="en-US" dirty="0" err="1" smtClean="0"/>
              <a:t>lai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28275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Levá složená závorka 29"/>
          <p:cNvSpPr/>
          <p:nvPr/>
        </p:nvSpPr>
        <p:spPr bwMode="auto">
          <a:xfrm rot="16200000">
            <a:off x="3071814" y="-252414"/>
            <a:ext cx="381000" cy="5419730"/>
          </a:xfrm>
          <a:prstGeom prst="leftBrace">
            <a:avLst>
              <a:gd name="adj1" fmla="val 88333"/>
              <a:gd name="adj2" fmla="val 50443"/>
            </a:avLst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Storing elements in the array</a:t>
            </a:r>
            <a:br>
              <a:rPr lang="en-US" sz="4800" dirty="0"/>
            </a:br>
            <a:endParaRPr lang="en-US" sz="4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DE0818-FEED-446F-803D-53901EC47BBF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7" name="Mrak 6"/>
          <p:cNvSpPr/>
          <p:nvPr/>
        </p:nvSpPr>
        <p:spPr bwMode="auto">
          <a:xfrm>
            <a:off x="4981575" y="1543050"/>
            <a:ext cx="990602" cy="72390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/>
              <a:t>12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Šipka dolů 7"/>
          <p:cNvSpPr/>
          <p:nvPr/>
        </p:nvSpPr>
        <p:spPr bwMode="auto">
          <a:xfrm>
            <a:off x="4886325" y="3876674"/>
            <a:ext cx="752470" cy="704850"/>
          </a:xfrm>
          <a:prstGeom prst="down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12" name="Zástupný symbol pro obsah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586299"/>
              </p:ext>
            </p:extLst>
          </p:nvPr>
        </p:nvGraphicFramePr>
        <p:xfrm>
          <a:off x="428627" y="4610099"/>
          <a:ext cx="8096250" cy="647701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809625"/>
                <a:gridCol w="809625"/>
                <a:gridCol w="809625"/>
                <a:gridCol w="809625"/>
                <a:gridCol w="809625"/>
                <a:gridCol w="809625"/>
                <a:gridCol w="809625"/>
                <a:gridCol w="809625"/>
                <a:gridCol w="809625"/>
                <a:gridCol w="809625"/>
              </a:tblGrid>
              <a:tr h="64770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3 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19</a:t>
                      </a:r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TextovéPole 13"/>
          <p:cNvSpPr txBox="1"/>
          <p:nvPr/>
        </p:nvSpPr>
        <p:spPr>
          <a:xfrm>
            <a:off x="5305425" y="4648200"/>
            <a:ext cx="76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15</a:t>
            </a:r>
            <a:endParaRPr lang="en-US" sz="3200" b="1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4495800" y="4648200"/>
            <a:ext cx="76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11</a:t>
            </a:r>
            <a:endParaRPr lang="en-US" sz="3200" b="1" dirty="0"/>
          </a:p>
        </p:txBody>
      </p:sp>
      <p:sp>
        <p:nvSpPr>
          <p:cNvPr id="19" name="Obdélník 18"/>
          <p:cNvSpPr/>
          <p:nvPr/>
        </p:nvSpPr>
        <p:spPr bwMode="auto">
          <a:xfrm>
            <a:off x="4981575" y="3305174"/>
            <a:ext cx="514350" cy="428626"/>
          </a:xfrm>
          <a:prstGeom prst="rect">
            <a:avLst/>
          </a:prstGeom>
          <a:solidFill>
            <a:srgbClr val="99FF3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2066925" y="4648199"/>
            <a:ext cx="766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7</a:t>
            </a:r>
          </a:p>
        </p:txBody>
      </p:sp>
      <p:sp>
        <p:nvSpPr>
          <p:cNvPr id="23" name="TextovéPole 22"/>
          <p:cNvSpPr txBox="1"/>
          <p:nvPr/>
        </p:nvSpPr>
        <p:spPr>
          <a:xfrm>
            <a:off x="4495800" y="4629149"/>
            <a:ext cx="766760" cy="60382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200" b="1" dirty="0" smtClean="0"/>
              <a:t>12</a:t>
            </a:r>
            <a:endParaRPr lang="en-US" sz="3200" b="1" dirty="0"/>
          </a:p>
        </p:txBody>
      </p:sp>
      <p:sp>
        <p:nvSpPr>
          <p:cNvPr id="24" name="Mrak 23"/>
          <p:cNvSpPr/>
          <p:nvPr/>
        </p:nvSpPr>
        <p:spPr bwMode="auto">
          <a:xfrm>
            <a:off x="552450" y="1562100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/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5" name="Mrak 24"/>
          <p:cNvSpPr/>
          <p:nvPr/>
        </p:nvSpPr>
        <p:spPr bwMode="auto">
          <a:xfrm>
            <a:off x="1338262" y="1562100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-5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6" name="Mrak 25"/>
          <p:cNvSpPr/>
          <p:nvPr/>
        </p:nvSpPr>
        <p:spPr bwMode="auto">
          <a:xfrm>
            <a:off x="2081211" y="1571625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32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" name="Mrak 26"/>
          <p:cNvSpPr/>
          <p:nvPr/>
        </p:nvSpPr>
        <p:spPr bwMode="auto">
          <a:xfrm>
            <a:off x="3476623" y="1571625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8" name="TextovéPole 27"/>
          <p:cNvSpPr txBox="1"/>
          <p:nvPr/>
        </p:nvSpPr>
        <p:spPr>
          <a:xfrm>
            <a:off x="2905125" y="171080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…</a:t>
            </a:r>
            <a:endParaRPr lang="en-US" b="1" dirty="0"/>
          </a:p>
        </p:txBody>
      </p:sp>
      <p:sp>
        <p:nvSpPr>
          <p:cNvPr id="29" name="Mrak 28"/>
          <p:cNvSpPr/>
          <p:nvPr/>
        </p:nvSpPr>
        <p:spPr bwMode="auto">
          <a:xfrm>
            <a:off x="4229098" y="1571625"/>
            <a:ext cx="619125" cy="666750"/>
          </a:xfrm>
          <a:prstGeom prst="cloud">
            <a:avLst/>
          </a:prstGeom>
          <a:solidFill>
            <a:srgbClr val="99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/>
              <a:t>14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869546" y="2768084"/>
            <a:ext cx="36022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Stream of </a:t>
            </a:r>
            <a:r>
              <a:rPr 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800" i="1" dirty="0" smtClean="0"/>
              <a:t> </a:t>
            </a:r>
            <a:r>
              <a:rPr lang="en-US" sz="2800" dirty="0" smtClean="0"/>
              <a:t>elements</a:t>
            </a:r>
            <a:endParaRPr lang="en-US" sz="2800" dirty="0"/>
          </a:p>
        </p:txBody>
      </p:sp>
      <p:sp>
        <p:nvSpPr>
          <p:cNvPr id="20" name="Levá složená závorka 19"/>
          <p:cNvSpPr/>
          <p:nvPr/>
        </p:nvSpPr>
        <p:spPr bwMode="auto">
          <a:xfrm rot="16200000">
            <a:off x="4324354" y="1438276"/>
            <a:ext cx="381000" cy="8115300"/>
          </a:xfrm>
          <a:prstGeom prst="leftBrace">
            <a:avLst>
              <a:gd name="adj1" fmla="val 88333"/>
              <a:gd name="adj2" fmla="val 50443"/>
            </a:avLst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1063977" y="5686426"/>
            <a:ext cx="70065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Array of size </a:t>
            </a:r>
            <a:r>
              <a:rPr lang="el-GR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Θ</a:t>
            </a:r>
            <a:r>
              <a:rPr 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(n)</a:t>
            </a:r>
            <a:endParaRPr lang="en-US" sz="2800" dirty="0">
              <a:solidFill>
                <a:srgbClr val="00206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083040" y="1543050"/>
            <a:ext cx="25058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Gaps in the array</a:t>
            </a:r>
          </a:p>
          <a:p>
            <a:r>
              <a:rPr lang="en-US" dirty="0" err="1" smtClean="0"/>
              <a:t>Muze</a:t>
            </a:r>
            <a:r>
              <a:rPr lang="en-US" dirty="0" smtClean="0"/>
              <a:t> </a:t>
            </a:r>
            <a:r>
              <a:rPr lang="en-US" dirty="0" err="1" smtClean="0"/>
              <a:t>pohnout</a:t>
            </a:r>
            <a:r>
              <a:rPr lang="en-US" dirty="0" smtClean="0"/>
              <a:t> co </a:t>
            </a:r>
            <a:r>
              <a:rPr lang="en-US" dirty="0" err="1" smtClean="0"/>
              <a:t>chce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09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-0.00139 L 0.13229 0.04305 C 0.15937 0.06111 0.16146 0.08102 0.16146 0.10139 C 0.16146 0.12477 0.16562 0.17083 0.13125 0.18194 L -0.0224 0.23287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49" y="1171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59259E-6 L 0.02239 -0.06227 C 0.02726 -0.07615 0.0342 -0.08356 0.04167 -0.08356 C 0.05017 -0.08356 0.05677 -0.07615 0.06163 -0.06227 L 0.08437 -2.59259E-6 " pathEditMode="relative" rAng="0" ptsTypes="FffFF">
                                      <p:cBhvr>
                                        <p:cTn id="1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9" y="-419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37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2.59259E-6 L -0.0474 -0.05856 C -0.05764 -0.07268 -0.0724 -0.07893 -0.08785 -0.07893 C -0.10573 -0.07893 -0.11979 -0.07176 -0.12969 -0.05856 L -0.17726 -2.59259E-6 " pathEditMode="relative" rAng="10800000" ptsTypes="FffFF">
                                      <p:cBhvr>
                                        <p:cTn id="1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837" y="-3935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2.59259E-6 L -0.02413 -0.05856 C -0.02934 -0.07268 -0.03681 -0.07893 -0.04462 -0.07893 C -0.05365 -0.07893 -0.06077 -0.07176 -0.0658 -0.05856 L -0.08976 -2.59259E-6 " pathEditMode="relative" rAng="10800000" ptsTypes="FffFF">
                                      <p:cBhvr>
                                        <p:cTn id="1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462" y="-393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4" grpId="1"/>
      <p:bldP spid="15" grpId="1"/>
      <p:bldP spid="19" grpId="0" animBg="1"/>
      <p:bldP spid="22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0F72A-215D-4B31-B6F1-E223898E74A6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98512"/>
          </a:xfrm>
        </p:spPr>
        <p:txBody>
          <a:bodyPr/>
          <a:lstStyle/>
          <a:p>
            <a:pPr eaLnBrk="1" hangingPunct="1"/>
            <a:r>
              <a:rPr lang="en-US" sz="4800" dirty="0" smtClean="0"/>
              <a:t>Online labeling</a:t>
            </a:r>
            <a:endParaRPr lang="el-GR" sz="4800" dirty="0" smtClean="0">
              <a:solidFill>
                <a:srgbClr val="FF3300"/>
              </a:solidFill>
            </a:endParaRP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3075" y="1228725"/>
            <a:ext cx="8229600" cy="4530725"/>
          </a:xfrm>
          <a:ln>
            <a:solidFill>
              <a:srgbClr val="CC0099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Input</a:t>
            </a:r>
          </a:p>
          <a:p>
            <a:pPr lvl="1" eaLnBrk="1" hangingPunct="1"/>
            <a:r>
              <a:rPr lang="en-US" sz="2800" dirty="0" smtClean="0"/>
              <a:t>A </a:t>
            </a:r>
            <a:r>
              <a:rPr lang="en-US" sz="2800" b="1" i="1" dirty="0" smtClean="0">
                <a:solidFill>
                  <a:srgbClr val="0033CC"/>
                </a:solidFill>
              </a:rPr>
              <a:t>stream</a:t>
            </a:r>
            <a:r>
              <a:rPr lang="en-US" sz="2800" b="1" i="1" dirty="0" smtClean="0"/>
              <a:t> </a:t>
            </a:r>
            <a:r>
              <a:rPr lang="en-US" sz="2800" dirty="0" smtClean="0"/>
              <a:t>of</a:t>
            </a:r>
            <a:r>
              <a:rPr lang="en-US" sz="2800" b="1" i="1" dirty="0" smtClean="0"/>
              <a:t> </a:t>
            </a:r>
            <a:r>
              <a:rPr 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800" i="1" dirty="0" smtClean="0"/>
              <a:t> </a:t>
            </a:r>
            <a:r>
              <a:rPr lang="en-US" sz="2800" dirty="0" smtClean="0"/>
              <a:t>numbers</a:t>
            </a:r>
          </a:p>
          <a:p>
            <a:pPr lvl="1" eaLnBrk="1" hangingPunct="1"/>
            <a:r>
              <a:rPr lang="en-US" sz="2800" dirty="0" smtClean="0"/>
              <a:t>An array of </a:t>
            </a:r>
            <a:r>
              <a:rPr lang="en-US" sz="2800" b="1" i="1" dirty="0" smtClean="0">
                <a:solidFill>
                  <a:srgbClr val="0033CC"/>
                </a:solidFill>
              </a:rPr>
              <a:t>size </a:t>
            </a:r>
            <a:r>
              <a:rPr lang="en-US" sz="28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m</a:t>
            </a:r>
            <a:endParaRPr lang="en-US" sz="2800" dirty="0" smtClean="0"/>
          </a:p>
          <a:p>
            <a:pPr lvl="3" eaLnBrk="1" hangingPunct="1"/>
            <a:r>
              <a:rPr lang="en-US" dirty="0" smtClean="0"/>
              <a:t>For the size </a:t>
            </a:r>
            <a:r>
              <a:rPr lang="el-GR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Θ</a:t>
            </a:r>
            <a:r>
              <a:rPr lang="en-US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(n) </a:t>
            </a:r>
            <a:r>
              <a:rPr lang="en-US" i="1" dirty="0" smtClean="0"/>
              <a:t>	        </a:t>
            </a:r>
            <a:r>
              <a:rPr lang="en-US" dirty="0" smtClean="0">
                <a:solidFill>
                  <a:srgbClr val="0033CC"/>
                </a:solidFill>
              </a:rPr>
              <a:t>File maintenance problem</a:t>
            </a:r>
          </a:p>
          <a:p>
            <a:pPr marL="1023937" lvl="3" indent="0" eaLnBrk="1" hangingPunct="1">
              <a:buNone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Goal</a:t>
            </a:r>
          </a:p>
          <a:p>
            <a:pPr lvl="1" eaLnBrk="1" hangingPunct="1"/>
            <a:r>
              <a:rPr lang="en-US" dirty="0" smtClean="0"/>
              <a:t>maintain a sorted array of all already seen items</a:t>
            </a:r>
          </a:p>
          <a:p>
            <a:pPr lvl="1" eaLnBrk="1" hangingPunct="1"/>
            <a:r>
              <a:rPr lang="en-US" dirty="0" smtClean="0"/>
              <a:t>minimize the total number of </a:t>
            </a:r>
            <a:r>
              <a:rPr lang="en-US" dirty="0" smtClean="0"/>
              <a:t>item moves </a:t>
            </a:r>
            <a:r>
              <a:rPr lang="en-US" dirty="0" smtClean="0">
                <a:solidFill>
                  <a:srgbClr val="0033CC"/>
                </a:solidFill>
              </a:rPr>
              <a:t>(cost</a:t>
            </a:r>
            <a:r>
              <a:rPr lang="en-US" dirty="0" smtClean="0">
                <a:solidFill>
                  <a:srgbClr val="0033CC"/>
                </a:solidFill>
              </a:rPr>
              <a:t>)</a:t>
            </a:r>
          </a:p>
          <a:p>
            <a:pPr lvl="1" eaLnBrk="1" hangingPunct="1"/>
            <a:endParaRPr lang="en-US" dirty="0" smtClean="0"/>
          </a:p>
        </p:txBody>
      </p:sp>
      <p:cxnSp>
        <p:nvCxnSpPr>
          <p:cNvPr id="3" name="Přímá spojnice se šipkou 2"/>
          <p:cNvCxnSpPr/>
          <p:nvPr/>
        </p:nvCxnSpPr>
        <p:spPr bwMode="auto">
          <a:xfrm>
            <a:off x="4000500" y="2990850"/>
            <a:ext cx="647700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5181600" y="5029200"/>
            <a:ext cx="35157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Naïve solution </a:t>
            </a:r>
            <a:r>
              <a:rPr lang="en-US" dirty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O(n)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per insertion</a:t>
            </a:r>
          </a:p>
          <a:p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9837420" y="3619500"/>
            <a:ext cx="37369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Rict</a:t>
            </a:r>
            <a:r>
              <a:rPr lang="en-US" dirty="0" smtClean="0"/>
              <a:t> </a:t>
            </a:r>
            <a:r>
              <a:rPr lang="en-US" dirty="0" err="1" smtClean="0"/>
              <a:t>ze</a:t>
            </a:r>
            <a:r>
              <a:rPr lang="en-US" dirty="0" smtClean="0"/>
              <a:t> </a:t>
            </a:r>
            <a:r>
              <a:rPr lang="en-US" dirty="0" err="1" smtClean="0"/>
              <a:t>diry</a:t>
            </a:r>
            <a:r>
              <a:rPr lang="en-US" dirty="0" smtClean="0"/>
              <a:t> mi </a:t>
            </a:r>
            <a:r>
              <a:rPr lang="en-US" dirty="0" err="1" smtClean="0"/>
              <a:t>sami</a:t>
            </a:r>
            <a:r>
              <a:rPr lang="en-US" dirty="0" smtClean="0"/>
              <a:t> o </a:t>
            </a:r>
            <a:r>
              <a:rPr lang="en-US" dirty="0" err="1" smtClean="0"/>
              <a:t>sobe</a:t>
            </a:r>
            <a:r>
              <a:rPr lang="en-US" dirty="0" smtClean="0"/>
              <a:t> </a:t>
            </a:r>
            <a:r>
              <a:rPr lang="en-US" dirty="0" err="1" smtClean="0"/>
              <a:t>nestaci</a:t>
            </a:r>
            <a:endParaRPr lang="en-US" dirty="0" smtClean="0"/>
          </a:p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Applications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/>
              <a:t>Many applications, e.g</a:t>
            </a:r>
            <a:r>
              <a:rPr lang="en-US" sz="2800" dirty="0" smtClean="0"/>
              <a:t>.: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buNone/>
            </a:pPr>
            <a:endParaRPr lang="en-US" sz="2800" dirty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[</a:t>
            </a:r>
            <a:r>
              <a:rPr lang="en-US" sz="2800" dirty="0">
                <a:solidFill>
                  <a:srgbClr val="0033CC"/>
                </a:solidFill>
              </a:rPr>
              <a:t>Bender, </a:t>
            </a:r>
            <a:r>
              <a:rPr lang="en-US" sz="2800" dirty="0" err="1">
                <a:solidFill>
                  <a:srgbClr val="0033CC"/>
                </a:solidFill>
              </a:rPr>
              <a:t>Demaine</a:t>
            </a:r>
            <a:r>
              <a:rPr lang="en-US" sz="2800" dirty="0">
                <a:solidFill>
                  <a:srgbClr val="0033CC"/>
                </a:solidFill>
              </a:rPr>
              <a:t>, </a:t>
            </a:r>
            <a:r>
              <a:rPr lang="en-US" sz="2800" dirty="0" err="1" smtClean="0">
                <a:solidFill>
                  <a:srgbClr val="0033CC"/>
                </a:solidFill>
              </a:rPr>
              <a:t>Farach</a:t>
            </a:r>
            <a:r>
              <a:rPr lang="en-US" sz="2800" dirty="0" smtClean="0">
                <a:solidFill>
                  <a:srgbClr val="0033CC"/>
                </a:solidFill>
              </a:rPr>
              <a:t>-Colton </a:t>
            </a:r>
            <a:r>
              <a:rPr lang="en-US" sz="2800" dirty="0">
                <a:solidFill>
                  <a:srgbClr val="0033CC"/>
                </a:solidFill>
              </a:rPr>
              <a:t>’</a:t>
            </a:r>
            <a:r>
              <a:rPr lang="en-US" sz="2800" dirty="0" smtClean="0">
                <a:solidFill>
                  <a:srgbClr val="0033CC"/>
                </a:solidFill>
              </a:rPr>
              <a:t>00</a:t>
            </a:r>
            <a:r>
              <a:rPr lang="en-US" sz="2800" dirty="0">
                <a:solidFill>
                  <a:srgbClr val="0033CC"/>
                </a:solidFill>
              </a:rPr>
              <a:t>]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Cache-</a:t>
            </a:r>
            <a:r>
              <a:rPr lang="en-US" sz="2800" dirty="0" err="1"/>
              <a:t>oblivous</a:t>
            </a:r>
            <a:r>
              <a:rPr lang="en-US" sz="2800" dirty="0"/>
              <a:t> B-trees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>
                <a:solidFill>
                  <a:srgbClr val="0033CC"/>
                </a:solidFill>
              </a:rPr>
              <a:t>[</a:t>
            </a:r>
            <a:r>
              <a:rPr lang="en-US" sz="2800" dirty="0" err="1">
                <a:solidFill>
                  <a:srgbClr val="0033CC"/>
                </a:solidFill>
              </a:rPr>
              <a:t>Emek</a:t>
            </a:r>
            <a:r>
              <a:rPr lang="en-US" sz="2800" dirty="0">
                <a:solidFill>
                  <a:srgbClr val="0033CC"/>
                </a:solidFill>
              </a:rPr>
              <a:t>, </a:t>
            </a:r>
            <a:r>
              <a:rPr lang="en-US" sz="2800" dirty="0" err="1" smtClean="0">
                <a:solidFill>
                  <a:srgbClr val="0033CC"/>
                </a:solidFill>
              </a:rPr>
              <a:t>Korman</a:t>
            </a:r>
            <a:r>
              <a:rPr lang="en-US" sz="2800" dirty="0" smtClean="0">
                <a:solidFill>
                  <a:srgbClr val="0033CC"/>
                </a:solidFill>
              </a:rPr>
              <a:t> </a:t>
            </a:r>
            <a:r>
              <a:rPr lang="en-US" sz="2800" dirty="0">
                <a:solidFill>
                  <a:srgbClr val="0033CC"/>
                </a:solidFill>
              </a:rPr>
              <a:t>’</a:t>
            </a:r>
            <a:r>
              <a:rPr lang="en-US" sz="2800" dirty="0" smtClean="0">
                <a:solidFill>
                  <a:srgbClr val="0033CC"/>
                </a:solidFill>
              </a:rPr>
              <a:t>11]</a:t>
            </a:r>
          </a:p>
          <a:p>
            <a:r>
              <a:rPr lang="en-US" sz="2800" dirty="0"/>
              <a:t>Distributed Controllers</a:t>
            </a:r>
          </a:p>
          <a:p>
            <a:r>
              <a:rPr lang="en-US" sz="2800" dirty="0" smtClean="0"/>
              <a:t>Lower bounds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0698E7-25C9-4B08-A2CB-6156E93CA5B5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321844-ABBA-4524-B994-A139A881EFB9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Algorithm for linear arrays</a:t>
            </a:r>
            <a:endParaRPr lang="en-US" sz="4800" dirty="0" smtClean="0">
              <a:solidFill>
                <a:srgbClr val="FF3300"/>
              </a:solidFill>
            </a:endParaRPr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3950"/>
            <a:ext cx="8229600" cy="5006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>
                <a:solidFill>
                  <a:srgbClr val="0033CC"/>
                </a:solidFill>
              </a:rPr>
              <a:t>[</a:t>
            </a:r>
            <a:r>
              <a:rPr lang="en-US" dirty="0" err="1" smtClean="0">
                <a:solidFill>
                  <a:srgbClr val="0033CC"/>
                </a:solidFill>
              </a:rPr>
              <a:t>Itai</a:t>
            </a:r>
            <a:r>
              <a:rPr lang="en-US" dirty="0" smtClean="0">
                <a:solidFill>
                  <a:srgbClr val="0033CC"/>
                </a:solidFill>
              </a:rPr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Konheim</a:t>
            </a:r>
            <a:r>
              <a:rPr lang="en-US" dirty="0" smtClean="0">
                <a:solidFill>
                  <a:srgbClr val="0033CC"/>
                </a:solidFill>
              </a:rPr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Rodeh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 smtClean="0">
                <a:solidFill>
                  <a:srgbClr val="0033CC"/>
                </a:solidFill>
              </a:rPr>
              <a:t>’81]</a:t>
            </a:r>
          </a:p>
          <a:p>
            <a:pPr eaLnBrk="1" hangingPunct="1"/>
            <a:r>
              <a:rPr lang="en-US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O(log</a:t>
            </a:r>
            <a:r>
              <a:rPr lang="en-US" b="1" baseline="300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baseline="30000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 smtClean="0">
                <a:solidFill>
                  <a:srgbClr val="002060"/>
                </a:solidFill>
                <a:latin typeface="Cambria Math" pitchFamily="18" charset="0"/>
                <a:ea typeface="Cambria Math" pitchFamily="18" charset="0"/>
              </a:rPr>
              <a:t>n)</a:t>
            </a:r>
            <a:r>
              <a:rPr lang="en-US" i="1" dirty="0" smtClean="0"/>
              <a:t> </a:t>
            </a:r>
            <a:r>
              <a:rPr lang="en-US" dirty="0" smtClean="0"/>
              <a:t>per insertion, amortized</a:t>
            </a:r>
          </a:p>
          <a:p>
            <a:pPr marL="0" indent="0" eaLnBrk="1" hangingPunct="1">
              <a:buNone/>
            </a:pPr>
            <a:r>
              <a:rPr lang="en-US" dirty="0">
                <a:solidFill>
                  <a:srgbClr val="0033CC"/>
                </a:solidFill>
              </a:rPr>
              <a:t>[</a:t>
            </a:r>
            <a:r>
              <a:rPr lang="en-US" dirty="0" err="1">
                <a:solidFill>
                  <a:srgbClr val="0033CC"/>
                </a:solidFill>
              </a:rPr>
              <a:t>Itai</a:t>
            </a:r>
            <a:r>
              <a:rPr lang="en-US" dirty="0">
                <a:solidFill>
                  <a:srgbClr val="0033CC"/>
                </a:solidFill>
              </a:rPr>
              <a:t>, </a:t>
            </a:r>
            <a:r>
              <a:rPr lang="en-US" dirty="0" err="1" smtClean="0">
                <a:solidFill>
                  <a:srgbClr val="0033CC"/>
                </a:solidFill>
              </a:rPr>
              <a:t>Katriel</a:t>
            </a:r>
            <a:r>
              <a:rPr lang="en-US" dirty="0" smtClean="0">
                <a:solidFill>
                  <a:srgbClr val="0033CC"/>
                </a:solidFill>
              </a:rPr>
              <a:t> ’07]</a:t>
            </a:r>
            <a:endParaRPr lang="en-US" dirty="0">
              <a:solidFill>
                <a:srgbClr val="0033CC"/>
              </a:solidFill>
            </a:endParaRPr>
          </a:p>
          <a:p>
            <a:pPr eaLnBrk="1" hangingPunct="1"/>
            <a:r>
              <a:rPr lang="en-US" dirty="0" smtClean="0"/>
              <a:t>Simpler algorithm</a:t>
            </a:r>
            <a:endParaRPr lang="en-US" dirty="0"/>
          </a:p>
          <a:p>
            <a:pPr marL="0" indent="0" eaLnBrk="1" hangingPunct="1"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/>
              <a:t>Basic ideas</a:t>
            </a:r>
          </a:p>
          <a:p>
            <a:pPr eaLnBrk="1" hangingPunct="1"/>
            <a:r>
              <a:rPr lang="en-US" dirty="0" smtClean="0"/>
              <a:t>Small gaps</a:t>
            </a:r>
          </a:p>
          <a:p>
            <a:pPr eaLnBrk="1" hangingPunct="1"/>
            <a:r>
              <a:rPr lang="en-US" dirty="0" smtClean="0"/>
              <a:t>Spread items evenly</a:t>
            </a:r>
          </a:p>
          <a:p>
            <a:pPr eaLnBrk="1" hangingPunct="1"/>
            <a:r>
              <a:rPr lang="en-US" dirty="0" smtClean="0"/>
              <a:t>Density threshold function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7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9E51A-3A31-4893-B601-DE7CF62F5EAB}" type="slidenum">
              <a:rPr lang="en-US" altLang="en-US"/>
              <a:pPr>
                <a:defRPr/>
              </a:pPr>
              <a:t>7</a:t>
            </a:fld>
            <a:endParaRPr lang="en-US" altLang="en-US" dirty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 dirty="0"/>
              <a:t>Algorithm for linear </a:t>
            </a:r>
            <a:r>
              <a:rPr lang="en-US" sz="4400" dirty="0" smtClean="0"/>
              <a:t>arrays – cont.</a:t>
            </a:r>
            <a:endParaRPr lang="en-US" dirty="0" smtClean="0"/>
          </a:p>
        </p:txBody>
      </p:sp>
      <p:sp>
        <p:nvSpPr>
          <p:cNvPr id="62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8150" y="1066800"/>
            <a:ext cx="8229600" cy="5619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600" dirty="0" smtClean="0"/>
              <a:t>How to find segment to rearrange</a:t>
            </a:r>
          </a:p>
        </p:txBody>
      </p:sp>
      <p:sp>
        <p:nvSpPr>
          <p:cNvPr id="2" name="Obdélník 1"/>
          <p:cNvSpPr/>
          <p:nvPr/>
        </p:nvSpPr>
        <p:spPr bwMode="auto">
          <a:xfrm>
            <a:off x="485775" y="2867026"/>
            <a:ext cx="3514728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4000500" y="2867027"/>
            <a:ext cx="4676775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Šipka doprava 2"/>
          <p:cNvSpPr/>
          <p:nvPr/>
        </p:nvSpPr>
        <p:spPr bwMode="auto">
          <a:xfrm rot="5400000">
            <a:off x="3873246" y="2106931"/>
            <a:ext cx="978408" cy="484632"/>
          </a:xfrm>
          <a:prstGeom prst="rightArrow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bdélník 10"/>
          <p:cNvSpPr/>
          <p:nvPr/>
        </p:nvSpPr>
        <p:spPr bwMode="auto">
          <a:xfrm>
            <a:off x="514356" y="4838701"/>
            <a:ext cx="1142994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5534025" y="4838702"/>
            <a:ext cx="3171831" cy="533400"/>
          </a:xfrm>
          <a:prstGeom prst="rect">
            <a:avLst/>
          </a:prstGeom>
          <a:solidFill>
            <a:srgbClr val="06FA1D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4000500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Levá složená závorka 4"/>
          <p:cNvSpPr/>
          <p:nvPr/>
        </p:nvSpPr>
        <p:spPr bwMode="auto">
          <a:xfrm rot="16200000">
            <a:off x="4181480" y="3290886"/>
            <a:ext cx="361949" cy="723903"/>
          </a:xfrm>
          <a:prstGeom prst="leftBrac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39637" y="3914775"/>
            <a:ext cx="18456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Too dense</a:t>
            </a:r>
            <a:endParaRPr lang="en-US" sz="2800" dirty="0"/>
          </a:p>
        </p:txBody>
      </p:sp>
      <p:sp>
        <p:nvSpPr>
          <p:cNvPr id="14" name="Obdélník 13"/>
          <p:cNvSpPr/>
          <p:nvPr/>
        </p:nvSpPr>
        <p:spPr bwMode="auto">
          <a:xfrm>
            <a:off x="4724406" y="2867026"/>
            <a:ext cx="36195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3638544" y="2867026"/>
            <a:ext cx="36195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Levá složená závorka 17"/>
          <p:cNvSpPr/>
          <p:nvPr/>
        </p:nvSpPr>
        <p:spPr bwMode="auto">
          <a:xfrm rot="16200000">
            <a:off x="4181476" y="2933694"/>
            <a:ext cx="361949" cy="1447810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Obdélník 18"/>
          <p:cNvSpPr/>
          <p:nvPr/>
        </p:nvSpPr>
        <p:spPr bwMode="auto">
          <a:xfrm>
            <a:off x="5114931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bdélník 19"/>
          <p:cNvSpPr/>
          <p:nvPr/>
        </p:nvSpPr>
        <p:spPr bwMode="auto">
          <a:xfrm>
            <a:off x="2914645" y="2867026"/>
            <a:ext cx="723900" cy="533400"/>
          </a:xfrm>
          <a:prstGeom prst="rect">
            <a:avLst/>
          </a:prstGeom>
          <a:solidFill>
            <a:schemeClr val="tx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Levá složená závorka 21"/>
          <p:cNvSpPr/>
          <p:nvPr/>
        </p:nvSpPr>
        <p:spPr bwMode="auto">
          <a:xfrm rot="16200000">
            <a:off x="4195765" y="2195506"/>
            <a:ext cx="361949" cy="2924186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Obdélník 23"/>
          <p:cNvSpPr/>
          <p:nvPr/>
        </p:nvSpPr>
        <p:spPr bwMode="auto">
          <a:xfrm>
            <a:off x="5838832" y="2867026"/>
            <a:ext cx="1457317" cy="533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Obdélník 24"/>
          <p:cNvSpPr/>
          <p:nvPr/>
        </p:nvSpPr>
        <p:spPr bwMode="auto">
          <a:xfrm>
            <a:off x="1457329" y="2867026"/>
            <a:ext cx="1457317" cy="5334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Levá složená závorka 25"/>
          <p:cNvSpPr/>
          <p:nvPr/>
        </p:nvSpPr>
        <p:spPr bwMode="auto">
          <a:xfrm rot="16200000">
            <a:off x="4193383" y="735805"/>
            <a:ext cx="366714" cy="5838821"/>
          </a:xfrm>
          <a:prstGeom prst="leftBrace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210536" y="3942695"/>
            <a:ext cx="230383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Good density</a:t>
            </a:r>
            <a:endParaRPr lang="en-US" sz="2800" dirty="0"/>
          </a:p>
        </p:txBody>
      </p:sp>
      <p:sp>
        <p:nvSpPr>
          <p:cNvPr id="12" name="Obdélník 11"/>
          <p:cNvSpPr/>
          <p:nvPr/>
        </p:nvSpPr>
        <p:spPr bwMode="auto">
          <a:xfrm>
            <a:off x="1457329" y="4838701"/>
            <a:ext cx="5838820" cy="533400"/>
          </a:xfrm>
          <a:prstGeom prst="rect">
            <a:avLst/>
          </a:prstGeom>
          <a:solidFill>
            <a:schemeClr val="bg1">
              <a:lumMod val="65000"/>
            </a:schemeClr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2384046" y="3942695"/>
            <a:ext cx="3985386" cy="52322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Rearrange items evenly</a:t>
            </a:r>
          </a:p>
        </p:txBody>
      </p:sp>
      <p:sp>
        <p:nvSpPr>
          <p:cNvPr id="27" name="Obdélník 26"/>
          <p:cNvSpPr/>
          <p:nvPr/>
        </p:nvSpPr>
        <p:spPr bwMode="auto">
          <a:xfrm>
            <a:off x="790575" y="3471858"/>
            <a:ext cx="6877050" cy="47083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5" grpId="0" animBg="1"/>
      <p:bldP spid="8" grpId="0"/>
      <p:bldP spid="14" grpId="0" animBg="1"/>
      <p:bldP spid="16" grpId="0" animBg="1"/>
      <p:bldP spid="18" grpId="0" animBg="1"/>
      <p:bldP spid="19" grpId="0" animBg="1"/>
      <p:bldP spid="20" grpId="0" animBg="1"/>
      <p:bldP spid="22" grpId="0" animBg="1"/>
      <p:bldP spid="24" grpId="0" animBg="1"/>
      <p:bldP spid="25" grpId="0" animBg="1"/>
      <p:bldP spid="26" grpId="0" animBg="1"/>
      <p:bldP spid="10" grpId="0" animBg="1"/>
      <p:bldP spid="12" grpId="0" animBg="1"/>
      <p:bldP spid="30" grpId="0" animBg="1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Zástupný symbol pro obsah 2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64712587"/>
                  </p:ext>
                </p:extLst>
              </p:nvPr>
            </p:nvGraphicFramePr>
            <p:xfrm>
              <a:off x="390525" y="1190626"/>
              <a:ext cx="8486775" cy="4956938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2847975"/>
                    <a:gridCol w="2733675"/>
                    <a:gridCol w="2905125"/>
                  </a:tblGrid>
                  <a:tr h="76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Array size 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m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US" sz="28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Amortized insertion cost</a:t>
                          </a:r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O(log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3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[AL 90]</a:t>
                          </a:r>
                          <a:endParaRPr lang="en-US" sz="2800" i="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</a:t>
                          </a:r>
                          <a:r>
                            <a:rPr lang="el-GR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Θ</a:t>
                          </a: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(n)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O(log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2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[IKR 81]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[W</a:t>
                          </a:r>
                          <a:r>
                            <a:rPr lang="en-US" sz="2800" baseline="0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92, BCD+02]*</a:t>
                          </a:r>
                          <a:endParaRPr lang="en-US" sz="2800" i="0" dirty="0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1+o(1)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smtClean="0"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  <m:r>
                                        <a:rPr lang="en-US" sz="2800" b="1" i="0" baseline="30000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𝟐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1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n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m</m:t>
                                      </m:r>
                                      <m: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 −</m:t>
                                      </m:r>
                                      <m:func>
                                        <m:funcPr>
                                          <m:ctrlPr>
                                            <a:rPr lang="en-US" sz="2800" b="0" i="1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0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log</m:t>
                                          </m:r>
                                        </m:fName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1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n</m:t>
                                          </m:r>
                                        </m:e>
                                      </m:func>
                                    </m:e>
                                  </m:func>
                                </m:den>
                              </m:f>
                            </m:oMath>
                          </a14:m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[IKR 81]</a:t>
                          </a: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1+</a:t>
                          </a:r>
                          <a:r>
                            <a:rPr lang="el-GR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Θ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(1)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O(log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l-GR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(log 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sz="2800" i="1" smtClean="0"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fPr>
                                <m:num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1" smtClean="0">
                                          <a:latin typeface="Cambria Math" pitchFamily="18" charset="0"/>
                                          <a:ea typeface="Cambria Math" pitchFamily="18" charset="0"/>
                                        </a:rPr>
                                        <m:t>n</m:t>
                                      </m:r>
                                    </m:e>
                                  </m:func>
                                </m:num>
                                <m:den>
                                  <m:func>
                                    <m:funcPr>
                                      <m:ctrlPr>
                                        <a:rPr lang="en-US" sz="2800" b="0" i="1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en-US" sz="2800" b="0" i="0" smtClean="0">
                                          <a:latin typeface="Cambria Math"/>
                                          <a:ea typeface="Cambria Math" pitchFamily="18" charset="0"/>
                                        </a:rPr>
                                        <m:t>log</m:t>
                                      </m:r>
                                    </m:fName>
                                    <m:e>
                                      <m:func>
                                        <m:funcPr>
                                          <m:ctrlPr>
                                            <a:rPr lang="en-US" sz="2800" b="0" i="1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0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log</m:t>
                                          </m:r>
                                        </m:fName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2800" b="0" i="1" smtClean="0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  <m:t>m</m:t>
                                          </m:r>
                                        </m:e>
                                      </m:func>
                                    </m:e>
                                  </m:func>
                                </m:den>
                              </m:f>
                            </m:oMath>
                          </a14:m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[BKS 12]</a:t>
                          </a: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Zástupný symbol pro obsah 2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864712587"/>
                  </p:ext>
                </p:extLst>
              </p:nvPr>
            </p:nvGraphicFramePr>
            <p:xfrm>
              <a:off x="390525" y="1190626"/>
              <a:ext cx="8486775" cy="4956938"/>
            </p:xfrm>
            <a:graphic>
              <a:graphicData uri="http://schemas.openxmlformats.org/drawingml/2006/table">
                <a:tbl>
                  <a:tblPr firstRow="1" bandRow="1">
                    <a:tableStyleId>{F5AB1C69-6EDB-4FF4-983F-18BD219EF322}</a:tableStyleId>
                  </a:tblPr>
                  <a:tblGrid>
                    <a:gridCol w="2847975"/>
                    <a:gridCol w="2733675"/>
                    <a:gridCol w="2905125"/>
                  </a:tblGrid>
                  <a:tr h="944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Array size 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</a:rPr>
                            <a:t>(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m</a:t>
                          </a:r>
                          <a:r>
                            <a:rPr lang="en-US" sz="2800" i="0" dirty="0" smtClean="0">
                              <a:solidFill>
                                <a:schemeClr val="tx1"/>
                              </a:solidFill>
                            </a:rPr>
                            <a:t>)</a:t>
                          </a:r>
                          <a:endParaRPr lang="en-US" sz="2800" i="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solidFill>
                                <a:schemeClr val="tx1"/>
                              </a:solidFill>
                            </a:rPr>
                            <a:t>Amortized insertion cost</a:t>
                          </a:r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2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log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3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[AL 90]</a:t>
                          </a:r>
                          <a:endParaRPr lang="en-US" sz="2800" i="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9448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</a:t>
                          </a:r>
                          <a:r>
                            <a:rPr lang="el-GR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Θ</a:t>
                          </a: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(n)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O(log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2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[IKR 81]</a:t>
                          </a:r>
                        </a:p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[W</a:t>
                          </a:r>
                          <a:r>
                            <a:rPr lang="en-US" sz="2800" baseline="0" dirty="0" smtClean="0">
                              <a:solidFill>
                                <a:srgbClr val="FF0000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92, BCD+02]*</a:t>
                          </a:r>
                          <a:endParaRPr lang="en-US" sz="2800" i="0" dirty="0" smtClean="0">
                            <a:solidFill>
                              <a:srgbClr val="FF0000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71589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1+o(1)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l="-104009" t="-353175" r="-106236" b="-206349"/>
                          </a:stretch>
                        </a:blipFill>
                      </a:tcPr>
                    </a:tc>
                    <a:tc rowSpan="2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[IKR 81]</a:t>
                          </a: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62000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1+</a:t>
                          </a:r>
                          <a:r>
                            <a:rPr lang="el-GR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Θ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(1)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O(log</a:t>
                          </a:r>
                          <a:r>
                            <a:rPr lang="en-US" sz="2800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r>
                            <a:rPr lang="en-US" sz="2800" i="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n)</a:t>
                          </a:r>
                          <a:endParaRPr lang="en-US" sz="2800" i="0" dirty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vMerge="1"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71589"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m=n</a:t>
                          </a:r>
                          <a:r>
                            <a:rPr lang="el-GR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Ω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(log </a:t>
                          </a:r>
                          <a:r>
                            <a:rPr lang="en-US" sz="2800" b="1" i="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n</a:t>
                          </a:r>
                          <a:r>
                            <a:rPr lang="en-US" sz="2800" b="1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)</a:t>
                          </a:r>
                          <a:r>
                            <a:rPr lang="en-US" sz="2800" baseline="30000" dirty="0" smtClean="0">
                              <a:latin typeface="Cambria Math" pitchFamily="18" charset="0"/>
                              <a:ea typeface="Cambria Math" pitchFamily="18" charset="0"/>
                            </a:rPr>
                            <a:t> </a:t>
                          </a:r>
                          <a:endParaRPr lang="en-US" sz="2800" dirty="0" smtClean="0"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blipFill rotWithShape="1">
                          <a:blip r:embed="rId3"/>
                          <a:stretch>
                            <a:fillRect l="-104009" t="-548031" r="-106236" b="-629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2800" dirty="0" smtClean="0">
                              <a:solidFill>
                                <a:srgbClr val="0033CC"/>
                              </a:solidFill>
                              <a:latin typeface="Cambria Math" pitchFamily="18" charset="0"/>
                              <a:ea typeface="Cambria Math" pitchFamily="18" charset="0"/>
                            </a:rPr>
                            <a:t>[BKS 12]</a:t>
                          </a:r>
                          <a:endParaRPr lang="en-US" sz="2800" dirty="0">
                            <a:solidFill>
                              <a:srgbClr val="0033CC"/>
                            </a:solidFill>
                            <a:latin typeface="Cambria Math" pitchFamily="18" charset="0"/>
                            <a:ea typeface="Cambria Math" pitchFamily="18" charset="0"/>
                          </a:endParaRPr>
                        </a:p>
                      </a:txBody>
                      <a:tcPr anchor="ctr">
                        <a:lnL w="38100" cap="flat" cmpd="sng" algn="ctr">
                          <a:solidFill>
                            <a:schemeClr val="bg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T w="381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</a:tr>
                </a:tbl>
              </a:graphicData>
            </a:graphic>
          </p:graphicFrame>
        </mc:Fallback>
      </mc:AlternateContent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3B5352-6ACB-4382-968B-8ECE7F6C0C2B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3762375" cy="1139825"/>
          </a:xfrm>
        </p:spPr>
        <p:txBody>
          <a:bodyPr/>
          <a:lstStyle/>
          <a:p>
            <a:pPr eaLnBrk="1" hangingPunct="1"/>
            <a:r>
              <a:rPr lang="en-US" dirty="0" smtClean="0"/>
              <a:t> </a:t>
            </a:r>
            <a:r>
              <a:rPr lang="en-US" sz="4800" dirty="0" smtClean="0"/>
              <a:t>Upper bounds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9315450" y="2333625"/>
            <a:ext cx="15824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Andersson</a:t>
            </a:r>
            <a:r>
              <a:rPr lang="en-US" dirty="0" smtClean="0"/>
              <a:t> </a:t>
            </a:r>
            <a:r>
              <a:rPr lang="en-US" dirty="0" err="1" smtClean="0"/>
              <a:t>lai</a:t>
            </a:r>
            <a:endParaRPr lang="en-US" dirty="0"/>
          </a:p>
        </p:txBody>
      </p:sp>
      <p:sp>
        <p:nvSpPr>
          <p:cNvPr id="6" name="Obdélník 5"/>
          <p:cNvSpPr/>
          <p:nvPr/>
        </p:nvSpPr>
        <p:spPr bwMode="auto">
          <a:xfrm>
            <a:off x="271459" y="3895725"/>
            <a:ext cx="8791575" cy="14097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271459" y="5438770"/>
            <a:ext cx="8791575" cy="69532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bdélník 11"/>
          <p:cNvSpPr/>
          <p:nvPr/>
        </p:nvSpPr>
        <p:spPr bwMode="auto">
          <a:xfrm>
            <a:off x="357184" y="2228851"/>
            <a:ext cx="8791575" cy="569356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271459" y="3895725"/>
            <a:ext cx="5763581" cy="69151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 rot="19625074">
            <a:off x="812925" y="1662112"/>
            <a:ext cx="7880091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rgbClr val="0033CC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en-US" sz="15000" dirty="0" smtClean="0">
                <a:solidFill>
                  <a:srgbClr val="FF0000"/>
                </a:solidFill>
              </a:rPr>
              <a:t>TIGHT!!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2" grpId="0" animBg="1"/>
      <p:bldP spid="1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C33CAC-DD9F-40D6-9397-FE584B02460F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 dirty="0" smtClean="0"/>
              <a:t>Lower Bounds</a:t>
            </a:r>
          </a:p>
        </p:txBody>
      </p:sp>
      <p:sp>
        <p:nvSpPr>
          <p:cNvPr id="625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8463" y="1152525"/>
            <a:ext cx="8229600" cy="4932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[Zhang ’93]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m=O(n)</a:t>
            </a:r>
            <a:endParaRPr lang="en-US" sz="2800" dirty="0">
              <a:latin typeface="Cambria Math" pitchFamily="18" charset="0"/>
              <a:ea typeface="Cambria Math" pitchFamily="18" charset="0"/>
            </a:endParaRPr>
          </a:p>
          <a:p>
            <a:r>
              <a:rPr lang="el-GR" sz="2800" dirty="0">
                <a:latin typeface="Cambria Math" pitchFamily="18" charset="0"/>
                <a:ea typeface="Cambria Math" pitchFamily="18" charset="0"/>
              </a:rPr>
              <a:t>Ω(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log</a:t>
            </a:r>
            <a:r>
              <a:rPr lang="en-US" sz="2800" b="1" baseline="30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800" baseline="30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n) </a:t>
            </a:r>
            <a:r>
              <a:rPr lang="en-US" sz="2800" dirty="0"/>
              <a:t>per insertion, </a:t>
            </a:r>
            <a:r>
              <a:rPr lang="en-US" sz="2800" dirty="0" smtClean="0"/>
              <a:t>amortized</a:t>
            </a:r>
          </a:p>
          <a:p>
            <a:r>
              <a:rPr lang="en-US" sz="2800" dirty="0" smtClean="0"/>
              <a:t>Only </a:t>
            </a:r>
            <a:r>
              <a:rPr lang="en-US" sz="2800" dirty="0" smtClean="0">
                <a:solidFill>
                  <a:srgbClr val="0033CC"/>
                </a:solidFill>
              </a:rPr>
              <a:t>smooth</a:t>
            </a:r>
            <a:r>
              <a:rPr lang="en-US" sz="2800" dirty="0" smtClean="0"/>
              <a:t> strategies</a:t>
            </a:r>
          </a:p>
          <a:p>
            <a:endParaRPr lang="en-US" sz="2800" dirty="0"/>
          </a:p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0033CC"/>
                </a:solidFill>
              </a:rPr>
              <a:t>[Dietz, </a:t>
            </a:r>
            <a:r>
              <a:rPr lang="en-US" sz="2800" dirty="0" err="1" smtClean="0">
                <a:solidFill>
                  <a:srgbClr val="0033CC"/>
                </a:solidFill>
              </a:rPr>
              <a:t>Seiferas</a:t>
            </a:r>
            <a:r>
              <a:rPr lang="en-US" sz="2800" dirty="0" smtClean="0">
                <a:solidFill>
                  <a:srgbClr val="0033CC"/>
                </a:solidFill>
              </a:rPr>
              <a:t>, Zhang ’94]</a:t>
            </a:r>
            <a:endParaRPr lang="en-US" sz="2800" dirty="0">
              <a:solidFill>
                <a:srgbClr val="0033CC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m=n</a:t>
            </a:r>
            <a:r>
              <a:rPr lang="en-US" sz="2800" b="1" baseline="30000" dirty="0" smtClean="0">
                <a:latin typeface="Cambria Math" pitchFamily="18" charset="0"/>
                <a:ea typeface="Cambria Math" pitchFamily="18" charset="0"/>
              </a:rPr>
              <a:t>1+</a:t>
            </a:r>
            <a:r>
              <a:rPr lang="el-GR" sz="2800" b="1" baseline="30000" dirty="0">
                <a:latin typeface="Cambria Math" pitchFamily="18" charset="0"/>
                <a:ea typeface="Cambria Math" pitchFamily="18" charset="0"/>
              </a:rPr>
              <a:t>Θ</a:t>
            </a:r>
            <a:r>
              <a:rPr lang="en-US" sz="2800" b="1" baseline="30000" dirty="0">
                <a:latin typeface="Cambria Math" pitchFamily="18" charset="0"/>
                <a:ea typeface="Cambria Math" pitchFamily="18" charset="0"/>
              </a:rPr>
              <a:t>(1)</a:t>
            </a:r>
            <a:r>
              <a:rPr lang="en-US" sz="2800" baseline="30000" dirty="0">
                <a:latin typeface="Cambria Math" pitchFamily="18" charset="0"/>
                <a:ea typeface="Cambria Math" pitchFamily="18" charset="0"/>
              </a:rPr>
              <a:t> </a:t>
            </a:r>
            <a:endParaRPr lang="en-US" sz="2800" dirty="0">
              <a:latin typeface="Cambria Math" pitchFamily="18" charset="0"/>
              <a:ea typeface="Cambria Math" pitchFamily="18" charset="0"/>
            </a:endParaRPr>
          </a:p>
          <a:p>
            <a:r>
              <a:rPr lang="el-GR" sz="2800" dirty="0" smtClean="0">
                <a:latin typeface="Cambria Math" pitchFamily="18" charset="0"/>
                <a:ea typeface="Cambria Math" pitchFamily="18" charset="0"/>
              </a:rPr>
              <a:t>Ω(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log</a:t>
            </a:r>
            <a:r>
              <a:rPr lang="en-US" sz="2800" baseline="30000" dirty="0" smtClean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800" dirty="0" smtClean="0">
                <a:latin typeface="Cambria Math" pitchFamily="18" charset="0"/>
                <a:ea typeface="Cambria Math" pitchFamily="18" charset="0"/>
              </a:rPr>
              <a:t>n) </a:t>
            </a:r>
            <a:r>
              <a:rPr lang="en-US" sz="2800" dirty="0"/>
              <a:t>per insertion, amortized</a:t>
            </a:r>
          </a:p>
          <a:p>
            <a:r>
              <a:rPr lang="en-US" sz="2800" dirty="0" smtClean="0"/>
              <a:t>Proof contains a gap</a:t>
            </a:r>
            <a:endParaRPr lang="en-US" sz="2800" dirty="0"/>
          </a:p>
          <a:p>
            <a:pPr eaLnBrk="1" hangingPunct="1">
              <a:buFont typeface="Wingdings" pitchFamily="2" charset="2"/>
              <a:buNone/>
            </a:pPr>
            <a:endParaRPr lang="en-US" sz="2800" dirty="0" smtClean="0"/>
          </a:p>
          <a:p>
            <a:pPr lvl="2"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>
              <a:buFont typeface="Wingdings" pitchFamily="2" charset="2"/>
              <a:buNone/>
            </a:pPr>
            <a:endParaRPr lang="en-US" sz="2700" dirty="0" smtClean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IRSTCSESHA@YVF5K8KQR9NDPC96" val="2625"/>
  <p:tag name="DEFAULTDISPLAYSOURCE" val="\documentclass{article}\pagestyle{empty}&#10;\begin{document}&#10;&#10;\end{document}&#10;"/>
  <p:tag name="EMBEDFONTS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9|1.3|1.1|1.2|4.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9|1.3|1.1|1.2|4.8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2|0.6|0.8|0.9|0.7|2.3|89.7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0.7|1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0.7|1.8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0.7|1.8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|2.5|2.1|3.4|2.4|2.9|1.8|0.8|1.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|2.5|2.1|3.4|2.4|2.9|1.8|0.8|1.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|2.5|2.1|3.4|2.4|2.9|1.8|0.8|1.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|2.5|2.1|3.4|2.4|2.9|1.8|0.8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4.7|6.8|2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|2.5|2.1|3.4|2.4|2.9|1.8|0.8|1.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1|1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6|4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6|8.2|3.5|0.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|1.2|0.8|0.4|2.8|0.6|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0.8|2.5|2.1|3.4|2.4|2.9|1.8|0.8|1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1|1.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|1.2|2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0.5|0.9|1.3|1.1|1.2|4.8"/>
</p:tagLst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33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FF33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18633</TotalTime>
  <Words>822</Words>
  <Application>Microsoft Office PowerPoint</Application>
  <PresentationFormat>Předvádění na obrazovce (4:3)</PresentationFormat>
  <Paragraphs>243</Paragraphs>
  <Slides>24</Slides>
  <Notes>1</Notes>
  <HiddenSlides>9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Edge</vt:lpstr>
      <vt:lpstr>The Online Labeling Problem</vt:lpstr>
      <vt:lpstr>Sorted Arrays</vt:lpstr>
      <vt:lpstr>Storing elements in the array </vt:lpstr>
      <vt:lpstr>Online labeling</vt:lpstr>
      <vt:lpstr>Applications</vt:lpstr>
      <vt:lpstr>Algorithm for linear arrays</vt:lpstr>
      <vt:lpstr>Algorithm for linear arrays – cont.</vt:lpstr>
      <vt:lpstr> Upper bounds</vt:lpstr>
      <vt:lpstr>Lower Bounds</vt:lpstr>
      <vt:lpstr>Lower Bounds – cont.</vt:lpstr>
      <vt:lpstr>Lower Bounds – cont.</vt:lpstr>
      <vt:lpstr>Lower Bounds – cont.</vt:lpstr>
      <vt:lpstr>Lower Bounds – Sumary</vt:lpstr>
      <vt:lpstr>Limited universe</vt:lpstr>
      <vt:lpstr>Open problems</vt:lpstr>
      <vt:lpstr>Prezentace aplikace PowerPoint</vt:lpstr>
      <vt:lpstr>Prezentace aplikace PowerPoint</vt:lpstr>
      <vt:lpstr>Prezentace aplikace PowerPoint</vt:lpstr>
      <vt:lpstr>Algorithm for linear arrays – cont.</vt:lpstr>
      <vt:lpstr>Algorithm for linear arrays – cont.</vt:lpstr>
      <vt:lpstr>Algorithm for linear arrays – cont.</vt:lpstr>
      <vt:lpstr>Algorithm for linear arrays – cont.</vt:lpstr>
      <vt:lpstr>Algorithm for linear arrays – cont.</vt:lpstr>
      <vt:lpstr> Upper bounds</vt:lpstr>
    </vt:vector>
  </TitlesOfParts>
  <Company>Princeton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Improving Algorithms</dc:title>
  <dc:creator>Seshadhri</dc:creator>
  <cp:lastModifiedBy>bulda</cp:lastModifiedBy>
  <cp:revision>1408</cp:revision>
  <cp:lastPrinted>2012-08-09T13:31:49Z</cp:lastPrinted>
  <dcterms:created xsi:type="dcterms:W3CDTF">2006-01-14T18:33:08Z</dcterms:created>
  <dcterms:modified xsi:type="dcterms:W3CDTF">2012-08-14T12:20:08Z</dcterms:modified>
</cp:coreProperties>
</file>