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81" r:id="rId4"/>
    <p:sldId id="271" r:id="rId5"/>
    <p:sldId id="272" r:id="rId6"/>
    <p:sldId id="279" r:id="rId7"/>
    <p:sldId id="273" r:id="rId8"/>
    <p:sldId id="268" r:id="rId9"/>
    <p:sldId id="282" r:id="rId10"/>
    <p:sldId id="267" r:id="rId11"/>
    <p:sldId id="276" r:id="rId12"/>
    <p:sldId id="264" r:id="rId13"/>
    <p:sldId id="277" r:id="rId14"/>
    <p:sldId id="278" r:id="rId15"/>
    <p:sldId id="283" r:id="rId16"/>
    <p:sldId id="280" r:id="rId17"/>
    <p:sldId id="275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C5DC99A-1F6C-4A92-84B3-ED9EAF3BBC0C}">
          <p14:sldIdLst>
            <p14:sldId id="256"/>
          </p14:sldIdLst>
        </p14:section>
        <p14:section name="FPT-Counting" id="{A0445089-D507-4B7D-8F35-02EEAAE3449B}">
          <p14:sldIdLst>
            <p14:sldId id="270"/>
            <p14:sldId id="281"/>
            <p14:sldId id="271"/>
            <p14:sldId id="272"/>
          </p14:sldIdLst>
        </p14:section>
        <p14:section name="Classical Reductions" id="{1334E078-19CF-4FE9-9E32-AD5D76917EF4}">
          <p14:sldIdLst>
            <p14:sldId id="279"/>
            <p14:sldId id="273"/>
            <p14:sldId id="268"/>
            <p14:sldId id="282"/>
            <p14:sldId id="267"/>
          </p14:sldIdLst>
        </p14:section>
        <p14:section name="Typed UCWs" id="{21416EEF-7B3F-4D61-9576-D0F299EA8B9F}">
          <p14:sldIdLst>
            <p14:sldId id="276"/>
            <p14:sldId id="264"/>
            <p14:sldId id="277"/>
            <p14:sldId id="278"/>
            <p14:sldId id="283"/>
            <p14:sldId id="280"/>
          </p14:sldIdLst>
        </p14:section>
        <p14:section name="Summary" id="{976D8FB0-1B32-42A0-A629-04FB7DC2EC9F}">
          <p14:sldIdLst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FFFF"/>
    <a:srgbClr val="A162D0"/>
    <a:srgbClr val="FF5353"/>
    <a:srgbClr val="BBC737"/>
    <a:srgbClr val="C00000"/>
    <a:srgbClr val="F7C120"/>
    <a:srgbClr val="638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77836" autoAdjust="0"/>
  </p:normalViewPr>
  <p:slideViewPr>
    <p:cSldViewPr>
      <p:cViewPr>
        <p:scale>
          <a:sx n="50" d="100"/>
          <a:sy n="50" d="100"/>
        </p:scale>
        <p:origin x="-1254" y="-28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D0C7-D39A-4E8D-89BF-054A683C7E74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823F-7D57-45E1-B05A-DD7F45DB7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8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65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70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65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2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4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70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26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2298973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3537223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904875" y="2060848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 userDrawn="1"/>
        </p:nvSpPr>
        <p:spPr>
          <a:xfrm>
            <a:off x="914400" y="3461023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 userDrawn="1"/>
        </p:nvSpPr>
        <p:spPr>
          <a:xfrm>
            <a:off x="904875" y="206084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 userDrawn="1"/>
        </p:nvSpPr>
        <p:spPr>
          <a:xfrm>
            <a:off x="914400" y="3461023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76232"/>
          </a:xfrm>
        </p:spPr>
        <p:txBody>
          <a:bodyPr/>
          <a:lstStyle>
            <a:lvl1pPr>
              <a:defRPr>
                <a:latin typeface="Cambria Math" pitchFamily="18" charset="0"/>
                <a:ea typeface="Cambria Math" pitchFamily="18" charset="0"/>
              </a:defRPr>
            </a:lvl1pPr>
            <a:lvl2pPr>
              <a:defRPr>
                <a:latin typeface="Cambria Math" pitchFamily="18" charset="0"/>
                <a:ea typeface="Cambria Math" pitchFamily="18" charset="0"/>
              </a:defRPr>
            </a:lvl2pPr>
            <a:lvl3pPr>
              <a:defRPr>
                <a:latin typeface="Cambria Math" pitchFamily="18" charset="0"/>
                <a:ea typeface="Cambria Math" pitchFamily="18" charset="0"/>
              </a:defRPr>
            </a:lvl3pPr>
            <a:lvl4pPr>
              <a:defRPr>
                <a:latin typeface="Cambria Math" pitchFamily="18" charset="0"/>
                <a:ea typeface="Cambria Math" pitchFamily="18" charset="0"/>
              </a:defRPr>
            </a:lvl4pPr>
            <a:lvl5pPr>
              <a:defRPr>
                <a:latin typeface="Cambria Math" pitchFamily="18" charset="0"/>
                <a:ea typeface="Cambria Math" pitchFamily="18" charset="0"/>
              </a:defRPr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21.08.2012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98072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 Math" pitchFamily="18" charset="0"/>
          <a:ea typeface="Cambria Math" pitchFamily="18" charset="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00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86408" y="2222376"/>
            <a:ext cx="6858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smtClean="0"/>
              <a:t>Weighted counting of </a:t>
            </a:r>
            <a:br>
              <a:rPr lang="de-DE" b="1" smtClean="0"/>
            </a:br>
            <a:r>
              <a:rPr lang="de-DE" b="1" smtClean="0"/>
              <a:t>k-matchings is #W[1]-hard </a:t>
            </a:r>
            <a:endParaRPr lang="de-DE" b="1"/>
          </a:p>
        </p:txBody>
      </p:sp>
      <p:grpSp>
        <p:nvGrpSpPr>
          <p:cNvPr id="2" name="Gruppieren 1"/>
          <p:cNvGrpSpPr/>
          <p:nvPr/>
        </p:nvGrpSpPr>
        <p:grpSpPr>
          <a:xfrm>
            <a:off x="902758" y="3429000"/>
            <a:ext cx="7326842" cy="1800200"/>
            <a:chOff x="902758" y="4797152"/>
            <a:chExt cx="7326842" cy="1800200"/>
          </a:xfrm>
        </p:grpSpPr>
        <p:sp>
          <p:nvSpPr>
            <p:cNvPr id="9" name="Rechteck 8"/>
            <p:cNvSpPr/>
            <p:nvPr/>
          </p:nvSpPr>
          <p:spPr>
            <a:xfrm>
              <a:off x="902758" y="4797152"/>
              <a:ext cx="7326842" cy="1189161"/>
            </a:xfrm>
            <a:prstGeom prst="rect">
              <a:avLst/>
            </a:prstGeom>
            <a:solidFill>
              <a:schemeClr val="bg1"/>
            </a:solidFill>
            <a:ln w="6350" cap="rnd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02758" y="4797152"/>
              <a:ext cx="228600" cy="1189161"/>
            </a:xfrm>
            <a:prstGeom prst="rect">
              <a:avLst/>
            </a:prstGeom>
            <a:solidFill>
              <a:schemeClr val="accent2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73216"/>
              <a:ext cx="122413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858000" cy="72008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Markus Bläser, </a:t>
            </a:r>
            <a:r>
              <a:rPr lang="de-DE" u="sng" smtClean="0"/>
              <a:t>Radu Curticapean</a:t>
            </a:r>
          </a:p>
          <a:p>
            <a:r>
              <a:rPr lang="de-DE" sz="1400" i="1" smtClean="0"/>
              <a:t>Saarland University, </a:t>
            </a:r>
            <a:r>
              <a:rPr lang="de-DE" sz="1400" i="1"/>
              <a:t>Computational Complexity </a:t>
            </a:r>
            <a:r>
              <a:rPr lang="de-DE" sz="1400" i="1" smtClean="0"/>
              <a:t>Group</a:t>
            </a:r>
            <a:r>
              <a:rPr lang="de-DE" i="1" smtClean="0"/>
              <a:t> </a:t>
            </a:r>
            <a:endParaRPr lang="de-DE" i="1"/>
          </a:p>
        </p:txBody>
      </p:sp>
    </p:spTree>
    <p:extLst>
      <p:ext uri="{BB962C8B-B14F-4D97-AF65-F5344CB8AC3E}">
        <p14:creationId xmlns:p14="http://schemas.microsoft.com/office/powerpoint/2010/main" val="30779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Inhaltsplatzhalter 7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96752"/>
                <a:ext cx="8686801" cy="5472608"/>
              </a:xfrm>
            </p:spPr>
            <p:txBody>
              <a:bodyPr>
                <a:normAutofit/>
              </a:bodyPr>
              <a:lstStyle/>
              <a:p>
                <a:r>
                  <a:rPr lang="de-DE" sz="2400" smtClean="0"/>
                  <a:t> analysis via path-cycle polynomial  </a:t>
                </a:r>
                <a:br>
                  <a:rPr lang="de-DE" sz="2400" smtClean="0"/>
                </a:br>
                <a:r>
                  <a:rPr lang="de-DE" sz="240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𝐺</m:t>
                        </m:r>
                        <m:r>
                          <a:rPr lang="de-DE" sz="2400" b="0" i="1" smtClean="0">
                            <a:latin typeface="Cambria Math"/>
                          </a:rPr>
                          <m:t>;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0" i="1" smtClean="0">
                            <a:latin typeface="Cambria Math"/>
                          </a:rPr>
                          <m:t>𝐶</m:t>
                        </m:r>
                        <m:r>
                          <a:rPr lang="de-DE" sz="2400" b="0" i="1" smtClean="0">
                            <a:latin typeface="Cambria Math"/>
                          </a:rPr>
                          <m:t>∈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𝒫𝒞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de-DE" sz="24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de-DE" sz="2400" smtClean="0"/>
              </a:p>
              <a:p>
                <a:endParaRPr lang="de-DE" sz="1900"/>
              </a:p>
              <a:p>
                <a:r>
                  <a:rPr lang="de-DE" sz="2400" smtClean="0"/>
                  <a:t>transform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/>
                      </a:rPr>
                      <m:t>𝐺</m:t>
                    </m:r>
                    <m:r>
                      <a:rPr lang="de-DE" sz="2400" b="0" i="1" smtClean="0">
                        <a:latin typeface="Cambria Math"/>
                      </a:rPr>
                      <m:t>↦</m:t>
                    </m:r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DE" sz="2400" smtClean="0"/>
                  <a:t> by </a:t>
                </a:r>
                <a:r>
                  <a:rPr lang="de-DE" sz="2400" smtClean="0">
                    <a:solidFill>
                      <a:schemeClr val="accent2">
                        <a:lumMod val="75000"/>
                      </a:schemeClr>
                    </a:solidFill>
                  </a:rPr>
                  <a:t>gad</a:t>
                </a:r>
                <a:r>
                  <a:rPr lang="de-DE" sz="2400" smtClean="0">
                    <a:solidFill>
                      <a:schemeClr val="accent3">
                        <a:lumMod val="75000"/>
                      </a:schemeClr>
                    </a:solidFill>
                  </a:rPr>
                  <a:t>get</a:t>
                </a:r>
                <a:r>
                  <a:rPr lang="de-DE" sz="2400" smtClean="0"/>
                  <a:t>s</a:t>
                </a:r>
              </a:p>
              <a:p>
                <a:pPr marL="0" indent="0">
                  <a:buNone/>
                </a:pPr>
                <a:endParaRPr lang="de-DE" sz="1200"/>
              </a:p>
            </p:txBody>
          </p:sp>
        </mc:Choice>
        <mc:Fallback xmlns="">
          <p:sp>
            <p:nvSpPr>
              <p:cNvPr id="75" name="Inhaltsplatzhalter 7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96752"/>
                <a:ext cx="8686801" cy="5472608"/>
              </a:xfrm>
              <a:blipFill rotWithShape="1">
                <a:blip r:embed="rId3"/>
                <a:stretch>
                  <a:fillRect l="-421" t="-8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err="1" smtClean="0"/>
                  <a:t>path-cycle</a:t>
                </a:r>
                <a:r>
                  <a:rPr lang="de-DE"/>
                  <a:t> </a:t>
                </a:r>
                <a:r>
                  <a:rPr lang="de-DE" smtClean="0"/>
                  <a:t>covers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b="1" i="1" smtClean="0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cycle </a:t>
                </a:r>
                <a:r>
                  <a:rPr lang="de-DE" dirty="0" err="1" smtClean="0"/>
                  <a:t>covers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36"/>
          <p:cNvGrpSpPr/>
          <p:nvPr/>
        </p:nvGrpSpPr>
        <p:grpSpPr>
          <a:xfrm>
            <a:off x="449942" y="5229200"/>
            <a:ext cx="8686801" cy="1224136"/>
            <a:chOff x="401619" y="5373216"/>
            <a:chExt cx="8686801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Inhaltsplatzhalter 74"/>
                <p:cNvSpPr txBox="1">
                  <a:spLocks/>
                </p:cNvSpPr>
                <p:nvPr/>
              </p:nvSpPr>
              <p:spPr>
                <a:xfrm>
                  <a:off x="401619" y="5373216"/>
                  <a:ext cx="8686801" cy="1224136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240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de-DE" sz="2400" i="1" smtClean="0">
                              <a:latin typeface="Cambria Math"/>
                            </a:rPr>
                            <m:t>;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i="1" smtClean="0">
                              <a:latin typeface="Cambria Math"/>
                            </a:rPr>
                            <m:t>𝐶</m:t>
                          </m:r>
                          <m:r>
                            <a:rPr lang="de-DE" sz="2400" i="1">
                              <a:latin typeface="Cambria Math"/>
                            </a:rPr>
                            <m:t>∈</m:t>
                          </m:r>
                          <m:r>
                            <a:rPr lang="de-DE" sz="2400" i="1">
                              <a:latin typeface="Cambria Math"/>
                            </a:rPr>
                            <m:t>𝒫𝒞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de-DE" sz="24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sz="2400" i="1" smtClean="0">
                              <a:latin typeface="Cambria Math"/>
                            </a:rPr>
                            <m:t>#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de-DE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sz="2400" i="1" smtClean="0">
                              <a:latin typeface="Cambria Math"/>
                            </a:rPr>
                            <m:t>#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𝑖𝑠𝑜𝑙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</m:oMath>
                  </a14:m>
                  <a:endParaRPr lang="de-DE" sz="2400" smtClean="0"/>
                </a:p>
                <a:p>
                  <a:r>
                    <a:rPr lang="de-DE" sz="2400" smtClean="0"/>
                    <a:t>interpolation along </a:t>
                  </a:r>
                  <a14:m>
                    <m:oMath xmlns:m="http://schemas.openxmlformats.org/officeDocument/2006/math">
                      <m:r>
                        <a:rPr lang="de-DE" sz="240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de-DE" sz="2400" smtClean="0"/>
                    <a:t> allows to track out paths</a:t>
                  </a:r>
                </a:p>
                <a:p>
                  <a:endParaRPr lang="de-DE" sz="2400"/>
                </a:p>
              </p:txBody>
            </p:sp>
          </mc:Choice>
          <mc:Fallback xmlns="">
            <p:sp>
              <p:nvSpPr>
                <p:cNvPr id="94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19" y="5373216"/>
                  <a:ext cx="8686801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9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Gerade Verbindung 96"/>
            <p:cNvCxnSpPr/>
            <p:nvPr/>
          </p:nvCxnSpPr>
          <p:spPr>
            <a:xfrm flipH="1">
              <a:off x="6018648" y="5527177"/>
              <a:ext cx="2664075" cy="10323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Ellipse 159"/>
          <p:cNvSpPr/>
          <p:nvPr/>
        </p:nvSpPr>
        <p:spPr>
          <a:xfrm>
            <a:off x="8245434" y="1848736"/>
            <a:ext cx="306658" cy="306658"/>
          </a:xfrm>
          <a:prstGeom prst="ellipse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6450901" y="1772572"/>
            <a:ext cx="807833" cy="602861"/>
          </a:xfrm>
          <a:prstGeom prst="line">
            <a:avLst/>
          </a:prstGeom>
          <a:ln w="1270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7089328" y="1638005"/>
            <a:ext cx="306658" cy="306658"/>
          </a:xfrm>
          <a:prstGeom prst="ellipse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59" name="Freihandform 158"/>
          <p:cNvSpPr/>
          <p:nvPr/>
        </p:nvSpPr>
        <p:spPr>
          <a:xfrm rot="166188">
            <a:off x="6691516" y="2830730"/>
            <a:ext cx="1577809" cy="666499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270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" name="Ellipse 2"/>
          <p:cNvSpPr/>
          <p:nvPr/>
        </p:nvSpPr>
        <p:spPr>
          <a:xfrm>
            <a:off x="7160597" y="1712117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" name="Ellipse 3"/>
          <p:cNvSpPr/>
          <p:nvPr/>
        </p:nvSpPr>
        <p:spPr>
          <a:xfrm>
            <a:off x="6383163" y="2295196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Ellipse 4"/>
          <p:cNvSpPr/>
          <p:nvPr/>
        </p:nvSpPr>
        <p:spPr>
          <a:xfrm>
            <a:off x="6556365" y="3266991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" name="Ellipse 5"/>
          <p:cNvSpPr/>
          <p:nvPr/>
        </p:nvSpPr>
        <p:spPr>
          <a:xfrm>
            <a:off x="8326753" y="1909186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Ellipse 6"/>
          <p:cNvSpPr/>
          <p:nvPr/>
        </p:nvSpPr>
        <p:spPr>
          <a:xfrm>
            <a:off x="8159912" y="3436008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Ellipse 7"/>
          <p:cNvSpPr/>
          <p:nvPr/>
        </p:nvSpPr>
        <p:spPr>
          <a:xfrm>
            <a:off x="7452137" y="2683914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9" name="Gerade Verbindung mit Pfeil 8"/>
          <p:cNvCxnSpPr>
            <a:stCxn id="6" idx="4"/>
            <a:endCxn id="7" idx="0"/>
          </p:cNvCxnSpPr>
          <p:nvPr/>
        </p:nvCxnSpPr>
        <p:spPr>
          <a:xfrm flipH="1">
            <a:off x="8243334" y="2076029"/>
            <a:ext cx="166843" cy="13599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  <a:endCxn id="5" idx="6"/>
          </p:cNvCxnSpPr>
          <p:nvPr/>
        </p:nvCxnSpPr>
        <p:spPr>
          <a:xfrm flipH="1" flipV="1">
            <a:off x="6723208" y="3350413"/>
            <a:ext cx="1436700" cy="16901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1"/>
            <a:endCxn id="8" idx="5"/>
          </p:cNvCxnSpPr>
          <p:nvPr/>
        </p:nvCxnSpPr>
        <p:spPr>
          <a:xfrm flipH="1" flipV="1">
            <a:off x="7594547" y="2826322"/>
            <a:ext cx="589797" cy="6341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7"/>
            <a:endCxn id="3" idx="3"/>
          </p:cNvCxnSpPr>
          <p:nvPr/>
        </p:nvCxnSpPr>
        <p:spPr>
          <a:xfrm flipV="1">
            <a:off x="6525571" y="1854527"/>
            <a:ext cx="659462" cy="4651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3" idx="6"/>
            <a:endCxn id="6" idx="2"/>
          </p:cNvCxnSpPr>
          <p:nvPr/>
        </p:nvCxnSpPr>
        <p:spPr>
          <a:xfrm>
            <a:off x="7327441" y="1795538"/>
            <a:ext cx="999312" cy="1970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271704" y="1889363"/>
            <a:ext cx="236215" cy="778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3"/>
            <a:endCxn id="4" idx="6"/>
          </p:cNvCxnSpPr>
          <p:nvPr/>
        </p:nvCxnSpPr>
        <p:spPr>
          <a:xfrm flipH="1">
            <a:off x="6550006" y="2051594"/>
            <a:ext cx="1801182" cy="32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5" idx="7"/>
          </p:cNvCxnSpPr>
          <p:nvPr/>
        </p:nvCxnSpPr>
        <p:spPr>
          <a:xfrm flipH="1">
            <a:off x="6698774" y="2826322"/>
            <a:ext cx="759322" cy="4651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6659450" y="1196752"/>
            <a:ext cx="850343" cy="503307"/>
            <a:chOff x="9655494" y="2011347"/>
            <a:chExt cx="671757" cy="397604"/>
          </a:xfrm>
        </p:grpSpPr>
        <p:cxnSp>
          <p:nvCxnSpPr>
            <p:cNvPr id="27" name="Gerade Verbindung mit Pfeil 26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10092724" y="201134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89" name="Gruppieren 88"/>
            <p:cNvGrpSpPr/>
            <p:nvPr/>
          </p:nvGrpSpPr>
          <p:grpSpPr>
            <a:xfrm rot="1201309">
              <a:off x="9655494" y="2073571"/>
              <a:ext cx="434582" cy="326751"/>
              <a:chOff x="6918961" y="3561323"/>
              <a:chExt cx="434582" cy="326751"/>
            </a:xfrm>
          </p:grpSpPr>
          <p:sp>
            <p:nvSpPr>
              <p:cNvPr id="90" name="Freihandform 89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 rot="17939753">
                <a:off x="6908197" y="3572087"/>
                <a:ext cx="288980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0" name="Ellipse 109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11" name="Gruppieren 110"/>
          <p:cNvGrpSpPr/>
          <p:nvPr/>
        </p:nvGrpSpPr>
        <p:grpSpPr>
          <a:xfrm rot="3325953">
            <a:off x="8149911" y="1476688"/>
            <a:ext cx="889803" cy="459663"/>
            <a:chOff x="9655496" y="2045825"/>
            <a:chExt cx="702929" cy="363126"/>
          </a:xfrm>
        </p:grpSpPr>
        <p:cxnSp>
          <p:nvCxnSpPr>
            <p:cNvPr id="112" name="Gerade Verbindung mit Pfeil 111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3898" y="2062288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14" name="Gruppieren 113"/>
            <p:cNvGrpSpPr/>
            <p:nvPr/>
          </p:nvGrpSpPr>
          <p:grpSpPr>
            <a:xfrm rot="1201309">
              <a:off x="9655496" y="2073571"/>
              <a:ext cx="434580" cy="326751"/>
              <a:chOff x="6918963" y="3561323"/>
              <a:chExt cx="434580" cy="326751"/>
            </a:xfrm>
          </p:grpSpPr>
          <p:sp>
            <p:nvSpPr>
              <p:cNvPr id="116" name="Freihandform 115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 rot="17939753">
                <a:off x="6908198" y="3572088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5" name="Ellipse 114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18" name="Gruppieren 117"/>
          <p:cNvGrpSpPr/>
          <p:nvPr/>
        </p:nvGrpSpPr>
        <p:grpSpPr>
          <a:xfrm rot="8254257">
            <a:off x="8067671" y="3474962"/>
            <a:ext cx="889805" cy="459663"/>
            <a:chOff x="9655495" y="2045825"/>
            <a:chExt cx="702931" cy="363126"/>
          </a:xfrm>
        </p:grpSpPr>
        <p:cxnSp>
          <p:nvCxnSpPr>
            <p:cNvPr id="119" name="Gerade Verbindung mit Pfeil 118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feld 119"/>
            <p:cNvSpPr txBox="1"/>
            <p:nvPr/>
          </p:nvSpPr>
          <p:spPr>
            <a:xfrm>
              <a:off x="10123899" y="2062288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1" name="Gruppieren 120"/>
            <p:cNvGrpSpPr/>
            <p:nvPr/>
          </p:nvGrpSpPr>
          <p:grpSpPr>
            <a:xfrm rot="1201309">
              <a:off x="9655495" y="2073571"/>
              <a:ext cx="434581" cy="326751"/>
              <a:chOff x="6918962" y="3561323"/>
              <a:chExt cx="434581" cy="326751"/>
            </a:xfrm>
          </p:grpSpPr>
          <p:sp>
            <p:nvSpPr>
              <p:cNvPr id="123" name="Freihandform 122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24" name="Textfeld 123"/>
              <p:cNvSpPr txBox="1"/>
              <p:nvPr/>
            </p:nvSpPr>
            <p:spPr>
              <a:xfrm rot="17939753">
                <a:off x="6908197" y="3572088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22" name="Ellipse 121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25" name="Gruppieren 124"/>
          <p:cNvGrpSpPr/>
          <p:nvPr/>
        </p:nvGrpSpPr>
        <p:grpSpPr>
          <a:xfrm rot="14988943">
            <a:off x="5912819" y="3318703"/>
            <a:ext cx="889806" cy="459663"/>
            <a:chOff x="9655494" y="2045825"/>
            <a:chExt cx="702932" cy="363126"/>
          </a:xfrm>
        </p:grpSpPr>
        <p:cxnSp>
          <p:nvCxnSpPr>
            <p:cNvPr id="126" name="Gerade Verbindung mit Pfeil 125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feld 126"/>
            <p:cNvSpPr txBox="1"/>
            <p:nvPr/>
          </p:nvSpPr>
          <p:spPr>
            <a:xfrm>
              <a:off x="10123899" y="2062286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8" name="Gruppieren 127"/>
            <p:cNvGrpSpPr/>
            <p:nvPr/>
          </p:nvGrpSpPr>
          <p:grpSpPr>
            <a:xfrm rot="1201309">
              <a:off x="9655494" y="2073569"/>
              <a:ext cx="434582" cy="326753"/>
              <a:chOff x="6918961" y="3561321"/>
              <a:chExt cx="434582" cy="326753"/>
            </a:xfrm>
          </p:grpSpPr>
          <p:sp>
            <p:nvSpPr>
              <p:cNvPr id="130" name="Freihandform 129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 rot="17939753">
                <a:off x="6908197" y="3572085"/>
                <a:ext cx="288980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29" name="Ellipse 128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32" name="Gruppieren 131"/>
          <p:cNvGrpSpPr/>
          <p:nvPr/>
        </p:nvGrpSpPr>
        <p:grpSpPr>
          <a:xfrm rot="17580691">
            <a:off x="5667215" y="2133478"/>
            <a:ext cx="889804" cy="459663"/>
            <a:chOff x="9655495" y="2045825"/>
            <a:chExt cx="702930" cy="363126"/>
          </a:xfrm>
        </p:grpSpPr>
        <p:cxnSp>
          <p:nvCxnSpPr>
            <p:cNvPr id="133" name="Gerade Verbindung mit Pfeil 132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feld 133"/>
            <p:cNvSpPr txBox="1"/>
            <p:nvPr/>
          </p:nvSpPr>
          <p:spPr>
            <a:xfrm>
              <a:off x="10123898" y="206228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5" name="Gruppieren 134"/>
            <p:cNvGrpSpPr/>
            <p:nvPr/>
          </p:nvGrpSpPr>
          <p:grpSpPr>
            <a:xfrm rot="1201309">
              <a:off x="9655495" y="2073570"/>
              <a:ext cx="434581" cy="326752"/>
              <a:chOff x="6918962" y="3561322"/>
              <a:chExt cx="434581" cy="326752"/>
            </a:xfrm>
          </p:grpSpPr>
          <p:sp>
            <p:nvSpPr>
              <p:cNvPr id="137" name="Freihandform 136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38" name="Textfeld 137"/>
              <p:cNvSpPr txBox="1"/>
              <p:nvPr/>
            </p:nvSpPr>
            <p:spPr>
              <a:xfrm rot="17939753">
                <a:off x="6908197" y="3572087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36" name="Ellipse 135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39" name="Gruppieren 138"/>
          <p:cNvGrpSpPr/>
          <p:nvPr/>
        </p:nvGrpSpPr>
        <p:grpSpPr>
          <a:xfrm rot="4422460">
            <a:off x="7398170" y="2328991"/>
            <a:ext cx="889804" cy="459663"/>
            <a:chOff x="9655495" y="2045825"/>
            <a:chExt cx="702930" cy="363126"/>
          </a:xfrm>
        </p:grpSpPr>
        <p:cxnSp>
          <p:nvCxnSpPr>
            <p:cNvPr id="140" name="Gerade Verbindung mit Pfeil 139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feld 140"/>
            <p:cNvSpPr txBox="1"/>
            <p:nvPr/>
          </p:nvSpPr>
          <p:spPr>
            <a:xfrm>
              <a:off x="10123898" y="206228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 rot="1201309">
              <a:off x="9655495" y="2073570"/>
              <a:ext cx="434581" cy="326752"/>
              <a:chOff x="6918962" y="3561322"/>
              <a:chExt cx="434581" cy="326752"/>
            </a:xfrm>
          </p:grpSpPr>
          <p:sp>
            <p:nvSpPr>
              <p:cNvPr id="144" name="Freihandform 143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45" name="Textfeld 144"/>
              <p:cNvSpPr txBox="1"/>
              <p:nvPr/>
            </p:nvSpPr>
            <p:spPr>
              <a:xfrm rot="17939753">
                <a:off x="6908197" y="3572087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43" name="Ellipse 142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cxnSp>
        <p:nvCxnSpPr>
          <p:cNvPr id="18" name="Gerade Verbindung 17"/>
          <p:cNvCxnSpPr/>
          <p:nvPr/>
        </p:nvCxnSpPr>
        <p:spPr>
          <a:xfrm flipH="1" flipV="1">
            <a:off x="6223251" y="2141302"/>
            <a:ext cx="54973" cy="45201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H="1" flipV="1">
            <a:off x="6294393" y="3345398"/>
            <a:ext cx="292293" cy="31878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V="1">
            <a:off x="8320547" y="3459229"/>
            <a:ext cx="208920" cy="350393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 flipV="1">
            <a:off x="7618980" y="2445248"/>
            <a:ext cx="292293" cy="31878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>
            <a:off x="6892741" y="1540889"/>
            <a:ext cx="258099" cy="9105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436451" y="3143382"/>
            <a:ext cx="8686801" cy="2310393"/>
            <a:chOff x="436451" y="3143382"/>
            <a:chExt cx="8686801" cy="2310393"/>
          </a:xfrm>
        </p:grpSpPr>
        <p:grpSp>
          <p:nvGrpSpPr>
            <p:cNvPr id="149" name="Gruppieren 148"/>
            <p:cNvGrpSpPr/>
            <p:nvPr/>
          </p:nvGrpSpPr>
          <p:grpSpPr>
            <a:xfrm rot="2811865">
              <a:off x="5322968" y="4494423"/>
              <a:ext cx="454744" cy="353140"/>
              <a:chOff x="6295912" y="3754627"/>
              <a:chExt cx="454744" cy="353140"/>
            </a:xfrm>
          </p:grpSpPr>
          <p:sp>
            <p:nvSpPr>
              <p:cNvPr id="151" name="Freihandform 150"/>
              <p:cNvSpPr/>
              <p:nvPr/>
            </p:nvSpPr>
            <p:spPr>
              <a:xfrm rot="19167634">
                <a:off x="6563368" y="3911334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52" name="Textfeld 151"/>
              <p:cNvSpPr txBox="1"/>
              <p:nvPr/>
            </p:nvSpPr>
            <p:spPr>
              <a:xfrm rot="17939753">
                <a:off x="6278921" y="3771618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4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153" name="Gerade Verbindung mit Pfeil 152"/>
            <p:cNvCxnSpPr/>
            <p:nvPr/>
          </p:nvCxnSpPr>
          <p:spPr>
            <a:xfrm flipH="1" flipV="1">
              <a:off x="4774464" y="4204088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153"/>
            <p:cNvSpPr txBox="1"/>
            <p:nvPr/>
          </p:nvSpPr>
          <p:spPr>
            <a:xfrm>
              <a:off x="4767145" y="4077072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4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4719903" y="4111179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156" name="Gerade Verbindung mit Pfeil 155"/>
            <p:cNvCxnSpPr/>
            <p:nvPr/>
          </p:nvCxnSpPr>
          <p:spPr>
            <a:xfrm flipH="1" flipV="1">
              <a:off x="4752339" y="4704071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156"/>
            <p:cNvSpPr txBox="1"/>
            <p:nvPr/>
          </p:nvSpPr>
          <p:spPr>
            <a:xfrm>
              <a:off x="4745020" y="466036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4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>
              <a:off x="4688252" y="4611533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Inhaltsplatzhalter 74"/>
                <p:cNvSpPr txBox="1">
                  <a:spLocks/>
                </p:cNvSpPr>
                <p:nvPr/>
              </p:nvSpPr>
              <p:spPr>
                <a:xfrm>
                  <a:off x="436451" y="3143382"/>
                  <a:ext cx="8686801" cy="2310393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/>
                    <a:t>recipe for path-cycle covers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DE" sz="240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a14:m>
                  <a:endParaRPr lang="de-DE" sz="2400" smtClean="0"/>
                </a:p>
                <a:p>
                  <a:pPr marL="536575" lvl="1" indent="-274638">
                    <a:lnSpc>
                      <a:spcPct val="120000"/>
                    </a:lnSpc>
                    <a:buFont typeface="+mj-lt"/>
                    <a:buAutoNum type="arabicPeriod"/>
                  </a:pP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path-cycle cover </a:t>
                  </a:r>
                  <a14:m>
                    <m:oMath xmlns:m="http://schemas.openxmlformats.org/officeDocument/2006/math">
                      <m:r>
                        <a:rPr lang="de-DE" sz="21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𝑪</m:t>
                      </m:r>
                      <m:r>
                        <a:rPr lang="de-DE" sz="210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de-DE" sz="2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de-DE" sz="21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as core</a:t>
                  </a:r>
                  <a:endParaRPr lang="de-DE" sz="2100" smtClean="0">
                    <a:latin typeface="Cambria Math"/>
                  </a:endParaRPr>
                </a:p>
                <a:p>
                  <a:pPr marL="536575" lvl="1" indent="-274638">
                    <a:lnSpc>
                      <a:spcPct val="120000"/>
                    </a:lnSpc>
                    <a:buFont typeface="+mj-lt"/>
                    <a:buAutoNum type="arabicPeriod"/>
                    <a:tabLst>
                      <a:tab pos="2781300" algn="l"/>
                    </a:tabLst>
                  </a:pPr>
                  <a:r>
                    <a:rPr lang="de-DE" sz="2100" b="1" smtClean="0">
                      <a:solidFill>
                        <a:srgbClr val="C00000"/>
                      </a:solidFill>
                      <a:latin typeface="Cambria Math"/>
                    </a:rPr>
                    <a:t>at path ends:</a:t>
                  </a: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 </a:t>
                  </a:r>
                  <a:r>
                    <a:rPr lang="de-DE" sz="12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 </a:t>
                  </a: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add </a:t>
                  </a:r>
                  <a:r>
                    <a:rPr lang="de-DE" sz="2100" b="1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/>
                    </a:rPr>
                    <a:t>nothing</a:t>
                  </a:r>
                  <a:r>
                    <a:rPr lang="de-DE" sz="2100" smtClean="0">
                      <a:latin typeface="Cambria Math"/>
                    </a:rPr>
                    <a:t>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or </a:t>
                  </a:r>
                  <a:r>
                    <a:rPr lang="de-DE" sz="2100" smtClean="0">
                      <a:latin typeface="Cambria Math"/>
                    </a:rPr>
                    <a:t>       </a:t>
                  </a:r>
                </a:p>
                <a:p>
                  <a:pPr marL="536575" lvl="1" indent="-274638">
                    <a:lnSpc>
                      <a:spcPct val="160000"/>
                    </a:lnSpc>
                    <a:buFont typeface="+mj-lt"/>
                    <a:buAutoNum type="arabicPeriod"/>
                    <a:tabLst>
                      <a:tab pos="2781300" algn="l"/>
                    </a:tabLst>
                  </a:pPr>
                  <a:r>
                    <a:rPr lang="de-DE" sz="2100" b="1" smtClean="0">
                      <a:solidFill>
                        <a:srgbClr val="7030A0"/>
                      </a:solidFill>
                      <a:latin typeface="Cambria Math"/>
                    </a:rPr>
                    <a:t>at isolated vts:</a:t>
                  </a:r>
                  <a:r>
                    <a:rPr lang="de-DE" sz="2100" smtClean="0">
                      <a:latin typeface="Cambria Math"/>
                    </a:rPr>
                    <a:t>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add</a:t>
                  </a:r>
                  <a:r>
                    <a:rPr lang="de-DE" sz="2100" smtClean="0">
                      <a:latin typeface="Cambria Math"/>
                    </a:rPr>
                    <a:t> </a:t>
                  </a:r>
                  <a:r>
                    <a:rPr lang="de-DE" sz="2100" b="1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/>
                    </a:rPr>
                    <a:t>nothing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   or </a:t>
                  </a:r>
                  <a:r>
                    <a:rPr lang="de-DE" sz="2100" smtClean="0">
                      <a:latin typeface="Cambria Math"/>
                    </a:rPr>
                    <a:t>    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or</a:t>
                  </a:r>
                  <a:r>
                    <a:rPr lang="de-DE" sz="2100" smtClean="0">
                      <a:latin typeface="Cambria Math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93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51" y="3143382"/>
                  <a:ext cx="8686801" cy="23103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91" t="-21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75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160" grpId="0" animBg="1"/>
      <p:bldP spid="30" grpId="0" animBg="1"/>
      <p:bldP spid="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5065584" y="4484737"/>
            <a:ext cx="0" cy="1007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5065584" y="2882090"/>
            <a:ext cx="0" cy="683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49940" y="1693245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1693245"/>
                <a:ext cx="10863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49940" y="3277421"/>
                <a:ext cx="1675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𝑡𝑦𝑝𝑈𝐶𝑊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3277421"/>
                <a:ext cx="167520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49940" y="5196328"/>
                <a:ext cx="156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𝐶𝑙𝑖𝑞𝑢𝑒𝑠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5196328"/>
                <a:ext cx="156831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1871101" y="1834412"/>
            <a:ext cx="883417" cy="946516"/>
            <a:chOff x="4277209" y="1390165"/>
            <a:chExt cx="1134968" cy="1216034"/>
          </a:xfrm>
        </p:grpSpPr>
        <p:sp>
          <p:nvSpPr>
            <p:cNvPr id="21" name="Freihandform 20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>
              <a:stCxn id="31" idx="4"/>
              <a:endCxn id="35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>
              <a:stCxn id="35" idx="2"/>
              <a:endCxn id="30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35" idx="1"/>
              <a:endCxn id="3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>
              <a:stCxn id="29" idx="7"/>
              <a:endCxn id="26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26" idx="6"/>
              <a:endCxn id="31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31" idx="3"/>
              <a:endCxn id="29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endCxn id="30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ihandform 4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858648" y="3455129"/>
            <a:ext cx="898168" cy="949535"/>
            <a:chOff x="6052671" y="1435463"/>
            <a:chExt cx="1153919" cy="1219912"/>
          </a:xfrm>
        </p:grpSpPr>
        <p:sp>
          <p:nvSpPr>
            <p:cNvPr id="48" name="Freihandform 47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 Verbindung mit Pfeil 55"/>
            <p:cNvCxnSpPr>
              <a:stCxn id="53" idx="4"/>
              <a:endCxn id="54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4" idx="2"/>
              <a:endCxn id="52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4" idx="1"/>
              <a:endCxn id="55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51" idx="7"/>
              <a:endCxn id="50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0" idx="6"/>
              <a:endCxn id="53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3" idx="3"/>
              <a:endCxn id="51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endCxn id="52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5" name="Gerade Verbindung mit Pfeil 64"/>
          <p:cNvCxnSpPr/>
          <p:nvPr/>
        </p:nvCxnSpPr>
        <p:spPr>
          <a:xfrm flipV="1">
            <a:off x="5065584" y="1412776"/>
            <a:ext cx="0" cy="526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3058968" y="2077894"/>
                <a:ext cx="3241224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68" y="2077894"/>
                <a:ext cx="3241224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059832" y="5649725"/>
                <a:ext cx="3240360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49725"/>
                <a:ext cx="324036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3059832" y="3717952"/>
                <a:ext cx="3240360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17952"/>
                <a:ext cx="3240360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869770" y="5539077"/>
            <a:ext cx="883417" cy="791452"/>
            <a:chOff x="1869770" y="5539077"/>
            <a:chExt cx="883417" cy="791452"/>
          </a:xfrm>
        </p:grpSpPr>
        <p:sp>
          <p:nvSpPr>
            <p:cNvPr id="72" name="Ellipse 71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rade Verbindung mit Pfeil 77"/>
            <p:cNvCxnSpPr>
              <a:stCxn id="75" idx="4"/>
              <a:endCxn id="76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6" idx="2"/>
              <a:endCxn id="74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stCxn id="76" idx="1"/>
              <a:endCxn id="77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>
              <a:stCxn id="73" idx="7"/>
              <a:endCxn id="72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stCxn id="72" idx="6"/>
              <a:endCxn id="75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75" idx="3"/>
              <a:endCxn id="73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>
              <a:stCxn id="72" idx="3"/>
              <a:endCxn id="74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>
              <a:stCxn id="72" idx="5"/>
              <a:endCxn id="76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ieren 68"/>
          <p:cNvGrpSpPr/>
          <p:nvPr/>
        </p:nvGrpSpPr>
        <p:grpSpPr>
          <a:xfrm>
            <a:off x="1693481" y="1276825"/>
            <a:ext cx="5392960" cy="2336387"/>
            <a:chOff x="1627312" y="5456321"/>
            <a:chExt cx="5392960" cy="2336387"/>
          </a:xfrm>
          <a:solidFill>
            <a:schemeClr val="bg1">
              <a:alpha val="85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1627312" y="5456321"/>
              <a:ext cx="5392960" cy="15873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700320" y="7043690"/>
              <a:ext cx="605439" cy="749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619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 rot="21440805">
            <a:off x="4014756" y="3068171"/>
            <a:ext cx="1153919" cy="577606"/>
          </a:xfrm>
          <a:custGeom>
            <a:avLst/>
            <a:gdLst>
              <a:gd name="connsiteX0" fmla="*/ 58802 w 1191399"/>
              <a:gd name="connsiteY0" fmla="*/ 559490 h 592846"/>
              <a:gd name="connsiteX1" fmla="*/ 458852 w 1191399"/>
              <a:gd name="connsiteY1" fmla="*/ 271359 h 592846"/>
              <a:gd name="connsiteX2" fmla="*/ 458852 w 1191399"/>
              <a:gd name="connsiteY2" fmla="*/ 218971 h 592846"/>
              <a:gd name="connsiteX3" fmla="*/ 330264 w 1191399"/>
              <a:gd name="connsiteY3" fmla="*/ 47521 h 592846"/>
              <a:gd name="connsiteX4" fmla="*/ 501714 w 1191399"/>
              <a:gd name="connsiteY4" fmla="*/ 11803 h 592846"/>
              <a:gd name="connsiteX5" fmla="*/ 544577 w 1191399"/>
              <a:gd name="connsiteY5" fmla="*/ 223734 h 592846"/>
              <a:gd name="connsiteX6" fmla="*/ 594583 w 1191399"/>
              <a:gd name="connsiteY6" fmla="*/ 266596 h 592846"/>
              <a:gd name="connsiteX7" fmla="*/ 1118458 w 1191399"/>
              <a:gd name="connsiteY7" fmla="*/ 361846 h 592846"/>
              <a:gd name="connsiteX8" fmla="*/ 1077977 w 1191399"/>
              <a:gd name="connsiteY8" fmla="*/ 392803 h 592846"/>
              <a:gd name="connsiteX9" fmla="*/ 111189 w 1191399"/>
              <a:gd name="connsiteY9" fmla="*/ 569015 h 592846"/>
              <a:gd name="connsiteX10" fmla="*/ 58802 w 1191399"/>
              <a:gd name="connsiteY10" fmla="*/ 559490 h 5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1399" h="592846">
                <a:moveTo>
                  <a:pt x="58802" y="559490"/>
                </a:moveTo>
                <a:cubicBezTo>
                  <a:pt x="116746" y="509881"/>
                  <a:pt x="392177" y="328112"/>
                  <a:pt x="458852" y="271359"/>
                </a:cubicBezTo>
                <a:cubicBezTo>
                  <a:pt x="525527" y="214606"/>
                  <a:pt x="480283" y="256277"/>
                  <a:pt x="458852" y="218971"/>
                </a:cubicBezTo>
                <a:cubicBezTo>
                  <a:pt x="437421" y="181665"/>
                  <a:pt x="323120" y="82049"/>
                  <a:pt x="330264" y="47521"/>
                </a:cubicBezTo>
                <a:cubicBezTo>
                  <a:pt x="337408" y="12993"/>
                  <a:pt x="465995" y="-17566"/>
                  <a:pt x="501714" y="11803"/>
                </a:cubicBezTo>
                <a:cubicBezTo>
                  <a:pt x="537433" y="41172"/>
                  <a:pt x="529099" y="181269"/>
                  <a:pt x="544577" y="223734"/>
                </a:cubicBezTo>
                <a:cubicBezTo>
                  <a:pt x="560055" y="266199"/>
                  <a:pt x="498936" y="243577"/>
                  <a:pt x="594583" y="266596"/>
                </a:cubicBezTo>
                <a:cubicBezTo>
                  <a:pt x="690230" y="289615"/>
                  <a:pt x="1037892" y="340811"/>
                  <a:pt x="1118458" y="361846"/>
                </a:cubicBezTo>
                <a:cubicBezTo>
                  <a:pt x="1199024" y="382880"/>
                  <a:pt x="1245855" y="358275"/>
                  <a:pt x="1077977" y="392803"/>
                </a:cubicBezTo>
                <a:cubicBezTo>
                  <a:pt x="910099" y="427331"/>
                  <a:pt x="279861" y="542425"/>
                  <a:pt x="111189" y="569015"/>
                </a:cubicBezTo>
                <a:cubicBezTo>
                  <a:pt x="-57483" y="595605"/>
                  <a:pt x="858" y="609099"/>
                  <a:pt x="58802" y="559490"/>
                </a:cubicBezTo>
                <a:close/>
              </a:path>
            </a:pathLst>
          </a:custGeom>
          <a:noFill/>
          <a:ln w="101600">
            <a:solidFill>
              <a:schemeClr val="accent3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913074" y="3574742"/>
            <a:ext cx="120633" cy="137040"/>
          </a:xfrm>
          <a:prstGeom prst="rect">
            <a:avLst/>
          </a:prstGeom>
          <a:solidFill>
            <a:schemeClr val="bg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 rot="19433144">
            <a:off x="3849917" y="3390810"/>
            <a:ext cx="425556" cy="425556"/>
          </a:xfrm>
          <a:prstGeom prst="star5">
            <a:avLst>
              <a:gd name="adj" fmla="val 219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smtClean="0"/>
              <a:t>ycle-like </a:t>
            </a:r>
            <a:r>
              <a:rPr lang="en-US" dirty="0" smtClean="0"/>
              <a:t>structures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Inhaltsplatzhalter 30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4320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smtClean="0"/>
                  <a:t>for </a:t>
                </a:r>
                <a:r>
                  <a:rPr lang="de-DE" sz="2400" dirty="0" smtClean="0"/>
                  <a:t>tuple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𝑊</m:t>
                    </m:r>
                  </m:oMath>
                </a14:m>
                <a:r>
                  <a:rPr lang="de-DE" sz="2400" dirty="0" smtClean="0"/>
                  <a:t>, </a:t>
                </a:r>
                <a:r>
                  <a:rPr lang="de-DE" sz="2400" dirty="0" err="1" smtClean="0"/>
                  <a:t>let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𝒮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≔{</m:t>
                    </m:r>
                  </m:oMath>
                </a14:m>
                <a:r>
                  <a:rPr lang="de-DE" sz="2400" dirty="0" smtClean="0"/>
                  <a:t>cyclic </a:t>
                </a:r>
                <a:r>
                  <a:rPr lang="de-DE" sz="2400" dirty="0" err="1" smtClean="0"/>
                  <a:t>shifts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W</m:t>
                    </m:r>
                    <m:r>
                      <a:rPr lang="de-DE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06" name="Inhaltsplatzhalter 30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432048"/>
              </a:xfrm>
              <a:blipFill rotWithShape="1">
                <a:blip r:embed="rId3"/>
                <a:stretch>
                  <a:fillRect l="-1111" t="-11429" b="-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539552" y="2887196"/>
            <a:ext cx="2435603" cy="2486020"/>
            <a:chOff x="649265" y="1772816"/>
            <a:chExt cx="2435603" cy="2486020"/>
          </a:xfrm>
        </p:grpSpPr>
        <p:sp>
          <p:nvSpPr>
            <p:cNvPr id="8" name="Freihandform 7"/>
            <p:cNvSpPr/>
            <p:nvPr/>
          </p:nvSpPr>
          <p:spPr>
            <a:xfrm>
              <a:off x="1435189" y="2541282"/>
              <a:ext cx="903181" cy="3954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feld 159"/>
                <p:cNvSpPr txBox="1"/>
                <p:nvPr/>
              </p:nvSpPr>
              <p:spPr>
                <a:xfrm>
                  <a:off x="649265" y="2996952"/>
                  <a:ext cx="2435603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2800" b="1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cycle</a:t>
                  </a:r>
                  <a:endPara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𝐶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𝒮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𝑇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a14:m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</a:p>
                <a:p>
                  <a:pPr algn="ctr"/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no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repeating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vts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. </a:t>
                  </a:r>
                  <a:endParaRPr lang="de-DE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feld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65" y="2996952"/>
                  <a:ext cx="2435603" cy="12618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09" t="-4831" r="-3509" b="-1014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Ellipse 161"/>
            <p:cNvSpPr/>
            <p:nvPr/>
          </p:nvSpPr>
          <p:spPr>
            <a:xfrm>
              <a:off x="1743788" y="19642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1325692" y="227784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1418839" y="280046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2370934" y="20702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2281208" y="289136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1900575" y="24868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cxnSp>
          <p:nvCxnSpPr>
            <p:cNvPr id="168" name="Gerade Verbindung mit Pfeil 167"/>
            <p:cNvCxnSpPr>
              <a:stCxn id="165" idx="4"/>
              <a:endCxn id="166" idx="0"/>
            </p:cNvCxnSpPr>
            <p:nvPr/>
          </p:nvCxnSpPr>
          <p:spPr>
            <a:xfrm flipH="1">
              <a:off x="2326071" y="2159979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mit Pfeil 168"/>
            <p:cNvCxnSpPr>
              <a:stCxn id="166" idx="2"/>
              <a:endCxn id="164" idx="6"/>
            </p:cNvCxnSpPr>
            <p:nvPr/>
          </p:nvCxnSpPr>
          <p:spPr>
            <a:xfrm flipH="1" flipV="1">
              <a:off x="1508565" y="2845329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mit Pfeil 169"/>
            <p:cNvCxnSpPr>
              <a:stCxn id="166" idx="1"/>
              <a:endCxn id="167" idx="5"/>
            </p:cNvCxnSpPr>
            <p:nvPr/>
          </p:nvCxnSpPr>
          <p:spPr>
            <a:xfrm flipH="1" flipV="1">
              <a:off x="1977161" y="2563479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mit Pfeil 171"/>
            <p:cNvCxnSpPr>
              <a:stCxn id="163" idx="7"/>
              <a:endCxn id="162" idx="3"/>
            </p:cNvCxnSpPr>
            <p:nvPr/>
          </p:nvCxnSpPr>
          <p:spPr>
            <a:xfrm flipV="1">
              <a:off x="1402278" y="2040858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mit Pfeil 172"/>
            <p:cNvCxnSpPr>
              <a:stCxn id="162" idx="6"/>
              <a:endCxn id="165" idx="2"/>
            </p:cNvCxnSpPr>
            <p:nvPr/>
          </p:nvCxnSpPr>
          <p:spPr>
            <a:xfrm>
              <a:off x="1833515" y="2009135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mit Pfeil 173"/>
            <p:cNvCxnSpPr/>
            <p:nvPr/>
          </p:nvCxnSpPr>
          <p:spPr>
            <a:xfrm flipH="1" flipV="1">
              <a:off x="1803540" y="2059593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mit Pfeil 174"/>
            <p:cNvCxnSpPr>
              <a:stCxn id="165" idx="3"/>
              <a:endCxn id="163" idx="6"/>
            </p:cNvCxnSpPr>
            <p:nvPr/>
          </p:nvCxnSpPr>
          <p:spPr>
            <a:xfrm flipH="1">
              <a:off x="1415418" y="2146839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mit Pfeil 175"/>
            <p:cNvCxnSpPr>
              <a:endCxn id="164" idx="7"/>
            </p:cNvCxnSpPr>
            <p:nvPr/>
          </p:nvCxnSpPr>
          <p:spPr>
            <a:xfrm flipH="1">
              <a:off x="1495425" y="2563479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Freihandform 176"/>
            <p:cNvSpPr/>
            <p:nvPr/>
          </p:nvSpPr>
          <p:spPr>
            <a:xfrm>
              <a:off x="1637988" y="1772816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feld 177"/>
              <p:cNvSpPr txBox="1"/>
              <p:nvPr/>
            </p:nvSpPr>
            <p:spPr>
              <a:xfrm>
                <a:off x="3456438" y="4293849"/>
                <a:ext cx="223364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closed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walk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8" name="Textfeld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38" y="4293849"/>
                <a:ext cx="2233643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546" t="-6803" r="-820" b="-13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Ellipse 249"/>
          <p:cNvSpPr/>
          <p:nvPr/>
        </p:nvSpPr>
        <p:spPr>
          <a:xfrm>
            <a:off x="4451803" y="3261169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1" name="Ellipse 250"/>
          <p:cNvSpPr/>
          <p:nvPr/>
        </p:nvSpPr>
        <p:spPr>
          <a:xfrm>
            <a:off x="4033707" y="3574742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2" name="Ellipse 251"/>
          <p:cNvSpPr/>
          <p:nvPr/>
        </p:nvSpPr>
        <p:spPr>
          <a:xfrm>
            <a:off x="4126854" y="4097363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Ellipse 252"/>
          <p:cNvSpPr/>
          <p:nvPr/>
        </p:nvSpPr>
        <p:spPr>
          <a:xfrm>
            <a:off x="5078949" y="3367150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4" name="Ellipse 253"/>
          <p:cNvSpPr/>
          <p:nvPr/>
        </p:nvSpPr>
        <p:spPr>
          <a:xfrm>
            <a:off x="4989223" y="4188258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Ellipse 254"/>
          <p:cNvSpPr/>
          <p:nvPr/>
        </p:nvSpPr>
        <p:spPr>
          <a:xfrm>
            <a:off x="4608590" y="3783790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6" name="Gerade Verbindung mit Pfeil 255"/>
          <p:cNvCxnSpPr>
            <a:stCxn id="253" idx="4"/>
            <a:endCxn id="254" idx="0"/>
          </p:cNvCxnSpPr>
          <p:nvPr/>
        </p:nvCxnSpPr>
        <p:spPr>
          <a:xfrm flipH="1">
            <a:off x="5034086" y="3456876"/>
            <a:ext cx="89726" cy="7313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mit Pfeil 256"/>
          <p:cNvCxnSpPr>
            <a:stCxn id="254" idx="2"/>
            <a:endCxn id="252" idx="6"/>
          </p:cNvCxnSpPr>
          <p:nvPr/>
        </p:nvCxnSpPr>
        <p:spPr>
          <a:xfrm flipH="1" flipV="1">
            <a:off x="4216580" y="4142226"/>
            <a:ext cx="772642" cy="908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254" idx="1"/>
            <a:endCxn id="255" idx="5"/>
          </p:cNvCxnSpPr>
          <p:nvPr/>
        </p:nvCxnSpPr>
        <p:spPr>
          <a:xfrm flipH="1" flipV="1">
            <a:off x="4685176" y="3860376"/>
            <a:ext cx="317187" cy="341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mit Pfeil 259"/>
          <p:cNvCxnSpPr>
            <a:stCxn id="251" idx="7"/>
            <a:endCxn id="250" idx="3"/>
          </p:cNvCxnSpPr>
          <p:nvPr/>
        </p:nvCxnSpPr>
        <p:spPr>
          <a:xfrm flipV="1">
            <a:off x="4110293" y="3337755"/>
            <a:ext cx="354651" cy="2501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mit Pfeil 260"/>
          <p:cNvCxnSpPr>
            <a:stCxn id="250" idx="6"/>
            <a:endCxn id="253" idx="2"/>
          </p:cNvCxnSpPr>
          <p:nvPr/>
        </p:nvCxnSpPr>
        <p:spPr>
          <a:xfrm>
            <a:off x="4541530" y="3306032"/>
            <a:ext cx="537419" cy="1059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Gerade Verbindung mit Pfeil 261"/>
          <p:cNvCxnSpPr/>
          <p:nvPr/>
        </p:nvCxnSpPr>
        <p:spPr>
          <a:xfrm flipH="1" flipV="1">
            <a:off x="4511555" y="3356490"/>
            <a:ext cx="127034" cy="4186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 Verbindung mit Pfeil 262"/>
          <p:cNvCxnSpPr>
            <a:stCxn id="253" idx="3"/>
            <a:endCxn id="251" idx="6"/>
          </p:cNvCxnSpPr>
          <p:nvPr/>
        </p:nvCxnSpPr>
        <p:spPr>
          <a:xfrm flipH="1">
            <a:off x="4123433" y="3443736"/>
            <a:ext cx="968656" cy="1758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rade Verbindung mit Pfeil 263"/>
          <p:cNvCxnSpPr>
            <a:endCxn id="252" idx="7"/>
          </p:cNvCxnSpPr>
          <p:nvPr/>
        </p:nvCxnSpPr>
        <p:spPr>
          <a:xfrm flipH="1">
            <a:off x="4203440" y="3860376"/>
            <a:ext cx="408355" cy="2501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Freihandform 264"/>
          <p:cNvSpPr/>
          <p:nvPr/>
        </p:nvSpPr>
        <p:spPr>
          <a:xfrm>
            <a:off x="4346003" y="3069713"/>
            <a:ext cx="187288" cy="196433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550519" y="1556792"/>
            <a:ext cx="1590307" cy="2188696"/>
            <a:chOff x="6656315" y="1824648"/>
            <a:chExt cx="1590307" cy="2188696"/>
          </a:xfrm>
        </p:grpSpPr>
        <p:sp>
          <p:nvSpPr>
            <p:cNvPr id="104" name="Freihandform 103"/>
            <p:cNvSpPr/>
            <p:nvPr/>
          </p:nvSpPr>
          <p:spPr>
            <a:xfrm>
              <a:off x="6853210" y="1824648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7294826" y="20161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6876730" y="23296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6969877" y="285229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7921972" y="212208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7832246" y="29431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7451613" y="253872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3" name="Gerade Verbindung mit Pfeil 272"/>
            <p:cNvCxnSpPr>
              <a:stCxn id="270" idx="4"/>
              <a:endCxn id="271" idx="0"/>
            </p:cNvCxnSpPr>
            <p:nvPr/>
          </p:nvCxnSpPr>
          <p:spPr>
            <a:xfrm flipH="1">
              <a:off x="7877109" y="2211811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mit Pfeil 273"/>
            <p:cNvCxnSpPr>
              <a:stCxn id="271" idx="2"/>
              <a:endCxn id="269" idx="6"/>
            </p:cNvCxnSpPr>
            <p:nvPr/>
          </p:nvCxnSpPr>
          <p:spPr>
            <a:xfrm flipH="1" flipV="1">
              <a:off x="7059603" y="2897161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mit Pfeil 274"/>
            <p:cNvCxnSpPr>
              <a:stCxn id="271" idx="1"/>
              <a:endCxn id="272" idx="5"/>
            </p:cNvCxnSpPr>
            <p:nvPr/>
          </p:nvCxnSpPr>
          <p:spPr>
            <a:xfrm flipH="1" flipV="1">
              <a:off x="7528199" y="2615311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mit Pfeil 276"/>
            <p:cNvCxnSpPr>
              <a:stCxn id="268" idx="7"/>
              <a:endCxn id="267" idx="3"/>
            </p:cNvCxnSpPr>
            <p:nvPr/>
          </p:nvCxnSpPr>
          <p:spPr>
            <a:xfrm flipV="1">
              <a:off x="6953316" y="2092690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mit Pfeil 277"/>
            <p:cNvCxnSpPr>
              <a:stCxn id="267" idx="6"/>
              <a:endCxn id="270" idx="2"/>
            </p:cNvCxnSpPr>
            <p:nvPr/>
          </p:nvCxnSpPr>
          <p:spPr>
            <a:xfrm>
              <a:off x="7384553" y="2060967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mit Pfeil 278"/>
            <p:cNvCxnSpPr/>
            <p:nvPr/>
          </p:nvCxnSpPr>
          <p:spPr>
            <a:xfrm flipH="1" flipV="1">
              <a:off x="7354578" y="2111425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mit Pfeil 279"/>
            <p:cNvCxnSpPr>
              <a:stCxn id="270" idx="3"/>
              <a:endCxn id="268" idx="6"/>
            </p:cNvCxnSpPr>
            <p:nvPr/>
          </p:nvCxnSpPr>
          <p:spPr>
            <a:xfrm flipH="1">
              <a:off x="6966456" y="2198671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mit Pfeil 280"/>
            <p:cNvCxnSpPr>
              <a:endCxn id="269" idx="7"/>
            </p:cNvCxnSpPr>
            <p:nvPr/>
          </p:nvCxnSpPr>
          <p:spPr>
            <a:xfrm flipH="1">
              <a:off x="7046463" y="2615311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Freihandform 281"/>
            <p:cNvSpPr/>
            <p:nvPr/>
          </p:nvSpPr>
          <p:spPr>
            <a:xfrm>
              <a:off x="7189026" y="1824648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feld 303"/>
                <p:cNvSpPr txBox="1"/>
                <p:nvPr/>
              </p:nvSpPr>
              <p:spPr>
                <a:xfrm>
                  <a:off x="6656315" y="3120792"/>
                  <a:ext cx="1590307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2800" b="1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CW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𝑊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𝒮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𝑇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04" name="Textfeld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315" y="3120792"/>
                  <a:ext cx="1590307" cy="892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849" r="-769" b="-1027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/>
          <p:cNvGrpSpPr/>
          <p:nvPr/>
        </p:nvGrpSpPr>
        <p:grpSpPr>
          <a:xfrm>
            <a:off x="6566232" y="4187813"/>
            <a:ext cx="1644388" cy="2200336"/>
            <a:chOff x="6672028" y="4283197"/>
            <a:chExt cx="1644388" cy="2200336"/>
          </a:xfrm>
        </p:grpSpPr>
        <p:sp>
          <p:nvSpPr>
            <p:cNvPr id="109" name="Freihandform 108"/>
            <p:cNvSpPr/>
            <p:nvPr/>
          </p:nvSpPr>
          <p:spPr>
            <a:xfrm>
              <a:off x="6915692" y="4283197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376314" y="4513703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Ellipse 283"/>
            <p:cNvSpPr/>
            <p:nvPr/>
          </p:nvSpPr>
          <p:spPr>
            <a:xfrm>
              <a:off x="7348077" y="44862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6929981" y="479986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7023128" y="532248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7975223" y="459227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7885497" y="541338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7504864" y="500891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0" name="Gerade Verbindung mit Pfeil 289"/>
            <p:cNvCxnSpPr>
              <a:stCxn id="287" idx="4"/>
              <a:endCxn id="288" idx="0"/>
            </p:cNvCxnSpPr>
            <p:nvPr/>
          </p:nvCxnSpPr>
          <p:spPr>
            <a:xfrm flipH="1">
              <a:off x="7930360" y="468200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 Verbindung mit Pfeil 290"/>
            <p:cNvCxnSpPr>
              <a:stCxn id="288" idx="2"/>
              <a:endCxn id="286" idx="6"/>
            </p:cNvCxnSpPr>
            <p:nvPr/>
          </p:nvCxnSpPr>
          <p:spPr>
            <a:xfrm flipH="1" flipV="1">
              <a:off x="7112854" y="536735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 Verbindung mit Pfeil 291"/>
            <p:cNvCxnSpPr>
              <a:stCxn id="288" idx="1"/>
              <a:endCxn id="289" idx="5"/>
            </p:cNvCxnSpPr>
            <p:nvPr/>
          </p:nvCxnSpPr>
          <p:spPr>
            <a:xfrm flipH="1" flipV="1">
              <a:off x="7581450" y="508550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 Verbindung mit Pfeil 293"/>
            <p:cNvCxnSpPr>
              <a:stCxn id="285" idx="7"/>
              <a:endCxn id="284" idx="3"/>
            </p:cNvCxnSpPr>
            <p:nvPr/>
          </p:nvCxnSpPr>
          <p:spPr>
            <a:xfrm flipV="1">
              <a:off x="7006567" y="456287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 Verbindung mit Pfeil 294"/>
            <p:cNvCxnSpPr>
              <a:stCxn id="284" idx="6"/>
              <a:endCxn id="287" idx="2"/>
            </p:cNvCxnSpPr>
            <p:nvPr/>
          </p:nvCxnSpPr>
          <p:spPr>
            <a:xfrm>
              <a:off x="7437804" y="453115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mit Pfeil 295"/>
            <p:cNvCxnSpPr/>
            <p:nvPr/>
          </p:nvCxnSpPr>
          <p:spPr>
            <a:xfrm flipH="1" flipV="1">
              <a:off x="7407829" y="458161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mit Pfeil 296"/>
            <p:cNvCxnSpPr>
              <a:stCxn id="287" idx="3"/>
              <a:endCxn id="285" idx="6"/>
            </p:cNvCxnSpPr>
            <p:nvPr/>
          </p:nvCxnSpPr>
          <p:spPr>
            <a:xfrm flipH="1">
              <a:off x="7019707" y="466886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 Verbindung mit Pfeil 297"/>
            <p:cNvCxnSpPr>
              <a:endCxn id="286" idx="7"/>
            </p:cNvCxnSpPr>
            <p:nvPr/>
          </p:nvCxnSpPr>
          <p:spPr>
            <a:xfrm flipH="1">
              <a:off x="7099714" y="508550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Freihandform 298"/>
            <p:cNvSpPr/>
            <p:nvPr/>
          </p:nvSpPr>
          <p:spPr>
            <a:xfrm>
              <a:off x="7242277" y="429483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feld 304"/>
                <p:cNvSpPr txBox="1"/>
                <p:nvPr/>
              </p:nvSpPr>
              <p:spPr>
                <a:xfrm>
                  <a:off x="6672028" y="5590981"/>
                  <a:ext cx="164438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2800" b="1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UCW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⟧"/>
                            <m:ctrlP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05" name="Textfeld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028" y="5590981"/>
                  <a:ext cx="1644388" cy="892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849" b="-137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Abgerundetes Rechteck 2"/>
          <p:cNvSpPr/>
          <p:nvPr/>
        </p:nvSpPr>
        <p:spPr>
          <a:xfrm>
            <a:off x="3310159" y="2712188"/>
            <a:ext cx="2569095" cy="2733036"/>
          </a:xfrm>
          <a:prstGeom prst="roundRect">
            <a:avLst/>
          </a:prstGeom>
          <a:noFill/>
          <a:ln w="5715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types of UCWs</a:t>
            </a:r>
            <a:endParaRPr lang="de-DE"/>
          </a:p>
        </p:txBody>
      </p:sp>
      <p:sp>
        <p:nvSpPr>
          <p:cNvPr id="23" name="Inhaltsplatzhalter 30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mtClean="0"/>
              <a:t>similar to types of cyclic walks defined by Flum, Grohe</a:t>
            </a:r>
            <a:endParaRPr lang="de-DE" sz="2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613082" y="2597423"/>
                <a:ext cx="4735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𝑈</m:t>
                        </m:r>
                      </m:sub>
                    </m:sSub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sz="2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82" y="2597423"/>
                <a:ext cx="4735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706" t="-11628" b="-313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613082" y="2021359"/>
                <a:ext cx="3956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≔</m:t>
                    </m:r>
                  </m:oMath>
                </a14:m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 #visits of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  <a:ea typeface="Cambria Math" pitchFamily="18" charset="0"/>
                      </a:rPr>
                      <m:t>𝑈</m:t>
                    </m:r>
                  </m:oMath>
                </a14:m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800" i="1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endParaRPr lang="de-DE" sz="280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82" y="2021359"/>
                <a:ext cx="395666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ihandform 4"/>
          <p:cNvSpPr/>
          <p:nvPr/>
        </p:nvSpPr>
        <p:spPr>
          <a:xfrm>
            <a:off x="945015" y="2040523"/>
            <a:ext cx="1920151" cy="961151"/>
          </a:xfrm>
          <a:custGeom>
            <a:avLst/>
            <a:gdLst>
              <a:gd name="connsiteX0" fmla="*/ 58802 w 1191399"/>
              <a:gd name="connsiteY0" fmla="*/ 559490 h 592846"/>
              <a:gd name="connsiteX1" fmla="*/ 458852 w 1191399"/>
              <a:gd name="connsiteY1" fmla="*/ 271359 h 592846"/>
              <a:gd name="connsiteX2" fmla="*/ 458852 w 1191399"/>
              <a:gd name="connsiteY2" fmla="*/ 218971 h 592846"/>
              <a:gd name="connsiteX3" fmla="*/ 330264 w 1191399"/>
              <a:gd name="connsiteY3" fmla="*/ 47521 h 592846"/>
              <a:gd name="connsiteX4" fmla="*/ 501714 w 1191399"/>
              <a:gd name="connsiteY4" fmla="*/ 11803 h 592846"/>
              <a:gd name="connsiteX5" fmla="*/ 544577 w 1191399"/>
              <a:gd name="connsiteY5" fmla="*/ 223734 h 592846"/>
              <a:gd name="connsiteX6" fmla="*/ 594583 w 1191399"/>
              <a:gd name="connsiteY6" fmla="*/ 266596 h 592846"/>
              <a:gd name="connsiteX7" fmla="*/ 1118458 w 1191399"/>
              <a:gd name="connsiteY7" fmla="*/ 361846 h 592846"/>
              <a:gd name="connsiteX8" fmla="*/ 1077977 w 1191399"/>
              <a:gd name="connsiteY8" fmla="*/ 392803 h 592846"/>
              <a:gd name="connsiteX9" fmla="*/ 111189 w 1191399"/>
              <a:gd name="connsiteY9" fmla="*/ 569015 h 592846"/>
              <a:gd name="connsiteX10" fmla="*/ 58802 w 1191399"/>
              <a:gd name="connsiteY10" fmla="*/ 559490 h 5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1399" h="592846">
                <a:moveTo>
                  <a:pt x="58802" y="559490"/>
                </a:moveTo>
                <a:cubicBezTo>
                  <a:pt x="116746" y="509881"/>
                  <a:pt x="392177" y="328112"/>
                  <a:pt x="458852" y="271359"/>
                </a:cubicBezTo>
                <a:cubicBezTo>
                  <a:pt x="525527" y="214606"/>
                  <a:pt x="480283" y="256277"/>
                  <a:pt x="458852" y="218971"/>
                </a:cubicBezTo>
                <a:cubicBezTo>
                  <a:pt x="437421" y="181665"/>
                  <a:pt x="323120" y="82049"/>
                  <a:pt x="330264" y="47521"/>
                </a:cubicBezTo>
                <a:cubicBezTo>
                  <a:pt x="337408" y="12993"/>
                  <a:pt x="465995" y="-17566"/>
                  <a:pt x="501714" y="11803"/>
                </a:cubicBezTo>
                <a:cubicBezTo>
                  <a:pt x="537433" y="41172"/>
                  <a:pt x="529099" y="181269"/>
                  <a:pt x="544577" y="223734"/>
                </a:cubicBezTo>
                <a:cubicBezTo>
                  <a:pt x="560055" y="266199"/>
                  <a:pt x="498936" y="243577"/>
                  <a:pt x="594583" y="266596"/>
                </a:cubicBezTo>
                <a:cubicBezTo>
                  <a:pt x="690230" y="289615"/>
                  <a:pt x="1037892" y="340811"/>
                  <a:pt x="1118458" y="361846"/>
                </a:cubicBezTo>
                <a:cubicBezTo>
                  <a:pt x="1199024" y="382880"/>
                  <a:pt x="1245855" y="358275"/>
                  <a:pt x="1077977" y="392803"/>
                </a:cubicBezTo>
                <a:cubicBezTo>
                  <a:pt x="910099" y="427331"/>
                  <a:pt x="279861" y="542425"/>
                  <a:pt x="111189" y="569015"/>
                </a:cubicBezTo>
                <a:cubicBezTo>
                  <a:pt x="-57483" y="595605"/>
                  <a:pt x="858" y="609099"/>
                  <a:pt x="58802" y="559490"/>
                </a:cubicBezTo>
                <a:close/>
              </a:path>
            </a:pathLst>
          </a:custGeom>
          <a:noFill/>
          <a:ln w="177800">
            <a:solidFill>
              <a:schemeClr val="accent3">
                <a:lumMod val="75000"/>
                <a:alpha val="6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1711502" y="2424091"/>
            <a:ext cx="1057295" cy="1514322"/>
          </a:xfrm>
          <a:custGeom>
            <a:avLst/>
            <a:gdLst>
              <a:gd name="connsiteX0" fmla="*/ 198767 w 671227"/>
              <a:gd name="connsiteY0" fmla="*/ 591890 h 1005079"/>
              <a:gd name="connsiteX1" fmla="*/ 5886 w 671227"/>
              <a:gd name="connsiteY1" fmla="*/ 60871 h 1005079"/>
              <a:gd name="connsiteX2" fmla="*/ 101136 w 671227"/>
              <a:gd name="connsiteY2" fmla="*/ 18008 h 1005079"/>
              <a:gd name="connsiteX3" fmla="*/ 596436 w 671227"/>
              <a:gd name="connsiteY3" fmla="*/ 118021 h 1005079"/>
              <a:gd name="connsiteX4" fmla="*/ 667874 w 671227"/>
              <a:gd name="connsiteY4" fmla="*/ 179933 h 1005079"/>
              <a:gd name="connsiteX5" fmla="*/ 584530 w 671227"/>
              <a:gd name="connsiteY5" fmla="*/ 927646 h 1005079"/>
              <a:gd name="connsiteX6" fmla="*/ 496424 w 671227"/>
              <a:gd name="connsiteY6" fmla="*/ 941933 h 1005079"/>
              <a:gd name="connsiteX7" fmla="*/ 198767 w 671227"/>
              <a:gd name="connsiteY7" fmla="*/ 591890 h 10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227" h="1005079">
                <a:moveTo>
                  <a:pt x="198767" y="591890"/>
                </a:moveTo>
                <a:cubicBezTo>
                  <a:pt x="117011" y="445046"/>
                  <a:pt x="22158" y="156518"/>
                  <a:pt x="5886" y="60871"/>
                </a:cubicBezTo>
                <a:cubicBezTo>
                  <a:pt x="-10386" y="-34776"/>
                  <a:pt x="2711" y="8483"/>
                  <a:pt x="101136" y="18008"/>
                </a:cubicBezTo>
                <a:cubicBezTo>
                  <a:pt x="199561" y="27533"/>
                  <a:pt x="501980" y="91034"/>
                  <a:pt x="596436" y="118021"/>
                </a:cubicBezTo>
                <a:cubicBezTo>
                  <a:pt x="690892" y="145008"/>
                  <a:pt x="669858" y="44996"/>
                  <a:pt x="667874" y="179933"/>
                </a:cubicBezTo>
                <a:cubicBezTo>
                  <a:pt x="665890" y="314870"/>
                  <a:pt x="613105" y="800646"/>
                  <a:pt x="584530" y="927646"/>
                </a:cubicBezTo>
                <a:cubicBezTo>
                  <a:pt x="555955" y="1054646"/>
                  <a:pt x="561512" y="1000274"/>
                  <a:pt x="496424" y="941933"/>
                </a:cubicBezTo>
                <a:cubicBezTo>
                  <a:pt x="431337" y="883592"/>
                  <a:pt x="280523" y="738734"/>
                  <a:pt x="198767" y="591890"/>
                </a:cubicBezTo>
                <a:close/>
              </a:path>
            </a:pathLst>
          </a:custGeom>
          <a:noFill/>
          <a:ln w="177800">
            <a:solidFill>
              <a:schemeClr val="accent2">
                <a:lumMod val="75000"/>
                <a:alpha val="6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664515" y="2378480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68792" y="2900274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23791" y="3769928"/>
            <a:ext cx="149306" cy="14930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708102" y="2554835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558796" y="3921180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925413" y="3248135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>
            <a:stCxn id="10" idx="4"/>
            <a:endCxn id="11" idx="0"/>
          </p:cNvCxnSpPr>
          <p:nvPr/>
        </p:nvCxnSpPr>
        <p:spPr>
          <a:xfrm flipH="1">
            <a:off x="2633449" y="2704142"/>
            <a:ext cx="149306" cy="12170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2"/>
            <a:endCxn id="9" idx="6"/>
          </p:cNvCxnSpPr>
          <p:nvPr/>
        </p:nvCxnSpPr>
        <p:spPr>
          <a:xfrm flipH="1" flipV="1">
            <a:off x="1273098" y="3844582"/>
            <a:ext cx="1285696" cy="1512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2" idx="5"/>
          </p:cNvCxnSpPr>
          <p:nvPr/>
        </p:nvCxnSpPr>
        <p:spPr>
          <a:xfrm flipH="1" flipV="1">
            <a:off x="2052854" y="3375576"/>
            <a:ext cx="527807" cy="5674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7"/>
            <a:endCxn id="7" idx="3"/>
          </p:cNvCxnSpPr>
          <p:nvPr/>
        </p:nvCxnSpPr>
        <p:spPr>
          <a:xfrm flipV="1">
            <a:off x="1096234" y="2505921"/>
            <a:ext cx="590148" cy="4162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6"/>
            <a:endCxn id="10" idx="2"/>
          </p:cNvCxnSpPr>
          <p:nvPr/>
        </p:nvCxnSpPr>
        <p:spPr>
          <a:xfrm>
            <a:off x="1813823" y="2453133"/>
            <a:ext cx="894279" cy="176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763944" y="2537097"/>
            <a:ext cx="211388" cy="6966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3"/>
            <a:endCxn id="8" idx="6"/>
          </p:cNvCxnSpPr>
          <p:nvPr/>
        </p:nvCxnSpPr>
        <p:spPr>
          <a:xfrm flipH="1">
            <a:off x="1118099" y="2682276"/>
            <a:ext cx="1611869" cy="2926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9" idx="7"/>
          </p:cNvCxnSpPr>
          <p:nvPr/>
        </p:nvCxnSpPr>
        <p:spPr>
          <a:xfrm flipH="1">
            <a:off x="1251233" y="3375576"/>
            <a:ext cx="679513" cy="4162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>
            <a:off x="1488461" y="2059892"/>
            <a:ext cx="311652" cy="326870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563888" y="3421449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=8</m:t>
                    </m:r>
                  </m:oMath>
                </a14:m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0,1,1,1,2,3</m:t>
                        </m:r>
                      </m:e>
                    </m:d>
                  </m:oMath>
                </a14:m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  (</a:t>
                </a:r>
                <a:r>
                  <a:rPr lang="de-DE" sz="2000" smtClean="0">
                    <a:latin typeface="Cambria Math" pitchFamily="18" charset="0"/>
                    <a:ea typeface="Cambria Math" pitchFamily="18" charset="0"/>
                  </a:rPr>
                  <a:t>omitting 0s is fine)</a:t>
                </a:r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421449"/>
                <a:ext cx="46805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61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683568" y="25642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588490" y="31008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29968" y="37366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782755" y="21675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273098" y="223287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27584" y="35728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893218" y="4869160"/>
            <a:ext cx="1134968" cy="1216034"/>
            <a:chOff x="1350227" y="4180409"/>
            <a:chExt cx="1134968" cy="1216034"/>
          </a:xfrm>
        </p:grpSpPr>
        <p:sp>
          <p:nvSpPr>
            <p:cNvPr id="35" name="Freihandform 34"/>
            <p:cNvSpPr/>
            <p:nvPr/>
          </p:nvSpPr>
          <p:spPr>
            <a:xfrm>
              <a:off x="1665043" y="4180409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467927" y="4935472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768323" y="437962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350227" y="469320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443374" y="521582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395469" y="448560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305743" y="530671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925110" y="49022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mit Pfeil 43"/>
            <p:cNvCxnSpPr>
              <a:stCxn id="41" idx="4"/>
              <a:endCxn id="42" idx="0"/>
            </p:cNvCxnSpPr>
            <p:nvPr/>
          </p:nvCxnSpPr>
          <p:spPr>
            <a:xfrm flipH="1">
              <a:off x="2350606" y="4575334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42" idx="2"/>
              <a:endCxn id="40" idx="6"/>
            </p:cNvCxnSpPr>
            <p:nvPr/>
          </p:nvCxnSpPr>
          <p:spPr>
            <a:xfrm flipH="1" flipV="1">
              <a:off x="1533100" y="5260684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42" idx="1"/>
              <a:endCxn id="43" idx="5"/>
            </p:cNvCxnSpPr>
            <p:nvPr/>
          </p:nvCxnSpPr>
          <p:spPr>
            <a:xfrm flipH="1" flipV="1">
              <a:off x="2001696" y="4978834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39" idx="7"/>
              <a:endCxn id="38" idx="3"/>
            </p:cNvCxnSpPr>
            <p:nvPr/>
          </p:nvCxnSpPr>
          <p:spPr>
            <a:xfrm flipV="1">
              <a:off x="1426813" y="4456213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8" idx="6"/>
              <a:endCxn id="41" idx="2"/>
            </p:cNvCxnSpPr>
            <p:nvPr/>
          </p:nvCxnSpPr>
          <p:spPr>
            <a:xfrm>
              <a:off x="1858050" y="4424490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 flipV="1">
              <a:off x="1828075" y="4474948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1" idx="3"/>
              <a:endCxn id="39" idx="6"/>
            </p:cNvCxnSpPr>
            <p:nvPr/>
          </p:nvCxnSpPr>
          <p:spPr>
            <a:xfrm flipH="1">
              <a:off x="1439953" y="4562194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>
              <a:endCxn id="40" idx="7"/>
            </p:cNvCxnSpPr>
            <p:nvPr/>
          </p:nvCxnSpPr>
          <p:spPr>
            <a:xfrm flipH="1">
              <a:off x="1519960" y="4978834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ihandform 51"/>
            <p:cNvSpPr/>
            <p:nvPr/>
          </p:nvSpPr>
          <p:spPr>
            <a:xfrm>
              <a:off x="1662523" y="4188171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073087" y="5517232"/>
                <a:ext cx="25709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=4</m:t>
                    </m:r>
                  </m:oMath>
                </a14:m>
                <a:endParaRPr lang="de-DE" sz="2000" b="0" i="1" smtClean="0">
                  <a:solidFill>
                    <a:schemeClr val="tx1"/>
                  </a:solidFill>
                  <a:latin typeface="Cambria Math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0,0,1,1,1,1</m:t>
                        </m:r>
                      </m:e>
                    </m:d>
                  </m:oMath>
                </a14:m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87" y="5517232"/>
                <a:ext cx="257092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237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uppieren 53"/>
          <p:cNvGrpSpPr/>
          <p:nvPr/>
        </p:nvGrpSpPr>
        <p:grpSpPr>
          <a:xfrm>
            <a:off x="4788024" y="4870118"/>
            <a:ext cx="1134968" cy="1216034"/>
            <a:chOff x="1350227" y="4180409"/>
            <a:chExt cx="1134968" cy="1216034"/>
          </a:xfrm>
        </p:grpSpPr>
        <p:sp>
          <p:nvSpPr>
            <p:cNvPr id="55" name="Freihandform 54"/>
            <p:cNvSpPr/>
            <p:nvPr/>
          </p:nvSpPr>
          <p:spPr>
            <a:xfrm>
              <a:off x="1665043" y="4180409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768323" y="437962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350227" y="469320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443374" y="521582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2395469" y="448560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2305743" y="530671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925110" y="49022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3" name="Gerade Verbindung mit Pfeil 62"/>
            <p:cNvCxnSpPr>
              <a:stCxn id="60" idx="4"/>
              <a:endCxn id="61" idx="0"/>
            </p:cNvCxnSpPr>
            <p:nvPr/>
          </p:nvCxnSpPr>
          <p:spPr>
            <a:xfrm flipH="1">
              <a:off x="2350606" y="4575334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>
              <a:stCxn id="61" idx="2"/>
              <a:endCxn id="59" idx="6"/>
            </p:cNvCxnSpPr>
            <p:nvPr/>
          </p:nvCxnSpPr>
          <p:spPr>
            <a:xfrm flipH="1" flipV="1">
              <a:off x="1533100" y="5260684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>
              <a:stCxn id="61" idx="1"/>
              <a:endCxn id="62" idx="5"/>
            </p:cNvCxnSpPr>
            <p:nvPr/>
          </p:nvCxnSpPr>
          <p:spPr>
            <a:xfrm flipH="1" flipV="1">
              <a:off x="2001696" y="4978834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>
              <a:stCxn id="58" idx="7"/>
              <a:endCxn id="57" idx="3"/>
            </p:cNvCxnSpPr>
            <p:nvPr/>
          </p:nvCxnSpPr>
          <p:spPr>
            <a:xfrm flipV="1">
              <a:off x="1426813" y="4456213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stCxn id="57" idx="6"/>
              <a:endCxn id="60" idx="2"/>
            </p:cNvCxnSpPr>
            <p:nvPr/>
          </p:nvCxnSpPr>
          <p:spPr>
            <a:xfrm>
              <a:off x="1858050" y="4424490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 flipH="1" flipV="1">
              <a:off x="1828075" y="4474948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>
              <a:stCxn id="60" idx="3"/>
              <a:endCxn id="58" idx="6"/>
            </p:cNvCxnSpPr>
            <p:nvPr/>
          </p:nvCxnSpPr>
          <p:spPr>
            <a:xfrm flipH="1">
              <a:off x="1439953" y="4562194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>
              <a:endCxn id="59" idx="7"/>
            </p:cNvCxnSpPr>
            <p:nvPr/>
          </p:nvCxnSpPr>
          <p:spPr>
            <a:xfrm flipH="1">
              <a:off x="1519960" y="4978834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ihandform 70"/>
            <p:cNvSpPr/>
            <p:nvPr/>
          </p:nvSpPr>
          <p:spPr>
            <a:xfrm>
              <a:off x="1662523" y="4188171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5967893" y="5518190"/>
                <a:ext cx="2742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=9000</m:t>
                    </m:r>
                  </m:oMath>
                </a14:m>
                <a:endParaRPr lang="de-DE" sz="2000" b="0" i="1" smtClean="0">
                  <a:solidFill>
                    <a:schemeClr val="tx1"/>
                  </a:solidFill>
                  <a:latin typeface="Cambria Math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9000</m:t>
                        </m:r>
                      </m:e>
                    </m:d>
                  </m:oMath>
                </a14:m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93" y="5518190"/>
                <a:ext cx="2742728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444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53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/>
                  <a:t>typed UCWs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i="1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de-DE" smtClean="0"/>
                  <a:t> cliques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nhaltsplatzhalter 30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mtClean="0"/>
              <a:t>proof adapted from Flum, Grohe</a:t>
            </a:r>
            <a:endParaRPr lang="de-DE" sz="20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57199" y="1896342"/>
            <a:ext cx="8147249" cy="1172618"/>
            <a:chOff x="457199" y="1752326"/>
            <a:chExt cx="8147249" cy="11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Inhaltsplatzhalter 74"/>
                <p:cNvSpPr txBox="1">
                  <a:spLocks/>
                </p:cNvSpPr>
                <p:nvPr/>
              </p:nvSpPr>
              <p:spPr>
                <a:xfrm>
                  <a:off x="457199" y="1774459"/>
                  <a:ext cx="8147249" cy="1150485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>
                      <a:latin typeface="Cambria Math"/>
                    </a:rPr>
                    <a:t>In G, replace all edges by                ,  and add      .</a:t>
                  </a:r>
                  <a:endParaRPr lang="de-DE" sz="400" b="0" i="1" smtClean="0">
                    <a:latin typeface="Cambria Math"/>
                  </a:endParaRPr>
                </a:p>
                <a:p>
                  <a:r>
                    <a:rPr lang="de-DE" sz="2400" smtClean="0">
                      <a:latin typeface="Cambria Math"/>
                    </a:rPr>
                    <a:t>Want to count induced </a:t>
                  </a:r>
                  <a:r>
                    <a:rPr lang="de-DE" sz="2400" b="0" smtClean="0">
                      <a:latin typeface="Cambria Math"/>
                    </a:rPr>
                    <a:t>subgraphs isomorphic to </a:t>
                  </a:r>
                  <a14:m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𝐾</m:t>
                      </m:r>
                      <m:r>
                        <a:rPr lang="de-DE" sz="2400" b="0" i="0" smtClean="0"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de-DE" sz="2400" b="0" smtClean="0">
                      <a:latin typeface="Cambria Math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1774459"/>
                  <a:ext cx="8147249" cy="115048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49" t="-42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uppieren 24"/>
            <p:cNvGrpSpPr/>
            <p:nvPr/>
          </p:nvGrpSpPr>
          <p:grpSpPr>
            <a:xfrm>
              <a:off x="4139952" y="1915761"/>
              <a:ext cx="809918" cy="216130"/>
              <a:chOff x="4139952" y="1853970"/>
              <a:chExt cx="809918" cy="216130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4139952" y="1901532"/>
                <a:ext cx="117768" cy="1177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4832102" y="1901532"/>
                <a:ext cx="117768" cy="1177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4231506" y="1853970"/>
                <a:ext cx="600595" cy="76430"/>
              </a:xfrm>
              <a:custGeom>
                <a:avLst/>
                <a:gdLst>
                  <a:gd name="connsiteX0" fmla="*/ 0 w 558800"/>
                  <a:gd name="connsiteY0" fmla="*/ 76430 h 76430"/>
                  <a:gd name="connsiteX1" fmla="*/ 317500 w 558800"/>
                  <a:gd name="connsiteY1" fmla="*/ 230 h 76430"/>
                  <a:gd name="connsiteX2" fmla="*/ 558800 w 558800"/>
                  <a:gd name="connsiteY2" fmla="*/ 57380 h 7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800" h="76430">
                    <a:moveTo>
                      <a:pt x="0" y="76430"/>
                    </a:moveTo>
                    <a:cubicBezTo>
                      <a:pt x="112183" y="39917"/>
                      <a:pt x="224367" y="3405"/>
                      <a:pt x="317500" y="230"/>
                    </a:cubicBezTo>
                    <a:cubicBezTo>
                      <a:pt x="410633" y="-2945"/>
                      <a:pt x="484716" y="27217"/>
                      <a:pt x="558800" y="573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 rot="10800000">
                <a:off x="4247787" y="1993670"/>
                <a:ext cx="600595" cy="76430"/>
              </a:xfrm>
              <a:custGeom>
                <a:avLst/>
                <a:gdLst>
                  <a:gd name="connsiteX0" fmla="*/ 0 w 558800"/>
                  <a:gd name="connsiteY0" fmla="*/ 76430 h 76430"/>
                  <a:gd name="connsiteX1" fmla="*/ 317500 w 558800"/>
                  <a:gd name="connsiteY1" fmla="*/ 230 h 76430"/>
                  <a:gd name="connsiteX2" fmla="*/ 558800 w 558800"/>
                  <a:gd name="connsiteY2" fmla="*/ 57380 h 7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800" h="76430">
                    <a:moveTo>
                      <a:pt x="0" y="76430"/>
                    </a:moveTo>
                    <a:cubicBezTo>
                      <a:pt x="112183" y="39917"/>
                      <a:pt x="224367" y="3405"/>
                      <a:pt x="317500" y="230"/>
                    </a:cubicBezTo>
                    <a:cubicBezTo>
                      <a:pt x="410633" y="-2945"/>
                      <a:pt x="484716" y="27217"/>
                      <a:pt x="558800" y="573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6470456" y="1953976"/>
              <a:ext cx="117768" cy="1177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6392543" y="1752326"/>
              <a:ext cx="155826" cy="163435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57199" y="3204506"/>
            <a:ext cx="8147249" cy="944574"/>
            <a:chOff x="457199" y="3317510"/>
            <a:chExt cx="8147249" cy="94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Inhaltsplatzhalter 74"/>
                <p:cNvSpPr txBox="1">
                  <a:spLocks/>
                </p:cNvSpPr>
                <p:nvPr/>
              </p:nvSpPr>
              <p:spPr>
                <a:xfrm>
                  <a:off x="457199" y="3317510"/>
                  <a:ext cx="8147249" cy="944574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>
                      <a:latin typeface="Cambria Math"/>
                    </a:rPr>
                    <a:t>Consider set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𝒰</m:t>
                      </m:r>
                    </m:oMath>
                  </a14:m>
                  <a:r>
                    <a:rPr lang="de-DE" sz="2400" smtClean="0">
                      <a:latin typeface="Cambria Math"/>
                    </a:rPr>
                    <a:t> of UCWs of type</a:t>
                  </a:r>
                  <a:r>
                    <a:rPr lang="de-DE" sz="2400" smtClean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/>
                      </m:sSubSup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de-DE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</m:t>
                          </m:r>
                          <m:r>
                            <a:rPr lang="de-DE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a14:m>
                  <a:r>
                    <a:rPr lang="de-DE" sz="2400" smtClean="0">
                      <a:latin typeface="Cambria Math"/>
                    </a:rPr>
                    <a:t> in G. </a:t>
                  </a:r>
                  <a:endParaRPr lang="de-DE" sz="2400" b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1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3317510"/>
                  <a:ext cx="8147249" cy="9445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49" t="-5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Geschweifte Klammer links 13"/>
            <p:cNvSpPr/>
            <p:nvPr/>
          </p:nvSpPr>
          <p:spPr>
            <a:xfrm rot="16200000">
              <a:off x="6224086" y="3435799"/>
              <a:ext cx="202018" cy="913902"/>
            </a:xfrm>
            <a:prstGeom prst="leftBrace">
              <a:avLst>
                <a:gd name="adj1" fmla="val 378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309855" y="38927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latin typeface="Cambria Math" pitchFamily="18" charset="0"/>
                  <a:ea typeface="Cambria Math" pitchFamily="18" charset="0"/>
                </a:rPr>
                <a:t>k</a:t>
              </a:r>
              <a:endParaRPr lang="de-DE">
                <a:latin typeface="Cambria Math" pitchFamily="18" charset="0"/>
                <a:ea typeface="Cambria Math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Inhaltsplatzhalter 74"/>
              <p:cNvSpPr txBox="1">
                <a:spLocks/>
              </p:cNvSpPr>
              <p:nvPr/>
            </p:nvSpPr>
            <p:spPr>
              <a:xfrm>
                <a:off x="457199" y="4365104"/>
                <a:ext cx="8147249" cy="21602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2400" smtClean="0">
                    <a:latin typeface="Cambria Math"/>
                  </a:rPr>
                  <a:t>Partition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𝒰</m:t>
                    </m:r>
                    <m:r>
                      <a:rPr lang="de-DE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smtClean="0">
                    <a:latin typeface="Cambria Math"/>
                  </a:rPr>
                  <a:t>according to visited vertices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  <m:r>
                      <a:rPr lang="de-DE" sz="24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de-DE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de-DE" sz="2400" b="0" smtClean="0">
                  <a:latin typeface="Cambria Math"/>
                </a:endParaRPr>
              </a:p>
              <a:p>
                <a:r>
                  <a:rPr lang="de-DE" sz="2400" smtClean="0">
                    <a:latin typeface="Cambria Math"/>
                  </a:rPr>
                  <a:t>Note: If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≃</m:t>
                    </m:r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400" b="0" smtClean="0">
                    <a:latin typeface="Cambria Math"/>
                  </a:rPr>
                  <a:t>, then „same“ UCWs in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  <m:r>
                      <a:rPr lang="de-DE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.</a:t>
                </a:r>
              </a:p>
              <a:p>
                <a:r>
                  <a:rPr lang="de-DE" sz="2400" smtClean="0">
                    <a:latin typeface="Cambria Math"/>
                  </a:rPr>
                  <a:t>Partition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𝒰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according to isomorphism type of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de-DE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</a:t>
                </a:r>
                <a:br>
                  <a:rPr lang="de-DE" sz="2400" b="0" smtClean="0">
                    <a:latin typeface="Cambria Math"/>
                  </a:rPr>
                </a:br>
                <a:r>
                  <a:rPr lang="de-DE" sz="2400" b="0" smtClean="0">
                    <a:latin typeface="Cambria Math"/>
                  </a:rPr>
                  <a:t>which is some graph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vertices.</a:t>
                </a:r>
              </a:p>
            </p:txBody>
          </p:sp>
        </mc:Choice>
        <mc:Fallback xmlns="">
          <p:sp>
            <p:nvSpPr>
              <p:cNvPr id="63" name="Inhaltsplatzhalte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365104"/>
                <a:ext cx="8147249" cy="2160240"/>
              </a:xfrm>
              <a:prstGeom prst="rect">
                <a:avLst/>
              </a:prstGeom>
              <a:blipFill rotWithShape="1">
                <a:blip r:embed="rId6"/>
                <a:stretch>
                  <a:fillRect l="-449" t="-11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/>
                  <a:t>typed UCWs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i="1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de-DE" smtClean="0"/>
                  <a:t> cliques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/>
          <p:cNvSpPr/>
          <p:nvPr/>
        </p:nvSpPr>
        <p:spPr>
          <a:xfrm>
            <a:off x="5932115" y="2564904"/>
            <a:ext cx="2600325" cy="1937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686022" y="326978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G</a:t>
            </a:r>
            <a:endParaRPr lang="de-DE" sz="320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35510" y="2930238"/>
            <a:ext cx="1309500" cy="172289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432112" y="3319221"/>
            <a:ext cx="3818853" cy="267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418943" y="3755319"/>
            <a:ext cx="4493842" cy="110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/>
          <p:cNvGrpSpPr/>
          <p:nvPr/>
        </p:nvGrpSpPr>
        <p:grpSpPr>
          <a:xfrm>
            <a:off x="1243460" y="3170859"/>
            <a:ext cx="898168" cy="949535"/>
            <a:chOff x="6052671" y="1435463"/>
            <a:chExt cx="1153919" cy="1219912"/>
          </a:xfrm>
        </p:grpSpPr>
        <p:sp>
          <p:nvSpPr>
            <p:cNvPr id="34" name="Freihandform 33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 Verbindung mit Pfeil 41"/>
            <p:cNvCxnSpPr>
              <a:stCxn id="39" idx="4"/>
              <a:endCxn id="40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40" idx="2"/>
              <a:endCxn id="38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40" idx="1"/>
              <a:endCxn id="41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37" idx="7"/>
              <a:endCxn id="36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36" idx="6"/>
              <a:endCxn id="39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9" idx="3"/>
              <a:endCxn id="37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>
              <a:endCxn id="38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ihandform 49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1516509" y="4221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</a:t>
            </a:r>
            <a:endParaRPr lang="de-DE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2" name="Gerade Verbindung mit Pfeil 71"/>
          <p:cNvCxnSpPr/>
          <p:nvPr/>
        </p:nvCxnSpPr>
        <p:spPr>
          <a:xfrm flipV="1">
            <a:off x="2432112" y="3605932"/>
            <a:ext cx="4123965" cy="82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/>
              <p:cNvSpPr/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𝐻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𝐺𝑟𝑎𝑝h𝑠</m:t>
                              </m:r>
                            </m:e>
                            <m:sub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37396" y="1844824"/>
                <a:ext cx="5035561" cy="94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sub>
                      <m:sup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sup>
                    </m:sSubSup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≔#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UCWs of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de-DE" sz="240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             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𝐻</m:t>
                    </m:r>
                  </m:oMath>
                </a14:m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" y="1844824"/>
                <a:ext cx="5035561" cy="949299"/>
              </a:xfrm>
              <a:prstGeom prst="rect">
                <a:avLst/>
              </a:prstGeom>
              <a:blipFill rotWithShape="1">
                <a:blip r:embed="rId8"/>
                <a:stretch>
                  <a:fillRect b="-109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501555" y="1556792"/>
                <a:ext cx="6127229" cy="87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𝛽</m:t>
                        </m:r>
                      </m:e>
                      <m:sup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sup>
                    </m:sSup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≔#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UCWs of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de-DE" sz="240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             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55" y="1556792"/>
                <a:ext cx="6127229" cy="872226"/>
              </a:xfrm>
              <a:prstGeom prst="rect">
                <a:avLst/>
              </a:prstGeom>
              <a:blipFill rotWithShape="1">
                <a:blip r:embed="rId9"/>
                <a:stretch>
                  <a:fillRect t="-4196" b="-11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2192637" y="3933056"/>
                <a:ext cx="58780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sub>
                      <m:sup/>
                    </m:sSubSup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  ≔#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copies of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𝐻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37" y="3933056"/>
                <a:ext cx="5878044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hteck 50"/>
          <p:cNvSpPr/>
          <p:nvPr/>
        </p:nvSpPr>
        <p:spPr>
          <a:xfrm>
            <a:off x="-24414" y="1175358"/>
            <a:ext cx="5878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40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de-DE" sz="240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raph H </a:t>
            </a:r>
            <a:r>
              <a:rPr lang="de-DE" sz="2400" smtClean="0">
                <a:latin typeface="Cambria Math" pitchFamily="18" charset="0"/>
                <a:ea typeface="Cambria Math" pitchFamily="18" charset="0"/>
              </a:rPr>
              <a:t>of order k in </a:t>
            </a:r>
            <a:r>
              <a:rPr lang="de-DE" sz="240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host graph G</a:t>
            </a:r>
            <a:endParaRPr lang="de-DE" sz="240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llipse 6"/>
              <p:cNvSpPr/>
              <p:nvPr/>
            </p:nvSpPr>
            <p:spPr>
              <a:xfrm>
                <a:off x="6969025" y="3609451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7" name="Ellips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25" y="3609451"/>
                <a:ext cx="701757" cy="756417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pieren 94"/>
          <p:cNvGrpSpPr/>
          <p:nvPr/>
        </p:nvGrpSpPr>
        <p:grpSpPr>
          <a:xfrm>
            <a:off x="7146512" y="3791687"/>
            <a:ext cx="346781" cy="366614"/>
            <a:chOff x="6052671" y="1435463"/>
            <a:chExt cx="1153919" cy="1219912"/>
          </a:xfrm>
        </p:grpSpPr>
        <p:sp>
          <p:nvSpPr>
            <p:cNvPr id="96" name="Freihandform 95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4" name="Gerade Verbindung mit Pfeil 103"/>
            <p:cNvCxnSpPr>
              <a:stCxn id="101" idx="4"/>
              <a:endCxn id="102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2" idx="2"/>
              <a:endCxn id="100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>
              <a:stCxn id="102" idx="1"/>
              <a:endCxn id="103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>
              <a:stCxn id="99" idx="7"/>
              <a:endCxn id="98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>
              <a:stCxn id="98" idx="6"/>
              <a:endCxn id="101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1" idx="3"/>
              <a:endCxn id="99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>
              <a:endCxn id="100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ihandform 111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Ellipse 92"/>
              <p:cNvSpPr/>
              <p:nvPr/>
            </p:nvSpPr>
            <p:spPr>
              <a:xfrm>
                <a:off x="6732240" y="3079939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93" name="Ellips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79939"/>
                <a:ext cx="701757" cy="756417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uppieren 112"/>
          <p:cNvGrpSpPr/>
          <p:nvPr/>
        </p:nvGrpSpPr>
        <p:grpSpPr>
          <a:xfrm>
            <a:off x="6880331" y="3258253"/>
            <a:ext cx="346781" cy="366614"/>
            <a:chOff x="6052671" y="1435463"/>
            <a:chExt cx="1153919" cy="1219912"/>
          </a:xfrm>
        </p:grpSpPr>
        <p:sp>
          <p:nvSpPr>
            <p:cNvPr id="114" name="Freihandform 113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2" name="Gerade Verbindung mit Pfeil 121"/>
            <p:cNvCxnSpPr>
              <a:stCxn id="119" idx="4"/>
              <a:endCxn id="120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mit Pfeil 122"/>
            <p:cNvCxnSpPr>
              <a:stCxn id="120" idx="2"/>
              <a:endCxn id="118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>
              <a:stCxn id="120" idx="1"/>
              <a:endCxn id="121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mit Pfeil 124"/>
            <p:cNvCxnSpPr>
              <a:stCxn id="117" idx="7"/>
              <a:endCxn id="116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mit Pfeil 125"/>
            <p:cNvCxnSpPr>
              <a:stCxn id="116" idx="6"/>
              <a:endCxn id="119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mit Pfeil 126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/>
            <p:cNvCxnSpPr>
              <a:stCxn id="119" idx="3"/>
              <a:endCxn id="117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128"/>
            <p:cNvCxnSpPr>
              <a:endCxn id="118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ihandform 129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Ellipse 93"/>
              <p:cNvSpPr/>
              <p:nvPr/>
            </p:nvSpPr>
            <p:spPr>
              <a:xfrm>
                <a:off x="6381361" y="2792650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94" name="Ellips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61" y="2792650"/>
                <a:ext cx="701757" cy="756417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uppieren 130"/>
          <p:cNvGrpSpPr/>
          <p:nvPr/>
        </p:nvGrpSpPr>
        <p:grpSpPr>
          <a:xfrm>
            <a:off x="6550608" y="2982082"/>
            <a:ext cx="346781" cy="366614"/>
            <a:chOff x="6052671" y="1435463"/>
            <a:chExt cx="1153919" cy="1219912"/>
          </a:xfrm>
        </p:grpSpPr>
        <p:sp>
          <p:nvSpPr>
            <p:cNvPr id="132" name="Freihandform 131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Freihandform 132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mit Pfeil 139"/>
            <p:cNvCxnSpPr>
              <a:stCxn id="137" idx="4"/>
              <a:endCxn id="138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>
              <a:stCxn id="138" idx="2"/>
              <a:endCxn id="136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>
              <a:stCxn id="138" idx="1"/>
              <a:endCxn id="139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>
              <a:stCxn id="135" idx="7"/>
              <a:endCxn id="134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>
              <a:stCxn id="134" idx="6"/>
              <a:endCxn id="137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>
              <a:stCxn id="137" idx="3"/>
              <a:endCxn id="135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mit Pfeil 146"/>
            <p:cNvCxnSpPr>
              <a:endCxn id="136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4494094" y="2614734"/>
                <a:ext cx="1514582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de-D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(</m:t>
                          </m:r>
                          <m:r>
                            <a:rPr lang="de-DE" sz="2800" i="1">
                              <a:latin typeface="Cambria Math"/>
                            </a:rPr>
                            <m:t>𝑙</m:t>
                          </m:r>
                          <m:r>
                            <a:rPr lang="de-DE" sz="2800" i="1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280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094" y="2614734"/>
                <a:ext cx="1514582" cy="63100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" grpId="0"/>
      <p:bldP spid="1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𝐻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𝐺𝑟𝑎𝑝h𝑠</m:t>
                              </m:r>
                            </m:e>
                            <m:sub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1052489" y="3327226"/>
            <a:ext cx="7200800" cy="327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/>
                  <a:t>typed UCWs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i="1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de-DE" smtClean="0"/>
                  <a:t> cliques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74"/>
              <p:cNvSpPr txBox="1">
                <a:spLocks/>
              </p:cNvSpPr>
              <p:nvPr/>
            </p:nvSpPr>
            <p:spPr>
              <a:xfrm>
                <a:off x="827584" y="1340768"/>
                <a:ext cx="8578156" cy="174305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de-DE" sz="400" b="0" i="1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UCWs of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	</a:t>
                </a:r>
                <a:r>
                  <a:rPr lang="de-DE" sz="2400" b="1" smtClean="0">
                    <a:solidFill>
                      <a:schemeClr val="accent3">
                        <a:lumMod val="50000"/>
                      </a:schemeClr>
                    </a:solidFill>
                  </a:rPr>
                  <a:t>oracle call</a:t>
                </a:r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2400" b="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>
                    <a:solidFill>
                      <a:schemeClr val="accent3">
                        <a:lumMod val="50000"/>
                      </a:schemeClr>
                    </a:solidFill>
                  </a:rPr>
                  <a:t>UCWs </a:t>
                </a:r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of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n</m:t>
                    </m:r>
                    <m: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	</a:t>
                </a:r>
                <a:r>
                  <a:rPr lang="de-DE" sz="2400" b="1" smtClean="0">
                    <a:solidFill>
                      <a:schemeClr val="accent3">
                        <a:lumMod val="50000"/>
                      </a:schemeClr>
                    </a:solidFill>
                  </a:rPr>
                  <a:t>oracle call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𝐻</m:t>
                        </m:r>
                      </m:sub>
                      <m:sup/>
                    </m:sSubSup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isomorphic copies of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de-DE" sz="2400" b="1" smtClean="0">
                    <a:solidFill>
                      <a:srgbClr val="C00000"/>
                    </a:solidFill>
                  </a:rPr>
                  <a:t> wanted</a:t>
                </a: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8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Inhaltsplatzhalte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0768"/>
                <a:ext cx="8578156" cy="17430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lipse 25"/>
          <p:cNvSpPr/>
          <p:nvPr/>
        </p:nvSpPr>
        <p:spPr>
          <a:xfrm>
            <a:off x="4355976" y="4522633"/>
            <a:ext cx="720080" cy="576064"/>
          </a:xfrm>
          <a:prstGeom prst="ellips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177354" y="3434128"/>
            <a:ext cx="833440" cy="1877455"/>
          </a:xfrm>
          <a:prstGeom prst="ellipse">
            <a:avLst/>
          </a:prstGeom>
          <a:solidFill>
            <a:srgbClr val="BB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331640" y="3514521"/>
                <a:ext cx="5636223" cy="1701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14521"/>
                <a:ext cx="5636223" cy="17018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23928" y="5491836"/>
                <a:ext cx="43532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prove that this column is </a:t>
                </a:r>
                <a:b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lin. indep. for some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𝑙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𝑓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sz="24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91836"/>
                <a:ext cx="4353247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/>
          <p:cNvCxnSpPr/>
          <p:nvPr/>
        </p:nvCxnSpPr>
        <p:spPr>
          <a:xfrm flipH="1" flipV="1">
            <a:off x="3594074" y="5454059"/>
            <a:ext cx="178570" cy="309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" grpId="0" animBg="1"/>
      <p:bldP spid="5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erade Verbindung 107"/>
          <p:cNvCxnSpPr/>
          <p:nvPr/>
        </p:nvCxnSpPr>
        <p:spPr>
          <a:xfrm flipH="1">
            <a:off x="6571069" y="164700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>
            <a:off x="6629343" y="1941515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out: 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2367792" y="3111164"/>
            <a:ext cx="4032448" cy="372111"/>
            <a:chOff x="2411760" y="2696849"/>
            <a:chExt cx="4032448" cy="732151"/>
          </a:xfrm>
        </p:grpSpPr>
        <p:cxnSp>
          <p:nvCxnSpPr>
            <p:cNvPr id="13" name="Gerade Verbindung mit Pfeil 12"/>
            <p:cNvCxnSpPr/>
            <p:nvPr/>
          </p:nvCxnSpPr>
          <p:spPr>
            <a:xfrm flipV="1">
              <a:off x="6084168" y="2696849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2411760" y="2708920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3231888" y="4381294"/>
            <a:ext cx="2448272" cy="402156"/>
            <a:chOff x="3275856" y="4365104"/>
            <a:chExt cx="2448272" cy="720741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5364088" y="4365765"/>
              <a:ext cx="360040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3275856" y="4365104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Gerade Verbindung mit Pfeil 15"/>
          <p:cNvCxnSpPr/>
          <p:nvPr/>
        </p:nvCxnSpPr>
        <p:spPr>
          <a:xfrm>
            <a:off x="2943856" y="2725109"/>
            <a:ext cx="212527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3991794" y="5715324"/>
            <a:ext cx="604424" cy="647596"/>
            <a:chOff x="4277209" y="1390165"/>
            <a:chExt cx="1134968" cy="1216034"/>
          </a:xfrm>
        </p:grpSpPr>
        <p:sp>
          <p:nvSpPr>
            <p:cNvPr id="18" name="Freihandform 17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mit Pfeil 25"/>
            <p:cNvCxnSpPr>
              <a:stCxn id="23" idx="4"/>
              <a:endCxn id="24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24" idx="2"/>
              <a:endCxn id="22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24" idx="1"/>
              <a:endCxn id="25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21" idx="7"/>
              <a:endCxn id="20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20" idx="6"/>
              <a:endCxn id="23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3" idx="3"/>
              <a:endCxn id="21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>
              <a:endCxn id="22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ihandform 33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85074" y="3579662"/>
            <a:ext cx="605810" cy="640457"/>
            <a:chOff x="6052671" y="1435463"/>
            <a:chExt cx="1153919" cy="1219912"/>
          </a:xfrm>
        </p:grpSpPr>
        <p:sp>
          <p:nvSpPr>
            <p:cNvPr id="36" name="Freihandform 35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mit Pfeil 43"/>
            <p:cNvCxnSpPr>
              <a:stCxn id="41" idx="4"/>
              <a:endCxn id="42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42" idx="2"/>
              <a:endCxn id="40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42" idx="1"/>
              <a:endCxn id="43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39" idx="7"/>
              <a:endCxn id="38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8" idx="6"/>
              <a:endCxn id="41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1" idx="3"/>
              <a:endCxn id="39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>
              <a:endCxn id="40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ihandform 51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3" name="Gerade Verbindung 52"/>
          <p:cNvCxnSpPr/>
          <p:nvPr/>
        </p:nvCxnSpPr>
        <p:spPr>
          <a:xfrm flipH="1">
            <a:off x="8038828" y="3757903"/>
            <a:ext cx="593310" cy="115320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>
            <a:off x="8038828" y="369272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ihandform 55"/>
          <p:cNvSpPr/>
          <p:nvPr/>
        </p:nvSpPr>
        <p:spPr>
          <a:xfrm>
            <a:off x="8092683" y="3976233"/>
            <a:ext cx="493407" cy="229922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016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56789" y="3672575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8028384" y="3843880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8079270" y="4129388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8599399" y="3730472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8550382" y="4179044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8342442" y="3958083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mit Pfeil 62"/>
          <p:cNvCxnSpPr>
            <a:stCxn id="60" idx="4"/>
            <a:endCxn id="61" idx="0"/>
          </p:cNvCxnSpPr>
          <p:nvPr/>
        </p:nvCxnSpPr>
        <p:spPr>
          <a:xfrm flipH="1">
            <a:off x="8574890" y="3779489"/>
            <a:ext cx="49017" cy="3995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1" idx="2"/>
            <a:endCxn id="59" idx="6"/>
          </p:cNvCxnSpPr>
          <p:nvPr/>
        </p:nvCxnSpPr>
        <p:spPr>
          <a:xfrm flipH="1" flipV="1">
            <a:off x="8128287" y="4153897"/>
            <a:ext cx="422094" cy="496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1" idx="1"/>
            <a:endCxn id="62" idx="5"/>
          </p:cNvCxnSpPr>
          <p:nvPr/>
        </p:nvCxnSpPr>
        <p:spPr>
          <a:xfrm flipH="1" flipV="1">
            <a:off x="8384281" y="3999922"/>
            <a:ext cx="173279" cy="1863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58" idx="7"/>
            <a:endCxn id="57" idx="3"/>
          </p:cNvCxnSpPr>
          <p:nvPr/>
        </p:nvCxnSpPr>
        <p:spPr>
          <a:xfrm flipV="1">
            <a:off x="8070223" y="3714414"/>
            <a:ext cx="193746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57" idx="6"/>
            <a:endCxn id="60" idx="2"/>
          </p:cNvCxnSpPr>
          <p:nvPr/>
        </p:nvCxnSpPr>
        <p:spPr>
          <a:xfrm>
            <a:off x="8305807" y="3697083"/>
            <a:ext cx="293592" cy="578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 flipV="1">
            <a:off x="8289432" y="3724649"/>
            <a:ext cx="69399" cy="2286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0" idx="3"/>
            <a:endCxn id="58" idx="6"/>
          </p:cNvCxnSpPr>
          <p:nvPr/>
        </p:nvCxnSpPr>
        <p:spPr>
          <a:xfrm flipH="1">
            <a:off x="8077401" y="3772311"/>
            <a:ext cx="529176" cy="96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endCxn id="59" idx="7"/>
          </p:cNvCxnSpPr>
          <p:nvPr/>
        </p:nvCxnSpPr>
        <p:spPr>
          <a:xfrm flipH="1">
            <a:off x="8121109" y="3999922"/>
            <a:ext cx="223084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ihandform 70"/>
          <p:cNvSpPr/>
          <p:nvPr/>
        </p:nvSpPr>
        <p:spPr>
          <a:xfrm>
            <a:off x="8198991" y="3567982"/>
            <a:ext cx="102315" cy="107312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1187624" y="1628800"/>
            <a:ext cx="631468" cy="565732"/>
            <a:chOff x="1869770" y="5539077"/>
            <a:chExt cx="883417" cy="791452"/>
          </a:xfrm>
        </p:grpSpPr>
        <p:sp>
          <p:nvSpPr>
            <p:cNvPr id="74" name="Ellipse 73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Gerade Verbindung mit Pfeil 79"/>
            <p:cNvCxnSpPr>
              <a:stCxn id="77" idx="4"/>
              <a:endCxn id="78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>
              <a:stCxn id="78" idx="2"/>
              <a:endCxn id="76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stCxn id="78" idx="1"/>
              <a:endCxn id="79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75" idx="7"/>
              <a:endCxn id="74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74" idx="6"/>
              <a:endCxn id="77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>
              <a:stCxn id="77" idx="3"/>
              <a:endCxn id="75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>
              <a:stCxn id="74" idx="3"/>
              <a:endCxn id="76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>
              <a:stCxn id="74" idx="5"/>
              <a:endCxn id="78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6552558" y="1628800"/>
            <a:ext cx="631468" cy="565732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91" name="Ellipse 90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7" name="Gerade Verbindung mit Pfeil 96"/>
            <p:cNvCxnSpPr>
              <a:stCxn id="94" idx="4"/>
              <a:endCxn id="95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>
              <a:stCxn id="95" idx="2"/>
              <a:endCxn id="93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>
              <a:stCxn id="95" idx="1"/>
              <a:endCxn id="96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>
              <a:stCxn id="92" idx="7"/>
              <a:endCxn id="91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/>
            <p:cNvCxnSpPr>
              <a:stCxn id="91" idx="6"/>
              <a:endCxn id="94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>
              <a:stCxn id="94" idx="3"/>
              <a:endCxn id="92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>
              <a:stCxn id="91" idx="3"/>
              <a:endCxn id="93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>
              <a:stCxn id="91" idx="5"/>
              <a:endCxn id="95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02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cxnSp>
        <p:nvCxnSpPr>
          <p:cNvPr id="115" name="Gerade Verbindung 114"/>
          <p:cNvCxnSpPr/>
          <p:nvPr/>
        </p:nvCxnSpPr>
        <p:spPr>
          <a:xfrm flipH="1">
            <a:off x="6571069" y="164700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H="1">
            <a:off x="6629343" y="1941515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/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feld 117"/>
              <p:cNvSpPr txBox="1"/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out: 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8" name="Textfeld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feld 118"/>
              <p:cNvSpPr txBox="1"/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9" name="Textfeld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feld 119"/>
              <p:cNvSpPr txBox="1"/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0" name="Textfeld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feld 120"/>
              <p:cNvSpPr txBox="1"/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1" name="Textfeld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uppieren 121"/>
          <p:cNvGrpSpPr/>
          <p:nvPr/>
        </p:nvGrpSpPr>
        <p:grpSpPr>
          <a:xfrm>
            <a:off x="2367792" y="3111164"/>
            <a:ext cx="4032448" cy="372111"/>
            <a:chOff x="2411760" y="2696849"/>
            <a:chExt cx="4032448" cy="732151"/>
          </a:xfrm>
        </p:grpSpPr>
        <p:cxnSp>
          <p:nvCxnSpPr>
            <p:cNvPr id="123" name="Gerade Verbindung mit Pfeil 122"/>
            <p:cNvCxnSpPr/>
            <p:nvPr/>
          </p:nvCxnSpPr>
          <p:spPr>
            <a:xfrm flipV="1">
              <a:off x="6084168" y="2696849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>
            <a:xfrm>
              <a:off x="2411760" y="2708920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Gerade Verbindung mit Pfeil 125"/>
          <p:cNvCxnSpPr/>
          <p:nvPr/>
        </p:nvCxnSpPr>
        <p:spPr>
          <a:xfrm flipV="1">
            <a:off x="5320120" y="4381663"/>
            <a:ext cx="360040" cy="4017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/>
          <p:nvPr/>
        </p:nvCxnSpPr>
        <p:spPr>
          <a:xfrm>
            <a:off x="3231888" y="4381294"/>
            <a:ext cx="360040" cy="4017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/>
          <p:nvPr/>
        </p:nvCxnSpPr>
        <p:spPr>
          <a:xfrm>
            <a:off x="2943856" y="2725109"/>
            <a:ext cx="212527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pieren 128"/>
          <p:cNvGrpSpPr/>
          <p:nvPr/>
        </p:nvGrpSpPr>
        <p:grpSpPr>
          <a:xfrm>
            <a:off x="3991794" y="5715324"/>
            <a:ext cx="604424" cy="647596"/>
            <a:chOff x="4277209" y="1390165"/>
            <a:chExt cx="1134968" cy="1216034"/>
          </a:xfrm>
        </p:grpSpPr>
        <p:sp>
          <p:nvSpPr>
            <p:cNvPr id="130" name="Freihandform 129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8" name="Gerade Verbindung mit Pfeil 137"/>
            <p:cNvCxnSpPr>
              <a:stCxn id="135" idx="4"/>
              <a:endCxn id="136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>
              <a:stCxn id="136" idx="2"/>
              <a:endCxn id="134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mit Pfeil 139"/>
            <p:cNvCxnSpPr>
              <a:stCxn id="136" idx="1"/>
              <a:endCxn id="137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>
              <a:stCxn id="133" idx="7"/>
              <a:endCxn id="132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>
              <a:stCxn id="132" idx="6"/>
              <a:endCxn id="135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>
              <a:stCxn id="135" idx="3"/>
              <a:endCxn id="133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>
              <a:endCxn id="134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ihandform 145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146"/>
          <p:cNvGrpSpPr/>
          <p:nvPr/>
        </p:nvGrpSpPr>
        <p:grpSpPr>
          <a:xfrm>
            <a:off x="585074" y="3579662"/>
            <a:ext cx="605810" cy="640457"/>
            <a:chOff x="6052671" y="1435463"/>
            <a:chExt cx="1153919" cy="1219912"/>
          </a:xfrm>
        </p:grpSpPr>
        <p:sp>
          <p:nvSpPr>
            <p:cNvPr id="148" name="Freihandform 147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6" name="Gerade Verbindung mit Pfeil 155"/>
            <p:cNvCxnSpPr>
              <a:stCxn id="153" idx="4"/>
              <a:endCxn id="154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>
              <a:stCxn id="154" idx="2"/>
              <a:endCxn id="152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mit Pfeil 157"/>
            <p:cNvCxnSpPr>
              <a:stCxn id="154" idx="1"/>
              <a:endCxn id="155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mit Pfeil 158"/>
            <p:cNvCxnSpPr>
              <a:stCxn id="151" idx="7"/>
              <a:endCxn id="150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mit Pfeil 159"/>
            <p:cNvCxnSpPr>
              <a:stCxn id="150" idx="6"/>
              <a:endCxn id="153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mit Pfeil 160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mit Pfeil 161"/>
            <p:cNvCxnSpPr>
              <a:stCxn id="153" idx="3"/>
              <a:endCxn id="151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mit Pfeil 162"/>
            <p:cNvCxnSpPr>
              <a:endCxn id="152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ihandform 163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65" name="Gerade Verbindung 164"/>
          <p:cNvCxnSpPr/>
          <p:nvPr/>
        </p:nvCxnSpPr>
        <p:spPr>
          <a:xfrm flipH="1">
            <a:off x="8038828" y="3757903"/>
            <a:ext cx="593310" cy="115320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 flipH="1">
            <a:off x="8038828" y="369272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ihandform 166"/>
          <p:cNvSpPr/>
          <p:nvPr/>
        </p:nvSpPr>
        <p:spPr>
          <a:xfrm>
            <a:off x="8092683" y="3976233"/>
            <a:ext cx="493407" cy="229922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016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Ellipse 167"/>
          <p:cNvSpPr/>
          <p:nvPr/>
        </p:nvSpPr>
        <p:spPr>
          <a:xfrm>
            <a:off x="8256789" y="3672575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Ellipse 168"/>
          <p:cNvSpPr/>
          <p:nvPr/>
        </p:nvSpPr>
        <p:spPr>
          <a:xfrm>
            <a:off x="8028384" y="3843880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79270" y="4129388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/>
          <p:nvPr/>
        </p:nvSpPr>
        <p:spPr>
          <a:xfrm>
            <a:off x="8599399" y="3730472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Ellipse 171"/>
          <p:cNvSpPr/>
          <p:nvPr/>
        </p:nvSpPr>
        <p:spPr>
          <a:xfrm>
            <a:off x="8550382" y="4179044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Ellipse 172"/>
          <p:cNvSpPr/>
          <p:nvPr/>
        </p:nvSpPr>
        <p:spPr>
          <a:xfrm>
            <a:off x="8342442" y="3958083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4" name="Gerade Verbindung mit Pfeil 173"/>
          <p:cNvCxnSpPr>
            <a:stCxn id="171" idx="4"/>
            <a:endCxn id="172" idx="0"/>
          </p:cNvCxnSpPr>
          <p:nvPr/>
        </p:nvCxnSpPr>
        <p:spPr>
          <a:xfrm flipH="1">
            <a:off x="8574890" y="3779489"/>
            <a:ext cx="49017" cy="3995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/>
          <p:cNvCxnSpPr>
            <a:stCxn id="172" idx="2"/>
            <a:endCxn id="170" idx="6"/>
          </p:cNvCxnSpPr>
          <p:nvPr/>
        </p:nvCxnSpPr>
        <p:spPr>
          <a:xfrm flipH="1" flipV="1">
            <a:off x="8128287" y="4153897"/>
            <a:ext cx="422094" cy="496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172" idx="1"/>
            <a:endCxn id="173" idx="5"/>
          </p:cNvCxnSpPr>
          <p:nvPr/>
        </p:nvCxnSpPr>
        <p:spPr>
          <a:xfrm flipH="1" flipV="1">
            <a:off x="8384281" y="3999922"/>
            <a:ext cx="173279" cy="1863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mit Pfeil 176"/>
          <p:cNvCxnSpPr>
            <a:stCxn id="169" idx="7"/>
            <a:endCxn id="168" idx="3"/>
          </p:cNvCxnSpPr>
          <p:nvPr/>
        </p:nvCxnSpPr>
        <p:spPr>
          <a:xfrm flipV="1">
            <a:off x="8070223" y="3714414"/>
            <a:ext cx="193746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>
            <a:stCxn id="168" idx="6"/>
            <a:endCxn id="171" idx="2"/>
          </p:cNvCxnSpPr>
          <p:nvPr/>
        </p:nvCxnSpPr>
        <p:spPr>
          <a:xfrm>
            <a:off x="8305807" y="3697083"/>
            <a:ext cx="293592" cy="578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/>
          <p:nvPr/>
        </p:nvCxnSpPr>
        <p:spPr>
          <a:xfrm flipH="1" flipV="1">
            <a:off x="8289432" y="3724649"/>
            <a:ext cx="69399" cy="2286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>
            <a:stCxn id="171" idx="3"/>
            <a:endCxn id="169" idx="6"/>
          </p:cNvCxnSpPr>
          <p:nvPr/>
        </p:nvCxnSpPr>
        <p:spPr>
          <a:xfrm flipH="1">
            <a:off x="8077401" y="3772311"/>
            <a:ext cx="529176" cy="96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mit Pfeil 180"/>
          <p:cNvCxnSpPr>
            <a:endCxn id="170" idx="7"/>
          </p:cNvCxnSpPr>
          <p:nvPr/>
        </p:nvCxnSpPr>
        <p:spPr>
          <a:xfrm flipH="1">
            <a:off x="8121109" y="3999922"/>
            <a:ext cx="223084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ihandform 181"/>
          <p:cNvSpPr/>
          <p:nvPr/>
        </p:nvSpPr>
        <p:spPr>
          <a:xfrm>
            <a:off x="8198991" y="3567982"/>
            <a:ext cx="102315" cy="107312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3" name="Gruppieren 182"/>
          <p:cNvGrpSpPr/>
          <p:nvPr/>
        </p:nvGrpSpPr>
        <p:grpSpPr>
          <a:xfrm>
            <a:off x="1187624" y="1628800"/>
            <a:ext cx="631468" cy="565732"/>
            <a:chOff x="1869770" y="5539077"/>
            <a:chExt cx="883417" cy="791452"/>
          </a:xfrm>
        </p:grpSpPr>
        <p:sp>
          <p:nvSpPr>
            <p:cNvPr id="184" name="Ellipse 183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0" name="Gerade Verbindung mit Pfeil 189"/>
            <p:cNvCxnSpPr>
              <a:stCxn id="187" idx="4"/>
              <a:endCxn id="188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mit Pfeil 190"/>
            <p:cNvCxnSpPr>
              <a:stCxn id="188" idx="2"/>
              <a:endCxn id="186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mit Pfeil 191"/>
            <p:cNvCxnSpPr>
              <a:stCxn id="188" idx="1"/>
              <a:endCxn id="189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/>
            <p:cNvCxnSpPr>
              <a:stCxn id="185" idx="7"/>
              <a:endCxn id="184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mit Pfeil 193"/>
            <p:cNvCxnSpPr>
              <a:stCxn id="184" idx="6"/>
              <a:endCxn id="187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mit Pfeil 194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mit Pfeil 195"/>
            <p:cNvCxnSpPr>
              <a:stCxn id="187" idx="3"/>
              <a:endCxn id="185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mit Pfeil 196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>
              <a:stCxn id="184" idx="3"/>
              <a:endCxn id="186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stCxn id="184" idx="5"/>
              <a:endCxn id="188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ieren 199"/>
          <p:cNvGrpSpPr/>
          <p:nvPr/>
        </p:nvGrpSpPr>
        <p:grpSpPr>
          <a:xfrm>
            <a:off x="6552558" y="1628800"/>
            <a:ext cx="631468" cy="565732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201" name="Ellipse 200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Ellipse 201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Ellipse 204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7" name="Gerade Verbindung mit Pfeil 206"/>
            <p:cNvCxnSpPr>
              <a:stCxn id="204" idx="4"/>
              <a:endCxn id="205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mit Pfeil 207"/>
            <p:cNvCxnSpPr>
              <a:stCxn id="205" idx="2"/>
              <a:endCxn id="203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mit Pfeil 208"/>
            <p:cNvCxnSpPr>
              <a:stCxn id="205" idx="1"/>
              <a:endCxn id="206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mit Pfeil 209"/>
            <p:cNvCxnSpPr>
              <a:stCxn id="202" idx="7"/>
              <a:endCxn id="201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mit Pfeil 210"/>
            <p:cNvCxnSpPr>
              <a:stCxn id="201" idx="6"/>
              <a:endCxn id="204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mit Pfeil 21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mit Pfeil 212"/>
            <p:cNvCxnSpPr>
              <a:stCxn id="204" idx="3"/>
              <a:endCxn id="202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mit Pfeil 21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>
              <a:stCxn id="201" idx="3"/>
              <a:endCxn id="203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15"/>
            <p:cNvCxnSpPr>
              <a:stCxn id="201" idx="5"/>
              <a:endCxn id="205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hteck 216"/>
          <p:cNvSpPr/>
          <p:nvPr/>
        </p:nvSpPr>
        <p:spPr>
          <a:xfrm>
            <a:off x="251519" y="3526971"/>
            <a:ext cx="4175337" cy="13062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Rechteck 217"/>
          <p:cNvSpPr/>
          <p:nvPr/>
        </p:nvSpPr>
        <p:spPr>
          <a:xfrm>
            <a:off x="77911" y="1291771"/>
            <a:ext cx="8732259" cy="22206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581668" y="5201296"/>
            <a:ext cx="2008844" cy="1400905"/>
            <a:chOff x="6904319" y="4781482"/>
            <a:chExt cx="1276947" cy="890503"/>
          </a:xfrm>
        </p:grpSpPr>
        <p:pic>
          <p:nvPicPr>
            <p:cNvPr id="9" name="Picture 2" descr="http://alltheragefaces.com/img/faces/png/rage-r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19" y="4841344"/>
              <a:ext cx="1042248" cy="77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 rot="20777806">
              <a:off x="7669019" y="4781482"/>
              <a:ext cx="512247" cy="890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89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</a:t>
            </a:r>
            <a:r>
              <a:rPr lang="de-DE" smtClean="0"/>
              <a:t>ounting (perfect) matchings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66843" y="980728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+mj-lt"/>
              </a:rPr>
              <a:t>since </a:t>
            </a:r>
            <a:r>
              <a:rPr lang="de-DE" b="1" smtClean="0">
                <a:solidFill>
                  <a:schemeClr val="tx2"/>
                </a:solidFill>
                <a:latin typeface="+mj-lt"/>
              </a:rPr>
              <a:t>1976 and </a:t>
            </a:r>
            <a:r>
              <a:rPr lang="de-DE" b="1">
                <a:solidFill>
                  <a:schemeClr val="tx2"/>
                </a:solidFill>
                <a:latin typeface="+mj-lt"/>
              </a:rPr>
              <a:t>counting.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9424" y="2054190"/>
                <a:ext cx="3929153" cy="877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𝒅𝒆𝒕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𝑠𝑔𝑛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4" y="2054190"/>
                <a:ext cx="3929153" cy="8773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27737" y="2915652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B050"/>
                </a:solidFill>
                <a:latin typeface="Cambria" pitchFamily="18" charset="0"/>
              </a:rPr>
              <a:t>poly-time computable</a:t>
            </a:r>
            <a:endParaRPr lang="de-DE" b="1">
              <a:solidFill>
                <a:srgbClr val="00B050"/>
              </a:solidFill>
              <a:latin typeface="Cambria" pitchFamily="18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4894132" y="2054190"/>
            <a:ext cx="3350276" cy="1224031"/>
            <a:chOff x="4894132" y="1877066"/>
            <a:chExt cx="3350276" cy="1224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894132" y="1877066"/>
                  <a:ext cx="3350276" cy="877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𝒑𝒆𝒓𝒎</m:t>
                        </m:r>
                        <m:d>
                          <m:dPr>
                            <m:ctrlPr>
                              <a:rPr lang="de-DE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20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de-DE" sz="20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de-DE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200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132" y="1877066"/>
                  <a:ext cx="3350276" cy="8773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4910915" y="2731765"/>
              <a:ext cx="2581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C00000"/>
                  </a:solidFill>
                  <a:latin typeface="Cambria" pitchFamily="18" charset="0"/>
                </a:rPr>
                <a:t>considered intractable</a:t>
              </a:r>
              <a:endParaRPr lang="de-DE" b="1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Inhaltsplatzhalter 18"/>
              <p:cNvSpPr txBox="1">
                <a:spLocks/>
              </p:cNvSpPr>
              <p:nvPr/>
            </p:nvSpPr>
            <p:spPr>
              <a:xfrm>
                <a:off x="663947" y="4062349"/>
                <a:ext cx="8229600" cy="44677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000" b="1" smtClean="0"/>
                  <a:t>1967</a:t>
                </a:r>
                <a:r>
                  <a:rPr lang="de-DE" sz="2000">
                    <a:solidFill>
                      <a:srgbClr val="00B050"/>
                    </a:solidFill>
                  </a:rPr>
                  <a:t>	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#Planar-PerfMatch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de-DE" sz="2000" i="1">
                        <a:solidFill>
                          <a:srgbClr val="00B050"/>
                        </a:solidFill>
                        <a:latin typeface="Cambria Math"/>
                      </a:rPr>
                      <m:t>𝑑𝑒𝑡</m:t>
                    </m:r>
                  </m:oMath>
                </a14:m>
                <a:r>
                  <a:rPr lang="de-DE" sz="200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/>
                  <a:t>(Fisher, Kasteleyn)</a:t>
                </a:r>
                <a:endParaRPr lang="de-DE" sz="2000"/>
              </a:p>
              <a:p>
                <a:pPr marL="0" indent="0">
                  <a:buFont typeface="Wingdings 3"/>
                  <a:buNone/>
                </a:pPr>
                <a:endParaRPr lang="de-DE" sz="2000">
                  <a:solidFill>
                    <a:srgbClr val="00B050"/>
                  </a:solidFill>
                </a:endParaRPr>
              </a:p>
              <a:p>
                <a:pPr marL="0" indent="0">
                  <a:buFont typeface="Wingdings 3"/>
                  <a:buNone/>
                </a:pPr>
                <a:endParaRPr lang="de-DE" sz="200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Inhaltsplatzhalt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7" y="4062349"/>
                <a:ext cx="8229600" cy="446771"/>
              </a:xfrm>
              <a:prstGeom prst="rect">
                <a:avLst/>
              </a:prstGeom>
              <a:blipFill rotWithShape="1">
                <a:blip r:embed="rId5"/>
                <a:stretch>
                  <a:fillRect l="-815" t="-6757" b="-121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nhaltsplatzhalter 1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56706" y="4437112"/>
                <a:ext cx="8229600" cy="23042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b="1" smtClean="0"/>
                  <a:t>1976</a:t>
                </a:r>
                <a:r>
                  <a:rPr lang="de-DE" sz="2000" smtClean="0"/>
                  <a:t>	</a:t>
                </a:r>
                <a:r>
                  <a:rPr lang="de-DE" sz="2000" b="1" smtClean="0"/>
                  <a:t>definition of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#</m:t>
                    </m:r>
                    <m:r>
                      <a:rPr lang="de-DE" sz="2000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de-DE" sz="2000" smtClean="0"/>
                  <a:t>,  </a:t>
                </a:r>
                <a:r>
                  <a:rPr lang="de-DE" sz="2000" smtClean="0">
                    <a:solidFill>
                      <a:srgbClr val="C00000"/>
                    </a:solidFill>
                  </a:rPr>
                  <a:t>hardness of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𝑝𝑒𝑟𝑚</m:t>
                    </m:r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2000" smtClean="0"/>
                  <a:t>(Valiant)</a:t>
                </a:r>
              </a:p>
              <a:p>
                <a:pPr marL="0" indent="0">
                  <a:buNone/>
                </a:pPr>
                <a:r>
                  <a:rPr lang="de-DE" sz="2000" b="1" smtClean="0"/>
                  <a:t>1989</a:t>
                </a:r>
                <a:r>
                  <a:rPr lang="de-DE" sz="2000"/>
                  <a:t>	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FPRAS for permanent </a:t>
                </a:r>
                <a:r>
                  <a:rPr lang="de-DE" sz="2000" smtClean="0"/>
                  <a:t>(Jerrum, Sinclair)</a:t>
                </a:r>
                <a:endParaRPr lang="de-DE" sz="2000" b="1" smtClean="0"/>
              </a:p>
              <a:p>
                <a:pPr marL="0" indent="0">
                  <a:buNone/>
                </a:pPr>
                <a:r>
                  <a:rPr lang="de-DE" sz="2000" b="1" smtClean="0"/>
                  <a:t>2004	parameterized counting complexity </a:t>
                </a:r>
                <a:r>
                  <a:rPr lang="de-DE" sz="2000" smtClean="0"/>
                  <a:t>(Flum, Grohe)</a:t>
                </a:r>
              </a:p>
              <a:p>
                <a:pPr marL="0" indent="0">
                  <a:buNone/>
                </a:pPr>
                <a:r>
                  <a:rPr lang="de-DE" sz="2000" b="1" smtClean="0"/>
                  <a:t>2007</a:t>
                </a:r>
                <a:r>
                  <a:rPr lang="de-DE" sz="2000" smtClean="0"/>
                  <a:t>	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#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Match</m:t>
                    </m:r>
                  </m:oMath>
                </a14:m>
                <a:r>
                  <a:rPr lang="de-DE" sz="2000" smtClean="0">
                    <a:solidFill>
                      <a:srgbClr val="C00000"/>
                    </a:solidFill>
                  </a:rPr>
                  <a:t> on planar 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  <m:r>
                      <a:rPr lang="de-D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de-DE" sz="2000" smtClean="0">
                    <a:solidFill>
                      <a:srgbClr val="C00000"/>
                    </a:solidFill>
                  </a:rPr>
                  <a:t> is #P-hard.  </a:t>
                </a:r>
                <a:r>
                  <a:rPr lang="de-DE" sz="2000" smtClean="0"/>
                  <a:t>(Xia et al.)</a:t>
                </a:r>
              </a:p>
              <a:p>
                <a:pPr marL="0" indent="0">
                  <a:buNone/>
                </a:pPr>
                <a:endParaRPr lang="de-DE" sz="2000" smtClean="0"/>
              </a:p>
            </p:txBody>
          </p:sp>
        </mc:Choice>
        <mc:Fallback xmlns="">
          <p:sp>
            <p:nvSpPr>
              <p:cNvPr id="19" name="Inhaltsplatzhalt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56706" y="4437112"/>
                <a:ext cx="8229600" cy="2304256"/>
              </a:xfrm>
              <a:blipFill rotWithShape="1">
                <a:blip r:embed="rId6"/>
                <a:stretch>
                  <a:fillRect l="-815" t="-13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786292" y="1411766"/>
                <a:ext cx="3718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  biadjacency matrix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 of bipartite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0" smtClean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𝑝𝑒𝑟𝑚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itchFamily="18" charset="0"/>
                            <a:ea typeface="Cambria Math" pitchFamily="18" charset="0"/>
                          </a:rPr>
                          <m:t>𝐴</m:t>
                        </m:r>
                      </m:e>
                    </m:d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=#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𝑃𝑒𝑟𝑓𝑀𝑎𝑡𝑐h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endParaRPr lang="de-DE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92" y="1411766"/>
                <a:ext cx="371839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5660" b="-75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uiExpand="1" build="p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3691279" y="2460850"/>
            <a:ext cx="830260" cy="461665"/>
            <a:chOff x="4355976" y="1985665"/>
            <a:chExt cx="830260" cy="461665"/>
          </a:xfrm>
        </p:grpSpPr>
        <p:sp>
          <p:nvSpPr>
            <p:cNvPr id="6" name="Runde Klammer links 5"/>
            <p:cNvSpPr/>
            <p:nvPr/>
          </p:nvSpPr>
          <p:spPr>
            <a:xfrm rot="16200000">
              <a:off x="4735102" y="1760513"/>
              <a:ext cx="72008" cy="830260"/>
            </a:xfrm>
            <a:prstGeom prst="leftBracke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4503564" y="1985665"/>
                  <a:ext cx="53756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𝐗𝐏</m:t>
                        </m:r>
                      </m:oMath>
                    </m:oMathPara>
                  </a14:m>
                  <a:endParaRPr lang="de-DE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564" y="1985665"/>
                  <a:ext cx="53756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09" r="-68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unde Klammer links 7"/>
          <p:cNvSpPr/>
          <p:nvPr/>
        </p:nvSpPr>
        <p:spPr>
          <a:xfrm rot="16200000">
            <a:off x="5808890" y="2052759"/>
            <a:ext cx="73256" cy="1197384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508104" y="2459342"/>
                <a:ext cx="72008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𝐅𝐏𝐓</m:t>
                      </m:r>
                    </m:oMath>
                  </m:oMathPara>
                </a14:m>
                <a:endParaRPr lang="de-DE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459342"/>
                <a:ext cx="7200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42" r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 smtClean="0"/>
              <a:t>parameterized</a:t>
            </a:r>
            <a:r>
              <a:rPr lang="de-DE" smtClean="0"/>
              <a:t> counting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de-DE" sz="2400" b="1" dirty="0" smtClean="0"/>
                  <a:t>parameterized </a:t>
                </a:r>
                <a:r>
                  <a:rPr lang="de-DE" sz="2400" b="1" err="1" smtClean="0"/>
                  <a:t>problems</a:t>
                </a:r>
                <a:r>
                  <a:rPr lang="de-DE" sz="2400" smtClean="0"/>
                  <a:t> </a:t>
                </a:r>
                <a:endParaRPr lang="de-DE" sz="2400"/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with parameter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2000" err="1" smtClean="0">
                    <a:solidFill>
                      <a:schemeClr val="tx1"/>
                    </a:solidFill>
                  </a:rPr>
                  <a:t>typically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 solvable 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de-DE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1"/>
                    </a:solidFill>
                  </a:rPr>
                  <a:t>or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de-DE" sz="2000" b="1" dirty="0">
                    <a:solidFill>
                      <a:schemeClr val="tx1"/>
                    </a:solidFill>
                  </a:rPr>
                  <a:t> </a:t>
                </a:r>
                <a:endParaRPr lang="de-DE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3200" b="1" smtClean="0">
                  <a:solidFill>
                    <a:schemeClr val="accent1"/>
                  </a:solidFill>
                </a:endParaRPr>
              </a:p>
              <a:p>
                <a:r>
                  <a:rPr lang="de-DE" sz="2400">
                    <a:solidFill>
                      <a:schemeClr val="tx1"/>
                    </a:solidFill>
                  </a:rPr>
                  <a:t>c</a:t>
                </a:r>
                <a:r>
                  <a:rPr lang="de-DE" sz="2400" smtClean="0">
                    <a:solidFill>
                      <a:schemeClr val="tx1"/>
                    </a:solidFill>
                  </a:rPr>
                  <a:t>ount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smtClean="0">
                    <a:solidFill>
                      <a:schemeClr val="tx1"/>
                    </a:solidFill>
                  </a:rPr>
                  <a:t>-vertex covers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de-DE" sz="24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de-DE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r>
                  <a:rPr lang="de-DE" sz="2400">
                    <a:solidFill>
                      <a:schemeClr val="tx1"/>
                    </a:solidFill>
                  </a:rPr>
                  <a:t>c</a:t>
                </a:r>
                <a:r>
                  <a:rPr lang="de-DE" sz="2400" smtClean="0">
                    <a:solidFill>
                      <a:schemeClr val="tx1"/>
                    </a:solidFill>
                  </a:rPr>
                  <a:t>ount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smtClean="0">
                    <a:solidFill>
                      <a:schemeClr val="tx1"/>
                    </a:solidFill>
                  </a:rPr>
                  <a:t>-cliques:	        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de-DE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𝑭𝑷𝑻</m:t>
                    </m:r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de-DE" sz="2400" b="1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400" smtClean="0"/>
              </a:p>
              <a:p>
                <a:pPr marL="274320" lvl="1" indent="0">
                  <a:buNone/>
                </a:pPr>
                <a:endParaRPr lang="de-DE" sz="600" smtClean="0"/>
              </a:p>
              <a:p>
                <a:r>
                  <a:rPr lang="de-DE" sz="2400" b="0" smtClean="0"/>
                  <a:t>define class </a:t>
                </a:r>
                <a:r>
                  <a:rPr lang="de-DE" sz="2400" b="1">
                    <a:solidFill>
                      <a:srgbClr val="C00000"/>
                    </a:solidFill>
                  </a:rPr>
                  <a:t>#W[1]</a:t>
                </a:r>
                <a:r>
                  <a:rPr lang="de-DE" sz="2400" b="1" smtClean="0">
                    <a:solidFill>
                      <a:srgbClr val="C00000"/>
                    </a:solidFill>
                  </a:rPr>
                  <a:t>  </a:t>
                </a:r>
                <a:r>
                  <a:rPr lang="de-DE" sz="2400" smtClean="0"/>
                  <a:t>as closure of </a:t>
                </a:r>
                <a14:m>
                  <m:oMath xmlns:m="http://schemas.openxmlformats.org/officeDocument/2006/math"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−#</m:t>
                    </m:r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𝐶𝑙𝑖𝑞𝑢𝑒𝑠</m:t>
                    </m:r>
                  </m:oMath>
                </a14:m>
                <a:r>
                  <a:rPr lang="de-DE" sz="2400" smtClean="0"/>
                  <a:t> under…</a:t>
                </a:r>
              </a:p>
              <a:p>
                <a:r>
                  <a:rPr lang="de-DE" sz="2400" b="1" smtClean="0"/>
                  <a:t>fpt-turing reduction 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𝑨</m:t>
                    </m:r>
                    <m:sSubSup>
                      <m:sSub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1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4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r>
                      <a:rPr lang="de-DE" sz="2400" b="1" i="1" smtClean="0">
                        <a:latin typeface="Cambria Math"/>
                      </a:rPr>
                      <m:t>:</m:t>
                    </m:r>
                  </m:oMath>
                </a14:m>
                <a:endParaRPr lang="de-DE" sz="2400" b="1" dirty="0" smtClean="0"/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solves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smtClean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de-DE" sz="200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with oracle for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de-DE" sz="200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′,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smtClean="0">
                    <a:solidFill>
                      <a:schemeClr val="tx1"/>
                    </a:solidFill>
                  </a:rPr>
                  <a:t> </a:t>
                </a: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5184576"/>
              </a:xfrm>
              <a:blipFill rotWithShape="1">
                <a:blip r:embed="rId5"/>
                <a:stretch>
                  <a:fillRect l="-444" t="-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5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known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5708" y="1277104"/>
            <a:ext cx="3674244" cy="56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accent5"/>
                </a:solidFill>
              </a:rPr>
              <a:t>„simple</a:t>
            </a:r>
            <a:r>
              <a:rPr lang="de-DE" b="1" smtClean="0">
                <a:solidFill>
                  <a:schemeClr val="accent5"/>
                </a:solidFill>
              </a:rPr>
              <a:t>“  graph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777680" y="1277104"/>
            <a:ext cx="3898776" cy="567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„simple</a:t>
            </a:r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“  substructure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1823383" y="3699202"/>
            <a:ext cx="520920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 rot="21413861">
                <a:off x="737068" y="2787611"/>
                <a:ext cx="3192250" cy="92333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solidFill>
                      <a:schemeClr val="accent5"/>
                    </a:solidFill>
                    <a:latin typeface="Cambria Math" pitchFamily="18" charset="0"/>
                    <a:ea typeface="Cambria Math" pitchFamily="18" charset="0"/>
                  </a:rPr>
                  <a:t>treewidth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1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 pitchFamily="18" charset="0"/>
                          </a:rPr>
                          <m:t>𝑮</m:t>
                        </m:r>
                      </m:e>
                    </m:d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,</m:t>
                    </m:r>
                  </m:oMath>
                </a14:m>
                <a:endParaRPr lang="de-DE" b="1" dirty="0">
                  <a:solidFill>
                    <a:schemeClr val="accent5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  <a:ea typeface="Cambria Math" pitchFamily="18" charset="0"/>
                      </a:rPr>
                      <m:t>#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sets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𝑆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)⊨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𝜑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3861">
                <a:off x="737068" y="2787611"/>
                <a:ext cx="319225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 rot="249704">
                <a:off x="1315205" y="4735149"/>
                <a:ext cx="1784631" cy="923685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solidFill>
                      <a:schemeClr val="accent5"/>
                    </a:solidFill>
                    <a:latin typeface="Cambria Math" pitchFamily="18" charset="0"/>
                    <a:ea typeface="Cambria Math" pitchFamily="18" charset="0"/>
                  </a:rPr>
                  <a:t>genus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𝑮</m:t>
                    </m:r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b="1" dirty="0">
                  <a:solidFill>
                    <a:schemeClr val="accent5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</a:t>
                </a:r>
                <a:r>
                  <a:rPr lang="de-DE" sz="10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𝑃𝑀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704">
                <a:off x="1315205" y="4735149"/>
                <a:ext cx="1784631" cy="923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 rot="154759">
                <a:off x="5790096" y="2122067"/>
                <a:ext cx="2741432" cy="92333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𝒌</m:t>
                    </m:r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𝒌</m:t>
                    </m:r>
                  </m:oMath>
                </a14:m>
                <a:endParaRPr lang="de-DE" b="1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</a:t>
                </a:r>
                <a:r>
                  <a:rPr lang="de-DE" sz="1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de-DE" b="0" i="0" smtClean="0">
                        <a:latin typeface="Cambria Math"/>
                        <a:ea typeface="Cambria Math" pitchFamily="18" charset="0"/>
                      </a:rPr>
                      <m:t>VertexCover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s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759">
                <a:off x="5790096" y="2122067"/>
                <a:ext cx="2741432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 rot="348131">
            <a:off x="5324675" y="3426526"/>
            <a:ext cx="1497345" cy="720721"/>
            <a:chOff x="5429852" y="3971780"/>
            <a:chExt cx="1405384" cy="48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 rot="21286313">
                  <a:off x="5550773" y="4207550"/>
                  <a:ext cx="1284463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Clique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550773" y="4207550"/>
                  <a:ext cx="1284463" cy="2478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 rot="21286313">
                  <a:off x="5429852" y="3971780"/>
                  <a:ext cx="1284463" cy="247809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de-DE" smtClean="0">
                            <a:latin typeface="Cambria Math"/>
                            <a:ea typeface="Cambria Math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Cliqu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3971780"/>
                  <a:ext cx="1284463" cy="2478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pieren 13"/>
          <p:cNvGrpSpPr/>
          <p:nvPr/>
        </p:nvGrpSpPr>
        <p:grpSpPr>
          <a:xfrm>
            <a:off x="4915982" y="4652497"/>
            <a:ext cx="1528226" cy="720719"/>
            <a:chOff x="5465014" y="5628982"/>
            <a:chExt cx="1474202" cy="483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 rot="21286313">
                  <a:off x="5643072" y="5864751"/>
                  <a:ext cx="1296144" cy="24781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Path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643072" y="5864751"/>
                  <a:ext cx="1296144" cy="2478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 rot="21286313">
                  <a:off x="5465014" y="5628982"/>
                  <a:ext cx="1296144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Path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65014" y="5628982"/>
                  <a:ext cx="1296144" cy="2478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/>
          <p:cNvGrpSpPr/>
          <p:nvPr/>
        </p:nvGrpSpPr>
        <p:grpSpPr>
          <a:xfrm rot="395759">
            <a:off x="7128531" y="4349598"/>
            <a:ext cx="1554126" cy="720719"/>
            <a:chOff x="5429852" y="4831177"/>
            <a:chExt cx="1419525" cy="483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 rot="21286313">
                  <a:off x="5553233" y="5066946"/>
                  <a:ext cx="1296144" cy="24781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Cycle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553233" y="5066946"/>
                  <a:ext cx="1296144" cy="2478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 rot="21286313">
                  <a:off x="5429852" y="4831177"/>
                  <a:ext cx="1296144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Cycle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4831177"/>
                  <a:ext cx="1296144" cy="2478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6516216" y="5588599"/>
            <a:ext cx="1661839" cy="720721"/>
            <a:chOff x="5429852" y="6407784"/>
            <a:chExt cx="1509364" cy="48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 rot="21286313">
                  <a:off x="5643072" y="6643554"/>
                  <a:ext cx="1296144" cy="247810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Match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643072" y="6643554"/>
                  <a:ext cx="1296144" cy="2478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 rot="21286313">
                  <a:off x="5429852" y="6407784"/>
                  <a:ext cx="1296144" cy="24781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Match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6407784"/>
                  <a:ext cx="1296144" cy="2478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 rot="21402467">
                <a:off x="900537" y="2444244"/>
                <a:ext cx="22560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latin typeface="Cambria" pitchFamily="18" charset="0"/>
                    <a:ea typeface="Cambria Math" pitchFamily="18" charset="0"/>
                  </a:rPr>
                  <a:t>f</a:t>
                </a:r>
                <a:r>
                  <a:rPr lang="de-DE" sz="1600" smtClean="0">
                    <a:latin typeface="Cambria" pitchFamily="18" charset="0"/>
                    <a:ea typeface="Cambria Math" pitchFamily="18" charset="0"/>
                  </a:rPr>
                  <a:t>or MSOL formula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𝜑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de-DE" sz="1600" smtClean="0">
                    <a:latin typeface="Cambria" pitchFamily="18" charset="0"/>
                  </a:rPr>
                  <a:t> </a:t>
                </a:r>
                <a:endParaRPr lang="de-DE" sz="160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2467">
                <a:off x="900537" y="2444244"/>
                <a:ext cx="2256002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337" b="-141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 rechteckige Legende 4"/>
          <p:cNvSpPr/>
          <p:nvPr/>
        </p:nvSpPr>
        <p:spPr>
          <a:xfrm>
            <a:off x="2612578" y="1412776"/>
            <a:ext cx="4968552" cy="725943"/>
          </a:xfrm>
          <a:prstGeom prst="wedgeRoundRectCallout">
            <a:avLst>
              <a:gd name="adj1" fmla="val -49832"/>
              <a:gd name="adj2" fmla="val 102406"/>
              <a:gd name="adj3" fmla="val 16667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our result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56805" y="1476073"/>
                <a:ext cx="4724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status </a:t>
                </a:r>
                <a:r>
                  <a:rPr lang="de-DE" sz="3200" dirty="0" err="1" smtClean="0">
                    <a:latin typeface="Cambria Math" pitchFamily="18" charset="0"/>
                    <a:ea typeface="Cambria Math" pitchFamily="18" charset="0"/>
                  </a:rPr>
                  <a:t>of</a:t>
                </a:r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−#</m:t>
                    </m:r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𝑀𝑎𝑡𝑐h</m:t>
                    </m:r>
                  </m:oMath>
                </a14:m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de-DE" sz="3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5" y="1476073"/>
                <a:ext cx="472432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355" t="-13542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89093" y="2300679"/>
                <a:ext cx="40580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975" indent="-180975">
                  <a:buFont typeface="Arial" pitchFamily="34" charset="0"/>
                  <a:buChar char="•"/>
                </a:pP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„hardness </a:t>
                </a:r>
                <a:r>
                  <a:rPr lang="de-DE" err="1" smtClean="0">
                    <a:latin typeface="Cambria Math" pitchFamily="18" charset="0"/>
                    <a:ea typeface="Cambria Math" pitchFamily="18" charset="0"/>
                  </a:rPr>
                  <a:t>of</a:t>
                </a: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 permanent“ in fpt-world</a:t>
                </a:r>
              </a:p>
              <a:p>
                <a:pPr marL="180975" indent="-180975">
                  <a:buFont typeface="Arial" pitchFamily="34" charset="0"/>
                  <a:buChar char="•"/>
                </a:pP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also: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𝑘</m:t>
                    </m:r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𝑀𝑎𝑡𝑐h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𝑃</m:t>
                    </m:r>
                  </m:oMath>
                </a14:m>
                <a:endParaRPr lang="de-DE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93" y="2300679"/>
                <a:ext cx="405803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53" t="-5660" r="-602" b="-13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ecx.images-amazon.com/images/I/41NW5Z4Z4VL._SS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679765"/>
            <a:ext cx="1302320" cy="1677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274000" y="4136014"/>
            <a:ext cx="7424596" cy="1890671"/>
            <a:chOff x="1274000" y="4136014"/>
            <a:chExt cx="7424596" cy="1890671"/>
          </a:xfrm>
        </p:grpSpPr>
        <p:sp>
          <p:nvSpPr>
            <p:cNvPr id="9" name="Abgerundete rechteckige Legende 8"/>
            <p:cNvSpPr/>
            <p:nvPr/>
          </p:nvSpPr>
          <p:spPr>
            <a:xfrm>
              <a:off x="2612579" y="4136014"/>
              <a:ext cx="5947742" cy="764198"/>
            </a:xfrm>
            <a:prstGeom prst="wedgeRoundRectCallout">
              <a:avLst>
                <a:gd name="adj1" fmla="val 27506"/>
                <a:gd name="adj2" fmla="val 29421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1274000" y="5276800"/>
                  <a:ext cx="4503701" cy="7498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de-DE" sz="2000" b="1" dirty="0" smtClean="0">
                      <a:latin typeface="Cambria Math" pitchFamily="18" charset="0"/>
                      <a:ea typeface="Cambria Math" pitchFamily="18" charset="0"/>
                    </a:rPr>
                    <a:t>in</a:t>
                  </a:r>
                  <a:r>
                    <a:rPr lang="de-DE" sz="2000" b="1" smtClean="0">
                      <a:latin typeface="Cambria Math" pitchFamily="18" charset="0"/>
                      <a:ea typeface="Cambria Math" pitchFamily="18" charset="0"/>
                    </a:rPr>
                    <a:t>:</a:t>
                  </a:r>
                  <a:r>
                    <a:rPr lang="de-DE" sz="2000" smtClean="0">
                      <a:latin typeface="Cambria Math" pitchFamily="18" charset="0"/>
                      <a:ea typeface="Cambria Math" pitchFamily="18" charset="0"/>
                    </a:rPr>
                    <a:t>   </a:t>
                  </a:r>
                  <a:r>
                    <a:rPr lang="de-DE" sz="1400" smtClean="0">
                      <a:latin typeface="Cambria Math" pitchFamily="18" charset="0"/>
                      <a:ea typeface="Cambria Math" pitchFamily="18" charset="0"/>
                    </a:rPr>
                    <a:t>  </a:t>
                  </a:r>
                  <a:r>
                    <a:rPr lang="de-DE" sz="200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000" smtClean="0">
                      <a:solidFill>
                        <a:srgbClr val="C00000"/>
                      </a:solidFill>
                      <a:latin typeface="Cambria Math" pitchFamily="18" charset="0"/>
                      <a:ea typeface="Cambria Math" pitchFamily="18" charset="0"/>
                    </a:rPr>
                    <a:t>edge-weighted </a:t>
                  </a:r>
                  <a:r>
                    <a:rPr lang="de-DE" sz="2000" dirty="0" err="1" smtClean="0">
                      <a:latin typeface="Cambria Math" pitchFamily="18" charset="0"/>
                      <a:ea typeface="Cambria Math" pitchFamily="18" charset="0"/>
                    </a:rPr>
                    <a:t>bipartite</a:t>
                  </a:r>
                  <a:r>
                    <a:rPr lang="de-DE" sz="2000" dirty="0" smtClean="0">
                      <a:latin typeface="Cambria Math" pitchFamily="18" charset="0"/>
                      <a:ea typeface="Cambria Math" pitchFamily="18" charset="0"/>
                    </a:rPr>
                    <a:t> G</a:t>
                  </a:r>
                  <a:r>
                    <a:rPr lang="de-DE" sz="200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𝑘</m:t>
                      </m:r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∈</m:t>
                      </m:r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ℕ</m:t>
                      </m:r>
                    </m:oMath>
                  </a14:m>
                  <a:endParaRPr lang="de-DE" sz="20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r>
                    <a:rPr lang="de-DE" sz="2000" b="1" dirty="0">
                      <a:latin typeface="Cambria Math" pitchFamily="18" charset="0"/>
                      <a:ea typeface="Cambria Math" pitchFamily="18" charset="0"/>
                    </a:rPr>
                    <a:t>out</a:t>
                  </a:r>
                  <a:r>
                    <a:rPr lang="de-DE" sz="2000" b="1" dirty="0" smtClean="0">
                      <a:latin typeface="Cambria Math" pitchFamily="18" charset="0"/>
                      <a:ea typeface="Cambria Math" pitchFamily="18" charset="0"/>
                    </a:rPr>
                    <a:t>: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𝑀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𝑀𝑎𝑡𝑐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[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𝐺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de-DE" sz="20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∈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𝑤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a14:m>
                  <a:endParaRPr lang="de-DE" sz="2000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000" y="5276800"/>
                  <a:ext cx="4503701" cy="7498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56806" y="4212377"/>
                  <a:ext cx="58417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𝑘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−#</m:t>
                      </m:r>
                      <m:r>
                        <a:rPr lang="de-DE" sz="32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𝒘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𝑀𝑎𝑡𝑐h</m:t>
                      </m:r>
                    </m:oMath>
                  </a14:m>
                  <a:r>
                    <a:rPr lang="de-DE" sz="3200" dirty="0" smtClean="0">
                      <a:latin typeface="Cambria Math" pitchFamily="18" charset="0"/>
                      <a:ea typeface="Cambria Math" pitchFamily="18" charset="0"/>
                    </a:rPr>
                    <a:t>  </a:t>
                  </a:r>
                  <a:r>
                    <a:rPr lang="de-DE" sz="3200" smtClean="0">
                      <a:latin typeface="Cambria Math" pitchFamily="18" charset="0"/>
                      <a:ea typeface="Cambria Math" pitchFamily="18" charset="0"/>
                    </a:rPr>
                    <a:t>is 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#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3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3200" dirty="0" smtClean="0">
                      <a:latin typeface="Cambria Math" pitchFamily="18" charset="0"/>
                      <a:ea typeface="Cambria Math" pitchFamily="18" charset="0"/>
                    </a:rPr>
                    <a:t>-hard.</a:t>
                  </a:r>
                  <a:endParaRPr lang="de-DE" sz="3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806" y="4212377"/>
                  <a:ext cx="584179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542"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feld 12"/>
          <p:cNvSpPr txBox="1"/>
          <p:nvPr/>
        </p:nvSpPr>
        <p:spPr>
          <a:xfrm>
            <a:off x="1179983" y="6116419"/>
            <a:ext cx="29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Cambria Math" pitchFamily="18" charset="0"/>
                <a:ea typeface="Cambria Math" pitchFamily="18" charset="0"/>
              </a:rPr>
              <a:t>p</a:t>
            </a:r>
            <a:r>
              <a:rPr lang="de-DE" smtClean="0">
                <a:latin typeface="Cambria Math" pitchFamily="18" charset="0"/>
                <a:ea typeface="Cambria Math" pitchFamily="18" charset="0"/>
              </a:rPr>
              <a:t>roof by series of reductions</a:t>
            </a:r>
          </a:p>
        </p:txBody>
      </p:sp>
    </p:spTree>
    <p:extLst>
      <p:ext uri="{BB962C8B-B14F-4D97-AF65-F5344CB8AC3E}">
        <p14:creationId xmlns:p14="http://schemas.microsoft.com/office/powerpoint/2010/main" val="23099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 smtClean="0"/>
              <a:t>artial path-cycle covers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feld 141"/>
              <p:cNvSpPr txBox="1"/>
              <p:nvPr/>
            </p:nvSpPr>
            <p:spPr>
              <a:xfrm>
                <a:off x="617473" y="3835310"/>
                <a:ext cx="41764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de-DE" sz="28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-partial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cycle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cover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{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t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}</m:t>
                    </m:r>
                  </m:oMath>
                </a14:m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of 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cycles</a:t>
                </a:r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vertex-disjoint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</m:oMath>
                </a14:m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 edges in total</a:t>
                </a:r>
                <a:endParaRPr lang="de-DE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2" name="Textfeld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3" y="3835310"/>
                <a:ext cx="4176464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2920" t="-3731" b="-7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191290" y="1549553"/>
            <a:ext cx="1890310" cy="2025327"/>
            <a:chOff x="1942966" y="1988840"/>
            <a:chExt cx="1134968" cy="1216034"/>
          </a:xfrm>
        </p:grpSpPr>
        <p:sp>
          <p:nvSpPr>
            <p:cNvPr id="13" name="Freihandform 12"/>
            <p:cNvSpPr/>
            <p:nvPr/>
          </p:nvSpPr>
          <p:spPr>
            <a:xfrm>
              <a:off x="2257782" y="1988840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2060666" y="2743903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2361062" y="218805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1942966" y="250163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036113" y="302425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2988208" y="229403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2898482" y="311514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2517849" y="271067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9" name="Gerade Verbindung mit Pfeil 238"/>
            <p:cNvCxnSpPr>
              <a:stCxn id="236" idx="4"/>
              <a:endCxn id="237" idx="0"/>
            </p:cNvCxnSpPr>
            <p:nvPr/>
          </p:nvCxnSpPr>
          <p:spPr>
            <a:xfrm flipH="1">
              <a:off x="2943345" y="2383765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mit Pfeil 239"/>
            <p:cNvCxnSpPr>
              <a:stCxn id="237" idx="2"/>
              <a:endCxn id="235" idx="6"/>
            </p:cNvCxnSpPr>
            <p:nvPr/>
          </p:nvCxnSpPr>
          <p:spPr>
            <a:xfrm flipH="1" flipV="1">
              <a:off x="2125839" y="3069115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mit Pfeil 240"/>
            <p:cNvCxnSpPr>
              <a:stCxn id="237" idx="1"/>
              <a:endCxn id="238" idx="5"/>
            </p:cNvCxnSpPr>
            <p:nvPr/>
          </p:nvCxnSpPr>
          <p:spPr>
            <a:xfrm flipH="1" flipV="1">
              <a:off x="2594435" y="2787265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mit Pfeil 242"/>
            <p:cNvCxnSpPr>
              <a:stCxn id="234" idx="7"/>
              <a:endCxn id="233" idx="3"/>
            </p:cNvCxnSpPr>
            <p:nvPr/>
          </p:nvCxnSpPr>
          <p:spPr>
            <a:xfrm flipV="1">
              <a:off x="2019552" y="2264644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mit Pfeil 243"/>
            <p:cNvCxnSpPr>
              <a:stCxn id="233" idx="6"/>
              <a:endCxn id="236" idx="2"/>
            </p:cNvCxnSpPr>
            <p:nvPr/>
          </p:nvCxnSpPr>
          <p:spPr>
            <a:xfrm>
              <a:off x="2450789" y="2232921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mit Pfeil 244"/>
            <p:cNvCxnSpPr/>
            <p:nvPr/>
          </p:nvCxnSpPr>
          <p:spPr>
            <a:xfrm flipH="1" flipV="1">
              <a:off x="2420814" y="2283379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mit Pfeil 245"/>
            <p:cNvCxnSpPr>
              <a:stCxn id="236" idx="3"/>
              <a:endCxn id="234" idx="6"/>
            </p:cNvCxnSpPr>
            <p:nvPr/>
          </p:nvCxnSpPr>
          <p:spPr>
            <a:xfrm flipH="1">
              <a:off x="2032692" y="2370625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mit Pfeil 246"/>
            <p:cNvCxnSpPr>
              <a:endCxn id="235" idx="7"/>
            </p:cNvCxnSpPr>
            <p:nvPr/>
          </p:nvCxnSpPr>
          <p:spPr>
            <a:xfrm flipH="1">
              <a:off x="2112699" y="2787265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Freihandform 247"/>
            <p:cNvSpPr/>
            <p:nvPr/>
          </p:nvSpPr>
          <p:spPr>
            <a:xfrm>
              <a:off x="2255262" y="1996602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953402" y="1484784"/>
            <a:ext cx="1890310" cy="2012399"/>
            <a:chOff x="5695866" y="1996602"/>
            <a:chExt cx="1134968" cy="1208272"/>
          </a:xfrm>
        </p:grpSpPr>
        <p:cxnSp>
          <p:nvCxnSpPr>
            <p:cNvPr id="120" name="Gerade Verbindung 119"/>
            <p:cNvCxnSpPr/>
            <p:nvPr/>
          </p:nvCxnSpPr>
          <p:spPr>
            <a:xfrm flipH="1">
              <a:off x="5740729" y="2242799"/>
              <a:ext cx="406047" cy="278978"/>
            </a:xfrm>
            <a:prstGeom prst="line">
              <a:avLst/>
            </a:prstGeom>
            <a:ln w="76200" cap="rnd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H="1" flipV="1">
              <a:off x="6159477" y="2223749"/>
              <a:ext cx="634999" cy="120650"/>
            </a:xfrm>
            <a:prstGeom prst="line">
              <a:avLst/>
            </a:prstGeom>
            <a:ln w="76200" cap="rnd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ihandform 99"/>
            <p:cNvSpPr/>
            <p:nvPr/>
          </p:nvSpPr>
          <p:spPr>
            <a:xfrm>
              <a:off x="5813566" y="2743903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6113962" y="218805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695866" y="250163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5789013" y="302425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741108" y="229403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6651382" y="311514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6270749" y="271067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 Verbindung mit Pfeil 110"/>
            <p:cNvCxnSpPr>
              <a:stCxn id="106" idx="4"/>
              <a:endCxn id="107" idx="0"/>
            </p:cNvCxnSpPr>
            <p:nvPr/>
          </p:nvCxnSpPr>
          <p:spPr>
            <a:xfrm flipH="1">
              <a:off x="6696245" y="2383765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7" idx="2"/>
              <a:endCxn id="105" idx="6"/>
            </p:cNvCxnSpPr>
            <p:nvPr/>
          </p:nvCxnSpPr>
          <p:spPr>
            <a:xfrm flipH="1" flipV="1">
              <a:off x="5878739" y="3069115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7" idx="1"/>
              <a:endCxn id="110" idx="5"/>
            </p:cNvCxnSpPr>
            <p:nvPr/>
          </p:nvCxnSpPr>
          <p:spPr>
            <a:xfrm flipH="1" flipV="1">
              <a:off x="6347335" y="2787265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103" idx="7"/>
              <a:endCxn id="102" idx="3"/>
            </p:cNvCxnSpPr>
            <p:nvPr/>
          </p:nvCxnSpPr>
          <p:spPr>
            <a:xfrm flipV="1">
              <a:off x="5772452" y="2264644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2" idx="6"/>
              <a:endCxn id="106" idx="2"/>
            </p:cNvCxnSpPr>
            <p:nvPr/>
          </p:nvCxnSpPr>
          <p:spPr>
            <a:xfrm>
              <a:off x="6203689" y="2232921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 flipH="1" flipV="1">
              <a:off x="6173714" y="2283379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>
              <a:stCxn id="106" idx="3"/>
              <a:endCxn id="103" idx="6"/>
            </p:cNvCxnSpPr>
            <p:nvPr/>
          </p:nvCxnSpPr>
          <p:spPr>
            <a:xfrm flipH="1">
              <a:off x="5785592" y="2370625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mit Pfeil 117"/>
            <p:cNvCxnSpPr>
              <a:endCxn id="105" idx="7"/>
            </p:cNvCxnSpPr>
            <p:nvPr/>
          </p:nvCxnSpPr>
          <p:spPr>
            <a:xfrm flipH="1">
              <a:off x="5865599" y="2787265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ihandform 118"/>
            <p:cNvSpPr/>
            <p:nvPr/>
          </p:nvSpPr>
          <p:spPr>
            <a:xfrm>
              <a:off x="6008162" y="1996602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230483" y="5497883"/>
                <a:ext cx="14457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𝒞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sz="3600" b="0" i="1" smtClean="0">
                          <a:latin typeface="Cambria Math"/>
                        </a:rPr>
                        <m:t>[</m:t>
                      </m:r>
                      <m:r>
                        <a:rPr lang="de-DE" sz="3600" b="0" i="1" smtClean="0">
                          <a:latin typeface="Cambria Math"/>
                        </a:rPr>
                        <m:t>𝐺</m:t>
                      </m:r>
                      <m:r>
                        <a:rPr lang="de-DE" sz="3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sz="360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83" y="5497883"/>
                <a:ext cx="144578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feld 133"/>
              <p:cNvSpPr txBox="1"/>
              <p:nvPr/>
            </p:nvSpPr>
            <p:spPr>
              <a:xfrm>
                <a:off x="4992595" y="5497884"/>
                <a:ext cx="1782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𝒫𝒞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sz="3600" b="0" i="1" smtClean="0">
                          <a:latin typeface="Cambria Math"/>
                        </a:rPr>
                        <m:t>[</m:t>
                      </m:r>
                      <m:r>
                        <a:rPr lang="de-DE" sz="3600" b="0" i="1" smtClean="0">
                          <a:latin typeface="Cambria Math"/>
                        </a:rPr>
                        <m:t>𝐺</m:t>
                      </m:r>
                      <m:r>
                        <a:rPr lang="de-DE" sz="3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sz="3600"/>
              </a:p>
            </p:txBody>
          </p:sp>
        </mc:Choice>
        <mc:Fallback xmlns="">
          <p:sp>
            <p:nvSpPr>
              <p:cNvPr id="134" name="Textfeld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95" y="5497884"/>
                <a:ext cx="178241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4507109" y="3835310"/>
                <a:ext cx="502199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de-DE" sz="28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-partial  path-cycle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cover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{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t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}</m:t>
                    </m:r>
                  </m:oMath>
                </a14:m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of </a:t>
                </a:r>
                <a:r>
                  <a:rPr lang="de-DE" sz="2400" b="1" smtClean="0">
                    <a:solidFill>
                      <a:schemeClr val="accent3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paths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and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cycles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…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…</a:t>
                </a:r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09" y="3835310"/>
                <a:ext cx="5021990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2427" t="-3731" b="-7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erade Verbindung 118"/>
          <p:cNvCxnSpPr/>
          <p:nvPr/>
        </p:nvCxnSpPr>
        <p:spPr>
          <a:xfrm flipH="1">
            <a:off x="2000668" y="3088481"/>
            <a:ext cx="845343" cy="164307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H="1">
            <a:off x="2000668" y="2995613"/>
            <a:ext cx="352425" cy="257175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ieren 99"/>
          <p:cNvGrpSpPr/>
          <p:nvPr/>
        </p:nvGrpSpPr>
        <p:grpSpPr>
          <a:xfrm>
            <a:off x="1985787" y="2817884"/>
            <a:ext cx="883417" cy="940474"/>
            <a:chOff x="4277209" y="1397927"/>
            <a:chExt cx="1134968" cy="1208272"/>
          </a:xfrm>
        </p:grpSpPr>
        <p:sp>
          <p:nvSpPr>
            <p:cNvPr id="102" name="Freihandform 101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/>
            <p:cNvCxnSpPr>
              <a:stCxn id="106" idx="4"/>
              <a:endCxn id="107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7" idx="2"/>
              <a:endCxn id="105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>
              <a:stCxn id="107" idx="1"/>
              <a:endCxn id="10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4" idx="7"/>
              <a:endCxn id="103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3" idx="6"/>
              <a:endCxn id="106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6" idx="3"/>
              <a:endCxn id="104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endCxn id="105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ihandform 11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640213" y="3730913"/>
            <a:ext cx="0" cy="1367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4640213" y="2460798"/>
            <a:ext cx="0" cy="262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</m:t>
                      </m:r>
                      <m:r>
                        <a:rPr lang="de-DE" i="1" smtClean="0">
                          <a:latin typeface="Cambria Math"/>
                        </a:rPr>
                        <m:t>𝑀𝑎𝑡𝑐h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𝑤𝑃𝐶𝐶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/>
          <p:cNvCxnSpPr/>
          <p:nvPr/>
        </p:nvCxnSpPr>
        <p:spPr>
          <a:xfrm flipV="1">
            <a:off x="4640213" y="6021288"/>
            <a:ext cx="0" cy="385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1985787" y="5013176"/>
            <a:ext cx="883417" cy="946516"/>
            <a:chOff x="4277209" y="1390165"/>
            <a:chExt cx="1134968" cy="1216034"/>
          </a:xfrm>
        </p:grpSpPr>
        <p:sp>
          <p:nvSpPr>
            <p:cNvPr id="65" name="Freihandform 64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/>
            <p:cNvCxnSpPr>
              <a:stCxn id="70" idx="4"/>
              <a:endCxn id="71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stCxn id="71" idx="2"/>
              <a:endCxn id="69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stCxn id="71" idx="1"/>
              <a:endCxn id="72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68" idx="7"/>
              <a:endCxn id="67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67" idx="6"/>
              <a:endCxn id="70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0" idx="3"/>
              <a:endCxn id="68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endCxn id="69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ihandform 80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/>
          <p:nvPr/>
        </p:nvCxnSpPr>
        <p:spPr>
          <a:xfrm flipH="1">
            <a:off x="2001255" y="1645593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078490" y="2035932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1976721" y="1621467"/>
            <a:ext cx="836932" cy="749807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53" name="Ellipse 52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Gerade Verbindung mit Pfeil 58"/>
            <p:cNvCxnSpPr>
              <a:stCxn id="56" idx="4"/>
              <a:endCxn id="57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7" idx="2"/>
              <a:endCxn id="55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7" idx="1"/>
              <a:endCxn id="58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4" idx="7"/>
              <a:endCxn id="53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stCxn id="53" idx="6"/>
              <a:endCxn id="56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56" idx="3"/>
              <a:endCxn id="54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53" idx="3"/>
              <a:endCxn id="55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53" idx="5"/>
              <a:endCxn id="57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1547664" y="3723437"/>
            <a:ext cx="5472608" cy="2873915"/>
            <a:chOff x="1547664" y="3723437"/>
            <a:chExt cx="5472608" cy="2873915"/>
          </a:xfrm>
          <a:solidFill>
            <a:schemeClr val="bg1">
              <a:alpha val="85000"/>
            </a:schemeClr>
          </a:solidFill>
        </p:grpSpPr>
        <p:sp>
          <p:nvSpPr>
            <p:cNvPr id="4" name="Rechteck 3"/>
            <p:cNvSpPr/>
            <p:nvPr/>
          </p:nvSpPr>
          <p:spPr>
            <a:xfrm>
              <a:off x="2985808" y="3723437"/>
              <a:ext cx="4034464" cy="2873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1547664" y="4928642"/>
              <a:ext cx="1360778" cy="14369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420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llipse 114"/>
          <p:cNvSpPr/>
          <p:nvPr/>
        </p:nvSpPr>
        <p:spPr>
          <a:xfrm rot="2732073">
            <a:off x="5972104" y="2169090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 rot="553769">
            <a:off x="6277097" y="3007679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 rot="19812328">
            <a:off x="6848934" y="2314086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 rot="20650561">
            <a:off x="5501146" y="2714135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 rot="19812328">
            <a:off x="6767971" y="3361835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 rot="20650561">
            <a:off x="5586871" y="3395173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matchings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b="1" i="1" smtClean="0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path-cycle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43608" y="4464496"/>
                <a:ext cx="7351233" cy="213285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𝓟</m:t>
                    </m:r>
                    <m:sSub>
                      <m:sSubPr>
                        <m:ctrlP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𝓒</m:t>
                        </m:r>
                      </m:e>
                      <m:sub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𝑮</m:t>
                        </m:r>
                      </m:e>
                    </m:d>
                    <m:r>
                      <a:rPr lang="de-DE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𝓜</m:t>
                        </m:r>
                      </m:e>
                      <m:sub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d>
                          <m:dPr>
                            <m:ctrlPr>
                              <a:rPr lang="de-DE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800" b="1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de-DE" sz="200" smtClean="0"/>
                  <a:t> </a:t>
                </a:r>
              </a:p>
              <a:p>
                <a:pPr marL="0" indent="0" algn="ctr">
                  <a:buNone/>
                </a:pPr>
                <a:r>
                  <a:rPr lang="de-DE" sz="2800" smtClean="0"/>
                  <a:t>implies   </a:t>
                </a:r>
              </a:p>
              <a:p>
                <a:pPr marL="0" indent="0" algn="ctr">
                  <a:buNone/>
                </a:pPr>
                <a:r>
                  <a:rPr lang="de-DE" sz="200"/>
                  <a:t> </a:t>
                </a:r>
                <a:endParaRPr lang="de-DE" sz="200" smtClean="0"/>
              </a:p>
              <a:p>
                <a:pPr marL="0" indent="0" algn="ctr">
                  <a:buNone/>
                </a:pPr>
                <a:r>
                  <a:rPr lang="de-DE" sz="280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𝒫𝒞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de-DE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8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de-DE" sz="28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de-DE" sz="2800" b="1" i="1" smtClean="0">
                        <a:latin typeface="Cambria Math"/>
                      </a:rPr>
                      <m:t>=</m:t>
                    </m:r>
                    <m:r>
                      <a:rPr lang="de-DE" sz="28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800" i="1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∈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2800" i="1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280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43608" y="4464496"/>
                <a:ext cx="7351233" cy="21328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/>
          <p:cNvSpPr/>
          <p:nvPr/>
        </p:nvSpPr>
        <p:spPr>
          <a:xfrm>
            <a:off x="1790386" y="2330442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197339" y="2775229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329463" y="3516540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679960" y="2480771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552689" y="3645470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012781" y="3071753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 flipH="1">
            <a:off x="2616325" y="2608043"/>
            <a:ext cx="127272" cy="10374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9" idx="2"/>
            <a:endCxn id="7" idx="6"/>
          </p:cNvCxnSpPr>
          <p:nvPr/>
        </p:nvCxnSpPr>
        <p:spPr>
          <a:xfrm flipH="1" flipV="1">
            <a:off x="1456735" y="3580176"/>
            <a:ext cx="1095952" cy="12893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1"/>
            <a:endCxn id="10" idx="5"/>
          </p:cNvCxnSpPr>
          <p:nvPr/>
        </p:nvCxnSpPr>
        <p:spPr>
          <a:xfrm flipH="1" flipV="1">
            <a:off x="2121414" y="3180386"/>
            <a:ext cx="449913" cy="4837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7"/>
            <a:endCxn id="5" idx="3"/>
          </p:cNvCxnSpPr>
          <p:nvPr/>
        </p:nvCxnSpPr>
        <p:spPr>
          <a:xfrm flipV="1">
            <a:off x="1305972" y="2439076"/>
            <a:ext cx="503054" cy="354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6"/>
            <a:endCxn id="8" idx="2"/>
          </p:cNvCxnSpPr>
          <p:nvPr/>
        </p:nvCxnSpPr>
        <p:spPr>
          <a:xfrm>
            <a:off x="1917659" y="2394078"/>
            <a:ext cx="762301" cy="1503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1875142" y="2465650"/>
            <a:ext cx="180191" cy="5938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8" idx="3"/>
            <a:endCxn id="6" idx="6"/>
          </p:cNvCxnSpPr>
          <p:nvPr/>
        </p:nvCxnSpPr>
        <p:spPr>
          <a:xfrm flipH="1">
            <a:off x="1324611" y="2589404"/>
            <a:ext cx="1373988" cy="2494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7" idx="7"/>
          </p:cNvCxnSpPr>
          <p:nvPr/>
        </p:nvCxnSpPr>
        <p:spPr>
          <a:xfrm flipH="1">
            <a:off x="1438096" y="3180386"/>
            <a:ext cx="579230" cy="354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ihandform 18"/>
          <p:cNvSpPr/>
          <p:nvPr/>
        </p:nvSpPr>
        <p:spPr>
          <a:xfrm>
            <a:off x="1640315" y="2058872"/>
            <a:ext cx="265658" cy="278630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998866" y="2324086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594659" y="2892649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5649923" y="3444344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6888440" y="2371850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874059" y="3540721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6339580" y="3192670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6098715" y="2244577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5552198" y="2768873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5673909" y="3576725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943761" y="2503166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6797515" y="3428191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367640" y="3065397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71"/>
          <p:cNvCxnSpPr>
            <a:stCxn id="64" idx="7"/>
            <a:endCxn id="42" idx="3"/>
          </p:cNvCxnSpPr>
          <p:nvPr/>
        </p:nvCxnSpPr>
        <p:spPr>
          <a:xfrm flipV="1">
            <a:off x="5660831" y="2432720"/>
            <a:ext cx="356674" cy="354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>
            <a:stCxn id="63" idx="6"/>
            <a:endCxn id="45" idx="2"/>
          </p:cNvCxnSpPr>
          <p:nvPr/>
        </p:nvCxnSpPr>
        <p:spPr>
          <a:xfrm>
            <a:off x="6225987" y="2308214"/>
            <a:ext cx="662453" cy="12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>
            <a:stCxn id="66" idx="4"/>
          </p:cNvCxnSpPr>
          <p:nvPr/>
        </p:nvCxnSpPr>
        <p:spPr>
          <a:xfrm flipH="1">
            <a:off x="6961595" y="2630439"/>
            <a:ext cx="45802" cy="913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H="1" flipV="1">
            <a:off x="6091645" y="2455144"/>
            <a:ext cx="295276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stCxn id="67" idx="1"/>
            <a:endCxn id="47" idx="6"/>
          </p:cNvCxnSpPr>
          <p:nvPr/>
        </p:nvCxnSpPr>
        <p:spPr>
          <a:xfrm flipH="1" flipV="1">
            <a:off x="6466852" y="3256307"/>
            <a:ext cx="349302" cy="19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>
            <a:stCxn id="44" idx="7"/>
            <a:endCxn id="68" idx="2"/>
          </p:cNvCxnSpPr>
          <p:nvPr/>
        </p:nvCxnSpPr>
        <p:spPr>
          <a:xfrm flipV="1">
            <a:off x="5758556" y="3129034"/>
            <a:ext cx="609084" cy="333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>
            <a:stCxn id="65" idx="6"/>
            <a:endCxn id="46" idx="2"/>
          </p:cNvCxnSpPr>
          <p:nvPr/>
        </p:nvCxnSpPr>
        <p:spPr>
          <a:xfrm flipV="1">
            <a:off x="5801181" y="3604358"/>
            <a:ext cx="1072878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flipV="1">
            <a:off x="5729695" y="2588494"/>
            <a:ext cx="1212850" cy="339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ihandform 97"/>
          <p:cNvSpPr/>
          <p:nvPr/>
        </p:nvSpPr>
        <p:spPr>
          <a:xfrm>
            <a:off x="5939170" y="2135461"/>
            <a:ext cx="214809" cy="236389"/>
          </a:xfrm>
          <a:custGeom>
            <a:avLst/>
            <a:gdLst>
              <a:gd name="connsiteX0" fmla="*/ 40055 w 182930"/>
              <a:gd name="connsiteY0" fmla="*/ 143802 h 143802"/>
              <a:gd name="connsiteX1" fmla="*/ 9099 w 182930"/>
              <a:gd name="connsiteY1" fmla="*/ 3308 h 143802"/>
              <a:gd name="connsiteX2" fmla="*/ 182930 w 182930"/>
              <a:gd name="connsiteY2" fmla="*/ 58077 h 1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30" h="143802">
                <a:moveTo>
                  <a:pt x="40055" y="143802"/>
                </a:moveTo>
                <a:cubicBezTo>
                  <a:pt x="12671" y="80698"/>
                  <a:pt x="-14713" y="17595"/>
                  <a:pt x="9099" y="3308"/>
                </a:cubicBezTo>
                <a:cubicBezTo>
                  <a:pt x="32911" y="-10979"/>
                  <a:pt x="107920" y="23549"/>
                  <a:pt x="182930" y="5807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8" name="Gerade Verbindung mit Pfeil 117"/>
          <p:cNvCxnSpPr/>
          <p:nvPr/>
        </p:nvCxnSpPr>
        <p:spPr>
          <a:xfrm>
            <a:off x="3353069" y="2954793"/>
            <a:ext cx="936104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484980" y="2652701"/>
            <a:ext cx="197336" cy="197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7484980" y="3082291"/>
            <a:ext cx="197336" cy="197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708286" y="250868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latin typeface="Cambria Math" pitchFamily="18" charset="0"/>
                <a:ea typeface="Cambria Math" pitchFamily="18" charset="0"/>
              </a:rPr>
              <a:t>in</a:t>
            </a:r>
            <a:endParaRPr lang="de-DE" sz="2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708286" y="295160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latin typeface="Cambria Math" pitchFamily="18" charset="0"/>
                <a:ea typeface="Cambria Math" pitchFamily="18" charset="0"/>
              </a:rPr>
              <a:t>out</a:t>
            </a:r>
            <a:endParaRPr lang="de-DE" sz="2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85982" y="246924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chemeClr val="bg1">
                    <a:lumMod val="65000"/>
                  </a:schemeClr>
                </a:solidFill>
                <a:latin typeface="Cambria Math" pitchFamily="18" charset="0"/>
                <a:ea typeface="Cambria Math" pitchFamily="18" charset="0"/>
              </a:rPr>
              <a:t>split</a:t>
            </a:r>
            <a:endParaRPr lang="de-DE" sz="2000">
              <a:solidFill>
                <a:schemeClr val="bg1">
                  <a:lumMod val="6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043608" y="179765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latin typeface="Cambria Math" pitchFamily="18" charset="0"/>
                <a:ea typeface="Cambria Math" pitchFamily="18" charset="0"/>
              </a:rPr>
              <a:t>G</a:t>
            </a:r>
            <a:endParaRPr lang="de-DE" sz="32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806559" y="1851902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latin typeface="Cambria Math" pitchFamily="18" charset="0"/>
                <a:ea typeface="Cambria Math" pitchFamily="18" charset="0"/>
              </a:rPr>
              <a:t>S(G)</a:t>
            </a:r>
            <a:endParaRPr lang="de-DE" sz="320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 rot="512104">
                <a:off x="1561613" y="3708111"/>
                <a:ext cx="849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𝑢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de-DE" sz="20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2104">
                <a:off x="1561613" y="3708111"/>
                <a:ext cx="84901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76" b="-12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 rot="21395326">
                <a:off x="5656494" y="3714632"/>
                <a:ext cx="1350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{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de-DE" sz="2000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}</m:t>
                      </m:r>
                    </m:oMath>
                  </m:oMathPara>
                </a14:m>
                <a:endParaRPr lang="de-DE" sz="20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5326">
                <a:off x="5656494" y="3714632"/>
                <a:ext cx="1350883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442" b="-1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Inhaltsplatzhalter 305"/>
          <p:cNvSpPr txBox="1">
            <a:spLocks/>
          </p:cNvSpPr>
          <p:nvPr/>
        </p:nvSpPr>
        <p:spPr>
          <a:xfrm>
            <a:off x="457200" y="1052736"/>
            <a:ext cx="822960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de-DE" sz="2000"/>
              <a:t>s</a:t>
            </a:r>
            <a:r>
              <a:rPr lang="de-DE" sz="2000" smtClean="0"/>
              <a:t>tandard reduction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015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erade Verbindung 118"/>
          <p:cNvCxnSpPr/>
          <p:nvPr/>
        </p:nvCxnSpPr>
        <p:spPr>
          <a:xfrm flipH="1">
            <a:off x="2000668" y="3088481"/>
            <a:ext cx="845343" cy="164307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H="1">
            <a:off x="2000668" y="2995613"/>
            <a:ext cx="352425" cy="257175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ieren 99"/>
          <p:cNvGrpSpPr/>
          <p:nvPr/>
        </p:nvGrpSpPr>
        <p:grpSpPr>
          <a:xfrm>
            <a:off x="1985787" y="2817884"/>
            <a:ext cx="883417" cy="940474"/>
            <a:chOff x="4277209" y="1397927"/>
            <a:chExt cx="1134968" cy="1208272"/>
          </a:xfrm>
        </p:grpSpPr>
        <p:sp>
          <p:nvSpPr>
            <p:cNvPr id="102" name="Freihandform 101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/>
            <p:cNvCxnSpPr>
              <a:stCxn id="106" idx="4"/>
              <a:endCxn id="107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7" idx="2"/>
              <a:endCxn id="105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>
              <a:stCxn id="107" idx="1"/>
              <a:endCxn id="10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4" idx="7"/>
              <a:endCxn id="103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3" idx="6"/>
              <a:endCxn id="106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6" idx="3"/>
              <a:endCxn id="104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endCxn id="105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ihandform 11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640213" y="3730913"/>
            <a:ext cx="0" cy="1367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4640213" y="2460798"/>
            <a:ext cx="0" cy="262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</m:t>
                      </m:r>
                      <m:r>
                        <a:rPr lang="de-DE" i="1" smtClean="0">
                          <a:latin typeface="Cambria Math"/>
                        </a:rPr>
                        <m:t>𝑀𝑎𝑡𝑐h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𝑤𝑃𝐶𝐶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/>
          <p:cNvCxnSpPr/>
          <p:nvPr/>
        </p:nvCxnSpPr>
        <p:spPr>
          <a:xfrm flipV="1">
            <a:off x="4640213" y="6021288"/>
            <a:ext cx="0" cy="385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1985787" y="5013176"/>
            <a:ext cx="883417" cy="946516"/>
            <a:chOff x="4277209" y="1390165"/>
            <a:chExt cx="1134968" cy="1216034"/>
          </a:xfrm>
        </p:grpSpPr>
        <p:sp>
          <p:nvSpPr>
            <p:cNvPr id="65" name="Freihandform 64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/>
            <p:cNvCxnSpPr>
              <a:stCxn id="70" idx="4"/>
              <a:endCxn id="71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stCxn id="71" idx="2"/>
              <a:endCxn id="69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stCxn id="71" idx="1"/>
              <a:endCxn id="72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68" idx="7"/>
              <a:endCxn id="67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67" idx="6"/>
              <a:endCxn id="70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0" idx="3"/>
              <a:endCxn id="68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endCxn id="69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ihandform 80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/>
          <p:nvPr/>
        </p:nvCxnSpPr>
        <p:spPr>
          <a:xfrm flipH="1">
            <a:off x="2001255" y="1645593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078490" y="2035932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1976721" y="1621467"/>
            <a:ext cx="836932" cy="749807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53" name="Ellipse 52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Gerade Verbindung mit Pfeil 58"/>
            <p:cNvCxnSpPr>
              <a:stCxn id="56" idx="4"/>
              <a:endCxn id="57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7" idx="2"/>
              <a:endCxn id="55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7" idx="1"/>
              <a:endCxn id="58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4" idx="7"/>
              <a:endCxn id="53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stCxn id="53" idx="6"/>
              <a:endCxn id="56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56" idx="3"/>
              <a:endCxn id="54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53" idx="3"/>
              <a:endCxn id="55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53" idx="5"/>
              <a:endCxn id="57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/>
          <p:cNvGrpSpPr/>
          <p:nvPr/>
        </p:nvGrpSpPr>
        <p:grpSpPr>
          <a:xfrm>
            <a:off x="1619672" y="1268760"/>
            <a:ext cx="5392960" cy="1605265"/>
            <a:chOff x="1627312" y="5456321"/>
            <a:chExt cx="5392960" cy="1605265"/>
          </a:xfrm>
          <a:solidFill>
            <a:schemeClr val="bg1">
              <a:alpha val="85000"/>
            </a:schemeClr>
          </a:solidFill>
        </p:grpSpPr>
        <p:sp>
          <p:nvSpPr>
            <p:cNvPr id="88" name="Rechteck 87"/>
            <p:cNvSpPr/>
            <p:nvPr/>
          </p:nvSpPr>
          <p:spPr>
            <a:xfrm>
              <a:off x="1627312" y="5456321"/>
              <a:ext cx="5392960" cy="1141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397601" y="6648359"/>
              <a:ext cx="605439" cy="413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381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1598</Words>
  <Application>Microsoft Office PowerPoint</Application>
  <PresentationFormat>Bildschirmpräsentation (4:3)</PresentationFormat>
  <Paragraphs>241</Paragraphs>
  <Slides>18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Okeanos</vt:lpstr>
      <vt:lpstr>Weighted counting of  k-matchings is #W[1]-hard </vt:lpstr>
      <vt:lpstr>counting (perfect) matchings</vt:lpstr>
      <vt:lpstr>parameterized counting </vt:lpstr>
      <vt:lpstr>known results</vt:lpstr>
      <vt:lpstr>our result</vt:lpstr>
      <vt:lpstr>partial path-cycle covers</vt:lpstr>
      <vt:lpstr>1⁄2 reduction chain</vt:lpstr>
      <vt:lpstr>matchings  ≥_fpt^T   path-cycle covers </vt:lpstr>
      <vt:lpstr>1⁄2 reduction chain</vt:lpstr>
      <vt:lpstr>path-cycle covers  ≥_fpt^T   cycle covers</vt:lpstr>
      <vt:lpstr>1⁄2 reduction chain</vt:lpstr>
      <vt:lpstr>cycle-like structures</vt:lpstr>
      <vt:lpstr>types of UCWs</vt:lpstr>
      <vt:lpstr>typed UCWs ≥_fpt^T cliques</vt:lpstr>
      <vt:lpstr>typed UCWs ≥_fpt^T cliques</vt:lpstr>
      <vt:lpstr>typed UCWs ≥_fpt^T cliques</vt:lpstr>
      <vt:lpstr>reduction chain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Counting of k-Matchings is #W[1]-hard</dc:title>
  <dc:creator/>
  <cp:lastModifiedBy/>
  <cp:revision>1</cp:revision>
  <dcterms:created xsi:type="dcterms:W3CDTF">2012-08-21T13:23:04Z</dcterms:created>
  <dcterms:modified xsi:type="dcterms:W3CDTF">2012-08-21T13:23:54Z</dcterms:modified>
</cp:coreProperties>
</file>