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92" r:id="rId9"/>
    <p:sldId id="283" r:id="rId10"/>
    <p:sldId id="262" r:id="rId11"/>
    <p:sldId id="264" r:id="rId12"/>
    <p:sldId id="278" r:id="rId13"/>
    <p:sldId id="291" r:id="rId14"/>
    <p:sldId id="279" r:id="rId15"/>
    <p:sldId id="280" r:id="rId16"/>
    <p:sldId id="284" r:id="rId17"/>
    <p:sldId id="287" r:id="rId18"/>
    <p:sldId id="288" r:id="rId19"/>
    <p:sldId id="289" r:id="rId20"/>
    <p:sldId id="285" r:id="rId21"/>
    <p:sldId id="286" r:id="rId22"/>
    <p:sldId id="294" r:id="rId23"/>
    <p:sldId id="293" r:id="rId24"/>
    <p:sldId id="282" r:id="rId25"/>
    <p:sldId id="290" r:id="rId26"/>
    <p:sldId id="295" r:id="rId27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Heiti SC Light" charset="0"/>
        <a:cs typeface="Heiti SC Light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2D30"/>
    <a:srgbClr val="DAD22B"/>
    <a:srgbClr val="FFE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8" autoAdjust="0"/>
    <p:restoredTop sz="94660"/>
  </p:normalViewPr>
  <p:slideViewPr>
    <p:cSldViewPr>
      <p:cViewPr>
        <p:scale>
          <a:sx n="75" d="100"/>
          <a:sy n="75" d="100"/>
        </p:scale>
        <p:origin x="-1096" y="-23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15935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61163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29322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4848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410965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83282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671966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19197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35829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6807773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Gill Sans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2351314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Gill Sans" charset="0"/>
              </a:rPr>
              <a:t>Second level</a:t>
            </a:r>
          </a:p>
          <a:p>
            <a:pPr lvl="2"/>
            <a:r>
              <a:rPr lang="en-US" altLang="zh-CN" smtClean="0">
                <a:sym typeface="Gill Sans" charset="0"/>
              </a:rPr>
              <a:t>Third level</a:t>
            </a:r>
          </a:p>
          <a:p>
            <a:pPr lvl="3"/>
            <a:r>
              <a:rPr lang="en-US" altLang="zh-CN" smtClean="0">
                <a:sym typeface="Gill Sans" charset="0"/>
              </a:rPr>
              <a:t>Fourth level</a:t>
            </a:r>
          </a:p>
          <a:p>
            <a:pPr lvl="4"/>
            <a:r>
              <a:rPr lang="en-US" altLang="zh-CN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2079625" y="1892300"/>
            <a:ext cx="8834438" cy="2552452"/>
            <a:chOff x="590" y="48"/>
            <a:chExt cx="5565" cy="1608"/>
          </a:xfrm>
        </p:grpSpPr>
        <p:sp>
          <p:nvSpPr>
            <p:cNvPr id="14340" name="Rectangle 1"/>
            <p:cNvSpPr>
              <a:spLocks/>
            </p:cNvSpPr>
            <p:nvPr/>
          </p:nvSpPr>
          <p:spPr bwMode="auto">
            <a:xfrm>
              <a:off x="590" y="48"/>
              <a:ext cx="556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altLang="zh-CN" i="1" dirty="0">
                  <a:solidFill>
                    <a:srgbClr val="5B000C"/>
                  </a:solidFill>
                  <a:latin typeface="+mj-lt"/>
                  <a:ea typeface="宋体" charset="-122"/>
                  <a:sym typeface="Futura" charset="0"/>
                </a:rPr>
                <a:t>Space-bounded Communication Complexity</a:t>
              </a:r>
            </a:p>
          </p:txBody>
        </p:sp>
        <p:sp>
          <p:nvSpPr>
            <p:cNvPr id="14341" name="Rectangle 2"/>
            <p:cNvSpPr>
              <a:spLocks/>
            </p:cNvSpPr>
            <p:nvPr/>
          </p:nvSpPr>
          <p:spPr bwMode="auto">
            <a:xfrm>
              <a:off x="1562" y="382"/>
              <a:ext cx="3600" cy="1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3000" i="1" dirty="0" err="1" smtClean="0">
                  <a:solidFill>
                    <a:srgbClr val="5B000C"/>
                  </a:solidFill>
                  <a:latin typeface="+mj-lt"/>
                  <a:ea typeface="宋体" charset="-122"/>
                  <a:sym typeface="Futura" charset="0"/>
                </a:rPr>
                <a:t>Hao</a:t>
              </a:r>
              <a:r>
                <a:rPr lang="en-US" altLang="zh-CN" sz="3000" i="1" dirty="0" smtClean="0">
                  <a:solidFill>
                    <a:srgbClr val="5B000C"/>
                  </a:solidFill>
                  <a:latin typeface="+mj-lt"/>
                  <a:ea typeface="宋体" charset="-122"/>
                  <a:sym typeface="Futura" charset="0"/>
                </a:rPr>
                <a:t> Song</a:t>
              </a:r>
              <a:endParaRPr lang="en-US" altLang="zh-CN" sz="3000" i="1" dirty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US" altLang="zh-CN" sz="2400" i="1" dirty="0" smtClean="0">
                  <a:solidFill>
                    <a:srgbClr val="50000B"/>
                  </a:solidFill>
                  <a:latin typeface="+mj-lt"/>
                  <a:ea typeface="宋体" charset="-122"/>
                  <a:sym typeface="Futura" charset="0"/>
                </a:rPr>
                <a:t>Institute for Theoretical Computer Science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2400" i="1" dirty="0" smtClean="0">
                  <a:solidFill>
                    <a:srgbClr val="50000B"/>
                  </a:solidFill>
                  <a:latin typeface="+mj-lt"/>
                  <a:ea typeface="宋体" charset="-122"/>
                  <a:sym typeface="Futura" charset="0"/>
                </a:rPr>
                <a:t>Institute for Interdisciplinary Information Sciences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2400" i="1" dirty="0" smtClean="0">
                  <a:solidFill>
                    <a:srgbClr val="50000B"/>
                  </a:solidFill>
                  <a:latin typeface="+mj-lt"/>
                  <a:ea typeface="宋体" charset="-122"/>
                  <a:sym typeface="Futura" charset="0"/>
                </a:rPr>
                <a:t>Tsinghua University</a:t>
              </a:r>
              <a:endParaRPr lang="en-US" altLang="zh-CN" sz="2400" i="1" dirty="0">
                <a:solidFill>
                  <a:srgbClr val="50000B"/>
                </a:solidFill>
                <a:latin typeface="+mj-lt"/>
                <a:ea typeface="宋体" charset="-122"/>
                <a:sym typeface="Futura" charset="0"/>
              </a:endParaRPr>
            </a:p>
          </p:txBody>
        </p:sp>
      </p:grpSp>
      <p:sp>
        <p:nvSpPr>
          <p:cNvPr id="14339" name="Rectangle 4"/>
          <p:cNvSpPr>
            <a:spLocks/>
          </p:cNvSpPr>
          <p:nvPr/>
        </p:nvSpPr>
        <p:spPr bwMode="auto">
          <a:xfrm>
            <a:off x="1800844" y="6800850"/>
            <a:ext cx="1003014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30000"/>
              </a:lnSpc>
            </a:pPr>
            <a:r>
              <a:rPr lang="en-US" altLang="zh-CN" sz="2400" i="1" dirty="0">
                <a:solidFill>
                  <a:srgbClr val="6B0110"/>
                </a:solidFill>
                <a:latin typeface="+mj-lt"/>
                <a:ea typeface="宋体" charset="-122"/>
                <a:sym typeface="Futura" charset="0"/>
              </a:rPr>
              <a:t>joint work with:</a:t>
            </a:r>
          </a:p>
          <a:p>
            <a:pPr>
              <a:lnSpc>
                <a:spcPct val="130000"/>
              </a:lnSpc>
            </a:pPr>
            <a:r>
              <a:rPr lang="en-US" altLang="zh-CN" sz="3000" i="1" dirty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Joshua Brody, </a:t>
            </a:r>
            <a:r>
              <a:rPr lang="en-US" altLang="zh-CN" sz="3000" i="1" dirty="0" err="1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Shiteng</a:t>
            </a:r>
            <a:r>
              <a:rPr lang="en-US" altLang="zh-CN" sz="3000" i="1" dirty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 Chen, </a:t>
            </a:r>
            <a:r>
              <a:rPr lang="en-US" altLang="zh-CN" sz="3000" i="1" dirty="0" err="1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Periklis</a:t>
            </a:r>
            <a:r>
              <a:rPr lang="en-US" altLang="zh-CN" sz="3000" i="1" dirty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 </a:t>
            </a:r>
            <a:r>
              <a:rPr lang="en-US" altLang="zh-CN" sz="3000" i="1" dirty="0" err="1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Papakonstantinou</a:t>
            </a:r>
            <a:r>
              <a:rPr lang="en-US" altLang="zh-CN" sz="3000" i="1" dirty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, </a:t>
            </a:r>
            <a:r>
              <a:rPr lang="en-US" altLang="zh-CN" sz="3000" i="1" dirty="0" err="1" smtClean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Xiaoming</a:t>
            </a:r>
            <a:r>
              <a:rPr lang="en-US" altLang="zh-CN" sz="3000" i="1" dirty="0" smtClean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 Sun</a:t>
            </a:r>
            <a:endParaRPr lang="en-US" altLang="zh-CN" sz="3000" i="1" dirty="0">
              <a:solidFill>
                <a:srgbClr val="5B000C"/>
              </a:solidFill>
              <a:latin typeface="+mj-lt"/>
              <a:ea typeface="宋体" charset="-122"/>
              <a:sym typeface="Futura" charset="0"/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3143413" y="5020816"/>
            <a:ext cx="696036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3000" i="1" dirty="0" smtClean="0">
                <a:solidFill>
                  <a:srgbClr val="5B000C"/>
                </a:solidFill>
                <a:latin typeface="+mj-lt"/>
                <a:ea typeface="宋体" charset="-122"/>
                <a:sym typeface="Futura" charset="0"/>
              </a:rPr>
              <a:t>China Theory Week 2012, at Aarhus University</a:t>
            </a:r>
            <a:endParaRPr lang="en-US" altLang="zh-CN" sz="3000" i="1" dirty="0">
              <a:solidFill>
                <a:srgbClr val="5B000C"/>
              </a:solidFill>
              <a:latin typeface="+mj-lt"/>
              <a:ea typeface="宋体" charset="-122"/>
              <a:sym typeface="Futur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Bad News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25605" name="Rectangle 4"/>
          <p:cNvSpPr>
            <a:spLocks/>
          </p:cNvSpPr>
          <p:nvPr/>
        </p:nvSpPr>
        <p:spPr bwMode="auto">
          <a:xfrm>
            <a:off x="355600" y="1974850"/>
            <a:ext cx="11979448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The space-bounded communication model is at least as powerful as the space bounded Turing Machine model 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take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L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in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SPACE(s(n)) &amp;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view it as a comm. problem</a:t>
            </a:r>
            <a:br>
              <a:rPr lang="en-US" altLang="zh-CN" sz="3200" dirty="0">
                <a:solidFill>
                  <a:srgbClr val="592D3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          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=&gt;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it can be decided with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s(n)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space-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protocol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300" y="812800"/>
            <a:ext cx="41910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6"/>
          <p:cNvSpPr>
            <a:spLocks/>
          </p:cNvSpPr>
          <p:nvPr/>
        </p:nvSpPr>
        <p:spPr bwMode="auto">
          <a:xfrm>
            <a:off x="1328564" y="4763492"/>
            <a:ext cx="9134276" cy="1697484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there is a </a:t>
            </a:r>
            <a:r>
              <a:rPr lang="en-US" altLang="zh-CN" sz="3200" dirty="0" err="1" smtClean="0">
                <a:solidFill>
                  <a:srgbClr val="000000"/>
                </a:solidFill>
                <a:ea typeface="宋体" charset="-122"/>
              </a:rPr>
              <a:t>boolean</a:t>
            </a:r>
            <a:r>
              <a:rPr lang="en-US" altLang="zh-CN" sz="3200" dirty="0" smtClean="0">
                <a:solidFill>
                  <a:srgbClr val="000000"/>
                </a:solidFill>
                <a:ea typeface="宋体" charset="-122"/>
              </a:rPr>
              <a:t> function 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(easy to compute)</a:t>
            </a:r>
          </a:p>
          <a:p>
            <a:pPr algn="ctr">
              <a:lnSpc>
                <a:spcPct val="90000"/>
              </a:lnSpc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not computable by </a:t>
            </a:r>
            <a:r>
              <a:rPr lang="en-US" altLang="zh-CN" sz="3000" dirty="0" smtClean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Ω(log(n))</a:t>
            </a:r>
            <a:r>
              <a:rPr lang="en-US" altLang="zh-CN" sz="3200" dirty="0" smtClean="0">
                <a:solidFill>
                  <a:srgbClr val="000000"/>
                </a:solidFill>
                <a:ea typeface="宋体" charset="-122"/>
              </a:rPr>
              <a:t>-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space protocol </a:t>
            </a:r>
          </a:p>
          <a:p>
            <a:pPr algn="ctr">
              <a:lnSpc>
                <a:spcPct val="120000"/>
              </a:lnSpc>
            </a:pP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-</a:t>
            </a:r>
            <a:r>
              <a:rPr lang="en-US" altLang="zh-CN" sz="3000" dirty="0" smtClean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&gt;</a:t>
            </a:r>
            <a:r>
              <a:rPr lang="en-US" altLang="zh-CN" sz="3200" dirty="0" smtClean="0">
                <a:solidFill>
                  <a:srgbClr val="000000"/>
                </a:solidFill>
                <a:ea typeface="宋体" charset="-122"/>
              </a:rPr>
              <a:t>     </a:t>
            </a:r>
            <a:r>
              <a:rPr lang="en-US" altLang="zh-CN" sz="3000" dirty="0" err="1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LogSPACE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 ≠ P</a:t>
            </a:r>
          </a:p>
        </p:txBody>
      </p:sp>
      <p:sp>
        <p:nvSpPr>
          <p:cNvPr id="26631" name="Rectangle 7"/>
          <p:cNvSpPr>
            <a:spLocks/>
          </p:cNvSpPr>
          <p:nvPr/>
        </p:nvSpPr>
        <p:spPr bwMode="auto">
          <a:xfrm>
            <a:off x="2181920" y="6460976"/>
            <a:ext cx="77089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these are </a:t>
            </a:r>
            <a:r>
              <a:rPr lang="en-US" altLang="zh-CN" sz="3200" b="1" dirty="0">
                <a:solidFill>
                  <a:srgbClr val="FF0000"/>
                </a:solidFill>
                <a:ea typeface="宋体" charset="-122"/>
              </a:rPr>
              <a:t>bad news</a:t>
            </a:r>
            <a:r>
              <a:rPr lang="en-US" altLang="zh-CN" sz="3200" dirty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for the general model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453728" y="7253064"/>
            <a:ext cx="11979448" cy="206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we only have super-linear lower bounds for </a:t>
            </a:r>
            <a:r>
              <a:rPr lang="en-US" altLang="zh-CN" sz="3200" dirty="0" smtClean="0">
                <a:solidFill>
                  <a:srgbClr val="FF0000"/>
                </a:solidFill>
                <a:ea typeface="宋体" charset="-122"/>
              </a:rPr>
              <a:t>non-</a:t>
            </a:r>
            <a:r>
              <a:rPr lang="en-US" altLang="zh-CN" sz="3200" dirty="0" err="1" smtClean="0">
                <a:solidFill>
                  <a:srgbClr val="FF0000"/>
                </a:solidFill>
                <a:ea typeface="宋体" charset="-122"/>
              </a:rPr>
              <a:t>boolean</a:t>
            </a:r>
            <a:r>
              <a:rPr lang="en-US" altLang="zh-CN" sz="32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functions</a:t>
            </a:r>
          </a:p>
          <a:p>
            <a:pPr lvl="1"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[Lam – </a:t>
            </a:r>
            <a:r>
              <a:rPr lang="en-US" altLang="zh-CN" sz="3200" dirty="0" err="1" smtClean="0">
                <a:solidFill>
                  <a:srgbClr val="592D30"/>
                </a:solidFill>
                <a:ea typeface="宋体" charset="-122"/>
              </a:rPr>
              <a:t>Tiwari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– </a:t>
            </a:r>
            <a:r>
              <a:rPr lang="en-US" altLang="zh-CN" sz="3200" dirty="0" err="1" smtClean="0">
                <a:solidFill>
                  <a:srgbClr val="592D30"/>
                </a:solidFill>
                <a:ea typeface="宋体" charset="-122"/>
              </a:rPr>
              <a:t>Tompa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1989]  [</a:t>
            </a:r>
            <a:r>
              <a:rPr lang="en-US" altLang="zh-CN" sz="3200" dirty="0" err="1" smtClean="0">
                <a:solidFill>
                  <a:srgbClr val="592D30"/>
                </a:solidFill>
                <a:ea typeface="宋体" charset="-122"/>
              </a:rPr>
              <a:t>Beame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– </a:t>
            </a:r>
            <a:r>
              <a:rPr lang="en-US" altLang="zh-CN" sz="3200" dirty="0" err="1" smtClean="0">
                <a:solidFill>
                  <a:srgbClr val="592D30"/>
                </a:solidFill>
                <a:ea typeface="宋体" charset="-122"/>
              </a:rPr>
              <a:t>Tompa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– Yan 1990]</a:t>
            </a:r>
          </a:p>
          <a:p>
            <a:pPr lvl="1"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our own </a:t>
            </a:r>
            <a:r>
              <a:rPr lang="en-US" altLang="zh-CN" sz="3200" dirty="0" err="1" smtClean="0">
                <a:solidFill>
                  <a:srgbClr val="592D30"/>
                </a:solidFill>
                <a:ea typeface="宋体" charset="-122"/>
              </a:rPr>
              <a:t>incomputability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results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 autoUpdateAnimBg="0"/>
      <p:bldP spid="266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/>
          </p:cNvSpPr>
          <p:nvPr/>
        </p:nvSpPr>
        <p:spPr bwMode="auto">
          <a:xfrm>
            <a:off x="0" y="3632200"/>
            <a:ext cx="12992100" cy="23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One-Way Semi-Oblivious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One-Way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M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odel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2451100" y="1612900"/>
            <a:ext cx="3778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x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 rot="10800000" flipH="1">
            <a:off x="3860800" y="3025775"/>
            <a:ext cx="5278438" cy="20638"/>
          </a:xfrm>
          <a:prstGeom prst="line">
            <a:avLst/>
          </a:prstGeom>
          <a:noFill/>
          <a:ln w="50800">
            <a:solidFill>
              <a:srgbClr val="1215D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6869" name="Oval 5"/>
          <p:cNvSpPr>
            <a:spLocks/>
          </p:cNvSpPr>
          <p:nvPr/>
        </p:nvSpPr>
        <p:spPr bwMode="auto">
          <a:xfrm>
            <a:off x="2654300" y="240030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A</a:t>
            </a:r>
          </a:p>
        </p:txBody>
      </p:sp>
      <p:sp>
        <p:nvSpPr>
          <p:cNvPr id="36870" name="Oval 6"/>
          <p:cNvSpPr>
            <a:spLocks/>
          </p:cNvSpPr>
          <p:nvPr/>
        </p:nvSpPr>
        <p:spPr bwMode="auto">
          <a:xfrm>
            <a:off x="9118600" y="240030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B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 flipH="1">
            <a:off x="5740400" y="2730500"/>
            <a:ext cx="1320800" cy="0"/>
          </a:xfrm>
          <a:prstGeom prst="line">
            <a:avLst/>
          </a:prstGeom>
          <a:noFill/>
          <a:ln w="50800">
            <a:solidFill>
              <a:srgbClr val="0000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5849" name="Rectangle 8"/>
          <p:cNvSpPr>
            <a:spLocks/>
          </p:cNvSpPr>
          <p:nvPr/>
        </p:nvSpPr>
        <p:spPr bwMode="auto">
          <a:xfrm>
            <a:off x="10223500" y="1676400"/>
            <a:ext cx="368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y</a:t>
            </a:r>
          </a:p>
        </p:txBody>
      </p:sp>
      <p:sp>
        <p:nvSpPr>
          <p:cNvPr id="36873" name="AutoShape 9"/>
          <p:cNvSpPr>
            <a:spLocks/>
          </p:cNvSpPr>
          <p:nvPr/>
        </p:nvSpPr>
        <p:spPr bwMode="auto">
          <a:xfrm>
            <a:off x="2654300" y="3606800"/>
            <a:ext cx="1270000" cy="736600"/>
          </a:xfrm>
          <a:prstGeom prst="roundRect">
            <a:avLst>
              <a:gd name="adj" fmla="val 25861"/>
            </a:avLst>
          </a:prstGeom>
          <a:solidFill>
            <a:srgbClr val="D6001E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memory</a:t>
            </a:r>
          </a:p>
        </p:txBody>
      </p:sp>
      <p:sp>
        <p:nvSpPr>
          <p:cNvPr id="36874" name="AutoShape 10"/>
          <p:cNvSpPr>
            <a:spLocks/>
          </p:cNvSpPr>
          <p:nvPr/>
        </p:nvSpPr>
        <p:spPr bwMode="auto">
          <a:xfrm>
            <a:off x="9118600" y="3606800"/>
            <a:ext cx="1270000" cy="736600"/>
          </a:xfrm>
          <a:prstGeom prst="roundRect">
            <a:avLst>
              <a:gd name="adj" fmla="val 25861"/>
            </a:avLst>
          </a:prstGeom>
          <a:solidFill>
            <a:srgbClr val="D6001E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memory</a:t>
            </a:r>
          </a:p>
        </p:txBody>
      </p:sp>
      <p:sp>
        <p:nvSpPr>
          <p:cNvPr id="36875" name="Rectangle 11"/>
          <p:cNvSpPr>
            <a:spLocks/>
          </p:cNvSpPr>
          <p:nvPr/>
        </p:nvSpPr>
        <p:spPr bwMode="auto">
          <a:xfrm>
            <a:off x="3730625" y="1377950"/>
            <a:ext cx="1935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 altLang="zh-CN" sz="25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blah, blah, blah</a:t>
            </a:r>
          </a:p>
        </p:txBody>
      </p:sp>
      <p:sp>
        <p:nvSpPr>
          <p:cNvPr id="36876" name="Rectangle 12"/>
          <p:cNvSpPr>
            <a:spLocks/>
          </p:cNvSpPr>
          <p:nvPr/>
        </p:nvSpPr>
        <p:spPr bwMode="auto">
          <a:xfrm>
            <a:off x="3736975" y="1828800"/>
            <a:ext cx="1285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 altLang="zh-CN" sz="25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blah, blah</a:t>
            </a:r>
          </a:p>
        </p:txBody>
      </p:sp>
      <p:sp>
        <p:nvSpPr>
          <p:cNvPr id="36877" name="Rectangle 13"/>
          <p:cNvSpPr>
            <a:spLocks/>
          </p:cNvSpPr>
          <p:nvPr/>
        </p:nvSpPr>
        <p:spPr bwMode="auto">
          <a:xfrm>
            <a:off x="3746500" y="2260600"/>
            <a:ext cx="27908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 altLang="zh-CN" sz="25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blah, blah, blah, blah...</a:t>
            </a:r>
          </a:p>
        </p:txBody>
      </p:sp>
      <p:sp>
        <p:nvSpPr>
          <p:cNvPr id="36878" name="Rectangle 14"/>
          <p:cNvSpPr>
            <a:spLocks/>
          </p:cNvSpPr>
          <p:nvPr/>
        </p:nvSpPr>
        <p:spPr bwMode="auto">
          <a:xfrm>
            <a:off x="3784600" y="2781300"/>
            <a:ext cx="8667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120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?</a:t>
            </a:r>
          </a:p>
        </p:txBody>
      </p:sp>
      <p:sp>
        <p:nvSpPr>
          <p:cNvPr id="36879" name="Rectangle 15"/>
          <p:cNvSpPr>
            <a:spLocks/>
          </p:cNvSpPr>
          <p:nvPr/>
        </p:nvSpPr>
        <p:spPr bwMode="auto">
          <a:xfrm>
            <a:off x="1101800" y="4824190"/>
            <a:ext cx="8238217" cy="68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is it necessary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to put limit on Alice’s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memory?</a:t>
            </a:r>
          </a:p>
        </p:txBody>
      </p:sp>
      <p:sp>
        <p:nvSpPr>
          <p:cNvPr id="36880" name="Rectangle 16"/>
          <p:cNvSpPr>
            <a:spLocks/>
          </p:cNvSpPr>
          <p:nvPr/>
        </p:nvSpPr>
        <p:spPr bwMode="auto">
          <a:xfrm>
            <a:off x="635000" y="5468421"/>
            <a:ext cx="7137771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restrict both Alice’s and Bob’s memory ...</a:t>
            </a:r>
          </a:p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o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therwise the model becomes all-powerful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</p:txBody>
      </p:sp>
      <p:sp>
        <p:nvSpPr>
          <p:cNvPr id="36881" name="Rectangle 17"/>
          <p:cNvSpPr>
            <a:spLocks/>
          </p:cNvSpPr>
          <p:nvPr/>
        </p:nvSpPr>
        <p:spPr bwMode="auto">
          <a:xfrm>
            <a:off x="673100" y="6523504"/>
            <a:ext cx="1209399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D6001E"/>
                </a:solidFill>
                <a:ea typeface="宋体" charset="-122"/>
              </a:rPr>
              <a:t>Fact: </a:t>
            </a:r>
            <a:endParaRPr lang="en-US" altLang="zh-CN" sz="3200" dirty="0" smtClean="0">
              <a:solidFill>
                <a:srgbClr val="D6001E"/>
              </a:solidFill>
              <a:ea typeface="宋体" charset="-122"/>
            </a:endParaRPr>
          </a:p>
          <a:p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L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is TM computable in space </a:t>
            </a:r>
            <a:r>
              <a:rPr lang="en-US" altLang="zh-CN" sz="3000" dirty="0" err="1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k·log</a:t>
            </a:r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(n)   </a:t>
            </a:r>
            <a:endParaRPr lang="en-US" altLang="zh-CN" sz="3000" dirty="0">
              <a:solidFill>
                <a:srgbClr val="592D30"/>
              </a:solidFill>
              <a:latin typeface="Chalkboard" charset="0"/>
              <a:ea typeface="宋体" charset="-122"/>
              <a:sym typeface="Chalkboard" charset="0"/>
            </a:endParaRPr>
          </a:p>
          <a:p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     =&gt;  </a:t>
            </a:r>
            <a:endParaRPr lang="en-US" altLang="zh-CN" sz="3000" dirty="0" smtClean="0">
              <a:solidFill>
                <a:srgbClr val="592D30"/>
              </a:solidFill>
              <a:latin typeface="Chalkboard" charset="0"/>
              <a:ea typeface="宋体" charset="-122"/>
              <a:sym typeface="Chalkboard" charset="0"/>
            </a:endParaRPr>
          </a:p>
          <a:p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L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as comm. problem computable by (</a:t>
            </a:r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k+1)log(n)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- space protocol</a:t>
            </a:r>
          </a:p>
        </p:txBody>
      </p:sp>
      <p:sp>
        <p:nvSpPr>
          <p:cNvPr id="36882" name="Rectangle 18"/>
          <p:cNvSpPr>
            <a:spLocks/>
          </p:cNvSpPr>
          <p:nvPr/>
        </p:nvSpPr>
        <p:spPr bwMode="auto">
          <a:xfrm>
            <a:off x="1677864" y="8660658"/>
            <a:ext cx="7853112" cy="53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these are </a:t>
            </a:r>
            <a:r>
              <a:rPr lang="en-US" altLang="zh-CN" sz="3200" b="1" dirty="0">
                <a:solidFill>
                  <a:srgbClr val="FF0000"/>
                </a:solidFill>
                <a:ea typeface="宋体" charset="-122"/>
              </a:rPr>
              <a:t>bad news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 for the one-way model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58784" y="4799568"/>
            <a:ext cx="11135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Yes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8294400" presetClass="entr" presetSubtype="13840870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nimBg="1" autoUpdateAnimBg="0"/>
      <p:bldP spid="36875" grpId="0" autoUpdateAnimBg="0"/>
      <p:bldP spid="36876" grpId="0" autoUpdateAnimBg="0"/>
      <p:bldP spid="36877" grpId="0" autoUpdateAnimBg="0"/>
      <p:bldP spid="36878" grpId="0" autoUpdateAnimBg="0"/>
      <p:bldP spid="36879" grpId="0" autoUpdateAnimBg="0"/>
      <p:bldP spid="36880" grpId="0" autoUpdateAnimBg="0"/>
      <p:bldP spid="36881" grpId="0" autoUpdateAnimBg="0"/>
      <p:bldP spid="36882" grpId="0" autoUpdateAnimBg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2"/>
          <p:cNvSpPr>
            <a:spLocks/>
          </p:cNvSpPr>
          <p:nvPr/>
        </p:nvSpPr>
        <p:spPr bwMode="auto">
          <a:xfrm>
            <a:off x="8806656" y="370234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>
                <a:ea typeface="宋体" charset="-122"/>
              </a:rPr>
              <a:t>1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41" name="AutoShape 22"/>
          <p:cNvSpPr>
            <a:spLocks/>
          </p:cNvSpPr>
          <p:nvPr/>
        </p:nvSpPr>
        <p:spPr bwMode="auto">
          <a:xfrm>
            <a:off x="2316796" y="370234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>
                <a:ea typeface="宋体" charset="-122"/>
              </a:rPr>
              <a:t>1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35842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109512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Motivating Examples for the Oblivious Memory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3485356" y="628328"/>
            <a:ext cx="5745163" cy="909637"/>
          </a:xfrm>
        </p:spPr>
        <p:txBody>
          <a:bodyPr/>
          <a:lstStyle/>
          <a:p>
            <a:r>
              <a:rPr lang="en-US" altLang="zh-CN" sz="4000" dirty="0" smtClean="0">
                <a:solidFill>
                  <a:srgbClr val="592D30"/>
                </a:solidFill>
                <a:ea typeface="宋体" charset="-122"/>
              </a:rPr>
              <a:t>EQ - </a:t>
            </a:r>
            <a:r>
              <a:rPr lang="en-US" altLang="zh-CN" sz="4000" dirty="0" err="1" smtClean="0">
                <a:solidFill>
                  <a:srgbClr val="592D30"/>
                </a:solidFill>
                <a:ea typeface="宋体" charset="-122"/>
              </a:rPr>
              <a:t>EQuality</a:t>
            </a:r>
            <a:endParaRPr lang="zh-CN" altLang="en-US" sz="4000" dirty="0"/>
          </a:p>
        </p:txBody>
      </p:sp>
      <p:sp>
        <p:nvSpPr>
          <p:cNvPr id="26" name="Rectangle 3"/>
          <p:cNvSpPr>
            <a:spLocks/>
          </p:cNvSpPr>
          <p:nvPr/>
        </p:nvSpPr>
        <p:spPr bwMode="auto">
          <a:xfrm>
            <a:off x="2408238" y="1753141"/>
            <a:ext cx="14918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 dirty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x</a:t>
            </a:r>
            <a:r>
              <a:rPr lang="en-US" altLang="zh-CN" sz="3600" dirty="0" smtClean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 = 110</a:t>
            </a:r>
            <a:endParaRPr lang="en-US" altLang="zh-CN" sz="3600" dirty="0">
              <a:solidFill>
                <a:srgbClr val="000000"/>
              </a:solidFill>
              <a:latin typeface="Chalkboard Bold" charset="0"/>
              <a:ea typeface="宋体" charset="-122"/>
              <a:sym typeface="Chalkboard Bold" charset="0"/>
            </a:endParaRPr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rot="10800000" flipH="1">
            <a:off x="3817938" y="3049315"/>
            <a:ext cx="5278438" cy="20638"/>
          </a:xfrm>
          <a:prstGeom prst="line">
            <a:avLst/>
          </a:prstGeom>
          <a:noFill/>
          <a:ln w="50800">
            <a:solidFill>
              <a:srgbClr val="1215D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8" name="Oval 5"/>
          <p:cNvSpPr>
            <a:spLocks/>
          </p:cNvSpPr>
          <p:nvPr/>
        </p:nvSpPr>
        <p:spPr bwMode="auto">
          <a:xfrm>
            <a:off x="2611438" y="242384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A</a:t>
            </a:r>
          </a:p>
        </p:txBody>
      </p:sp>
      <p:sp>
        <p:nvSpPr>
          <p:cNvPr id="29" name="Oval 6"/>
          <p:cNvSpPr>
            <a:spLocks/>
          </p:cNvSpPr>
          <p:nvPr/>
        </p:nvSpPr>
        <p:spPr bwMode="auto">
          <a:xfrm>
            <a:off x="9075738" y="242384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B</a:t>
            </a: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5697538" y="2754040"/>
            <a:ext cx="1320800" cy="0"/>
          </a:xfrm>
          <a:prstGeom prst="line">
            <a:avLst/>
          </a:prstGeom>
          <a:noFill/>
          <a:ln w="50800">
            <a:solidFill>
              <a:srgbClr val="0000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dirty="0"/>
          </a:p>
        </p:txBody>
      </p:sp>
      <p:sp>
        <p:nvSpPr>
          <p:cNvPr id="31" name="Rectangle 8"/>
          <p:cNvSpPr>
            <a:spLocks/>
          </p:cNvSpPr>
          <p:nvPr/>
        </p:nvSpPr>
        <p:spPr bwMode="auto">
          <a:xfrm>
            <a:off x="10180638" y="1816641"/>
            <a:ext cx="14575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 dirty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y</a:t>
            </a:r>
            <a:r>
              <a:rPr lang="en-US" altLang="zh-CN" sz="3600" dirty="0" smtClean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 = 111</a:t>
            </a:r>
            <a:endParaRPr lang="en-US" altLang="zh-CN" sz="3600" dirty="0">
              <a:solidFill>
                <a:srgbClr val="000000"/>
              </a:solidFill>
              <a:latin typeface="Chalkboard Bold" charset="0"/>
              <a:ea typeface="宋体" charset="-122"/>
              <a:sym typeface="Chalkboard 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9980" y="1977896"/>
            <a:ext cx="484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5" name="AutoShape 22"/>
          <p:cNvSpPr>
            <a:spLocks/>
          </p:cNvSpPr>
          <p:nvPr/>
        </p:nvSpPr>
        <p:spPr bwMode="auto">
          <a:xfrm>
            <a:off x="2316796" y="370234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2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46" name="AutoShape 22"/>
          <p:cNvSpPr>
            <a:spLocks/>
          </p:cNvSpPr>
          <p:nvPr/>
        </p:nvSpPr>
        <p:spPr bwMode="auto">
          <a:xfrm>
            <a:off x="2316796" y="370234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3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47" name="AutoShape 22"/>
          <p:cNvSpPr>
            <a:spLocks/>
          </p:cNvSpPr>
          <p:nvPr/>
        </p:nvSpPr>
        <p:spPr bwMode="auto">
          <a:xfrm>
            <a:off x="8776494" y="370234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2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48" name="AutoShape 22"/>
          <p:cNvSpPr>
            <a:spLocks/>
          </p:cNvSpPr>
          <p:nvPr/>
        </p:nvSpPr>
        <p:spPr bwMode="auto">
          <a:xfrm>
            <a:off x="8806656" y="370234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3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89980" y="1996480"/>
            <a:ext cx="484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89980" y="1996480"/>
            <a:ext cx="484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1" name="文本占位符 3"/>
          <p:cNvSpPr>
            <a:spLocks noGrp="1"/>
          </p:cNvSpPr>
          <p:nvPr>
            <p:ph type="body" idx="1"/>
          </p:nvPr>
        </p:nvSpPr>
        <p:spPr>
          <a:xfrm>
            <a:off x="2441240" y="4660776"/>
            <a:ext cx="7833395" cy="909637"/>
          </a:xfrm>
        </p:spPr>
        <p:txBody>
          <a:bodyPr/>
          <a:lstStyle/>
          <a:p>
            <a:r>
              <a:rPr lang="en-US" altLang="zh-CN" sz="4000" dirty="0" smtClean="0">
                <a:solidFill>
                  <a:srgbClr val="592D30"/>
                </a:solidFill>
                <a:ea typeface="宋体" charset="-122"/>
              </a:rPr>
              <a:t>IP – Inner Product over GF(2)</a:t>
            </a:r>
            <a:endParaRPr lang="zh-CN" altLang="en-US" sz="4000" dirty="0"/>
          </a:p>
        </p:txBody>
      </p:sp>
      <p:sp>
        <p:nvSpPr>
          <p:cNvPr id="52" name="AutoShape 22"/>
          <p:cNvSpPr>
            <a:spLocks/>
          </p:cNvSpPr>
          <p:nvPr/>
        </p:nvSpPr>
        <p:spPr bwMode="auto">
          <a:xfrm>
            <a:off x="8743788" y="766278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>
                <a:ea typeface="宋体" charset="-122"/>
              </a:rPr>
              <a:t>1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53" name="AutoShape 22"/>
          <p:cNvSpPr>
            <a:spLocks/>
          </p:cNvSpPr>
          <p:nvPr/>
        </p:nvSpPr>
        <p:spPr bwMode="auto">
          <a:xfrm>
            <a:off x="2253928" y="766278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>
                <a:ea typeface="宋体" charset="-122"/>
              </a:rPr>
              <a:t>1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54" name="Rectangle 3"/>
          <p:cNvSpPr>
            <a:spLocks/>
          </p:cNvSpPr>
          <p:nvPr/>
        </p:nvSpPr>
        <p:spPr bwMode="auto">
          <a:xfrm>
            <a:off x="2345370" y="5713581"/>
            <a:ext cx="14918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 dirty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x</a:t>
            </a:r>
            <a:r>
              <a:rPr lang="en-US" altLang="zh-CN" sz="3600" dirty="0" smtClean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 = 110</a:t>
            </a:r>
            <a:endParaRPr lang="en-US" altLang="zh-CN" sz="3600" dirty="0">
              <a:solidFill>
                <a:srgbClr val="000000"/>
              </a:solidFill>
              <a:latin typeface="Chalkboard Bold" charset="0"/>
              <a:ea typeface="宋体" charset="-122"/>
              <a:sym typeface="Chalkboard Bold" charset="0"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rot="10800000" flipH="1">
            <a:off x="3755070" y="7009755"/>
            <a:ext cx="5278438" cy="20638"/>
          </a:xfrm>
          <a:prstGeom prst="line">
            <a:avLst/>
          </a:prstGeom>
          <a:noFill/>
          <a:ln w="50800">
            <a:solidFill>
              <a:srgbClr val="1215D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56" name="Oval 5"/>
          <p:cNvSpPr>
            <a:spLocks/>
          </p:cNvSpPr>
          <p:nvPr/>
        </p:nvSpPr>
        <p:spPr bwMode="auto">
          <a:xfrm>
            <a:off x="2548570" y="638428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A</a:t>
            </a:r>
          </a:p>
        </p:txBody>
      </p:sp>
      <p:sp>
        <p:nvSpPr>
          <p:cNvPr id="57" name="Oval 6"/>
          <p:cNvSpPr>
            <a:spLocks/>
          </p:cNvSpPr>
          <p:nvPr/>
        </p:nvSpPr>
        <p:spPr bwMode="auto">
          <a:xfrm>
            <a:off x="9012870" y="638428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B</a:t>
            </a:r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 flipH="1">
            <a:off x="5634670" y="6714480"/>
            <a:ext cx="1320800" cy="0"/>
          </a:xfrm>
          <a:prstGeom prst="line">
            <a:avLst/>
          </a:prstGeom>
          <a:noFill/>
          <a:ln w="50800">
            <a:solidFill>
              <a:srgbClr val="0000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 dirty="0"/>
          </a:p>
        </p:txBody>
      </p:sp>
      <p:sp>
        <p:nvSpPr>
          <p:cNvPr id="59" name="Rectangle 8"/>
          <p:cNvSpPr>
            <a:spLocks/>
          </p:cNvSpPr>
          <p:nvPr/>
        </p:nvSpPr>
        <p:spPr bwMode="auto">
          <a:xfrm>
            <a:off x="10117770" y="5777081"/>
            <a:ext cx="14575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 dirty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y</a:t>
            </a:r>
            <a:r>
              <a:rPr lang="en-US" altLang="zh-CN" sz="3600" dirty="0" smtClean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 = 111</a:t>
            </a:r>
            <a:endParaRPr lang="en-US" altLang="zh-CN" sz="3600" dirty="0">
              <a:solidFill>
                <a:srgbClr val="000000"/>
              </a:solidFill>
              <a:latin typeface="Chalkboard Bold" charset="0"/>
              <a:ea typeface="宋体" charset="-122"/>
              <a:sym typeface="Chalkboard Bold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27112" y="5956920"/>
            <a:ext cx="484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1" name="AutoShape 22"/>
          <p:cNvSpPr>
            <a:spLocks/>
          </p:cNvSpPr>
          <p:nvPr/>
        </p:nvSpPr>
        <p:spPr bwMode="auto">
          <a:xfrm>
            <a:off x="2230694" y="7652196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2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62" name="AutoShape 22"/>
          <p:cNvSpPr>
            <a:spLocks/>
          </p:cNvSpPr>
          <p:nvPr/>
        </p:nvSpPr>
        <p:spPr bwMode="auto">
          <a:xfrm>
            <a:off x="2230694" y="7662788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3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63" name="AutoShape 22"/>
          <p:cNvSpPr>
            <a:spLocks/>
          </p:cNvSpPr>
          <p:nvPr/>
        </p:nvSpPr>
        <p:spPr bwMode="auto">
          <a:xfrm>
            <a:off x="8743788" y="7654280"/>
            <a:ext cx="1859284" cy="52638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2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64" name="AutoShape 22"/>
          <p:cNvSpPr>
            <a:spLocks/>
          </p:cNvSpPr>
          <p:nvPr/>
        </p:nvSpPr>
        <p:spPr bwMode="auto">
          <a:xfrm>
            <a:off x="8743788" y="7695108"/>
            <a:ext cx="1859284" cy="483468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zh-CN" sz="2400" dirty="0" smtClean="0">
                <a:ea typeface="宋体" charset="-122"/>
              </a:rPr>
              <a:t>3</a:t>
            </a:r>
            <a:endParaRPr lang="zh-CN" altLang="en-US" sz="2400" dirty="0">
              <a:ea typeface="宋体" charset="-122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98344" y="5956920"/>
            <a:ext cx="484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17972" y="5938336"/>
            <a:ext cx="484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7" name="AutoShape 10"/>
          <p:cNvSpPr>
            <a:spLocks/>
          </p:cNvSpPr>
          <p:nvPr/>
        </p:nvSpPr>
        <p:spPr bwMode="auto">
          <a:xfrm>
            <a:off x="10643131" y="7654280"/>
            <a:ext cx="611797" cy="534888"/>
          </a:xfrm>
          <a:prstGeom prst="roundRect">
            <a:avLst>
              <a:gd name="adj" fmla="val 25861"/>
            </a:avLst>
          </a:prstGeom>
          <a:solidFill>
            <a:srgbClr val="D6001E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68" name="AutoShape 10"/>
          <p:cNvSpPr>
            <a:spLocks/>
          </p:cNvSpPr>
          <p:nvPr/>
        </p:nvSpPr>
        <p:spPr bwMode="auto">
          <a:xfrm>
            <a:off x="10643131" y="7654280"/>
            <a:ext cx="611797" cy="534888"/>
          </a:xfrm>
          <a:prstGeom prst="roundRect">
            <a:avLst>
              <a:gd name="adj" fmla="val 25861"/>
            </a:avLst>
          </a:prstGeom>
          <a:solidFill>
            <a:srgbClr val="D6001E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0</a:t>
            </a:r>
            <a:endParaRPr lang="en-US" altLang="zh-CN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17799" y="4372744"/>
            <a:ext cx="2674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EQ(110, 111)=0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840326" y="8405192"/>
            <a:ext cx="2494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IP(110, 111)=0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35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45" grpId="0" animBg="1"/>
      <p:bldP spid="46" grpId="0" animBg="1"/>
      <p:bldP spid="47" grpId="0" animBg="1"/>
      <p:bldP spid="48" grpId="0" animBg="1"/>
      <p:bldP spid="49" grpId="0"/>
      <p:bldP spid="49" grpId="1"/>
      <p:bldP spid="50" grpId="0"/>
      <p:bldP spid="51" grpId="0" build="p"/>
      <p:bldP spid="52" grpId="0" animBg="1"/>
      <p:bldP spid="53" grpId="0" animBg="1"/>
      <p:bldP spid="54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0" grpId="1"/>
      <p:bldP spid="61" grpId="0" animBg="1"/>
      <p:bldP spid="62" grpId="0" animBg="1"/>
      <p:bldP spid="63" grpId="0" animBg="1"/>
      <p:bldP spid="64" grpId="0" animBg="1"/>
      <p:bldP spid="65" grpId="0"/>
      <p:bldP spid="65" grpId="1"/>
      <p:bldP spid="66" grpId="0"/>
      <p:bldP spid="66" grpId="1"/>
      <p:bldP spid="67" grpId="0" animBg="1"/>
      <p:bldP spid="68" grpId="0" animBg="1"/>
      <p:bldP spid="68" grpId="1" animBg="1"/>
      <p:bldP spid="68" grpId="2" animBg="1"/>
      <p:bldP spid="13" grpId="0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6867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O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blivious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U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pdates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36868" name="Rectangle 3"/>
          <p:cNvSpPr>
            <a:spLocks/>
          </p:cNvSpPr>
          <p:nvPr/>
        </p:nvSpPr>
        <p:spPr bwMode="auto">
          <a:xfrm>
            <a:off x="2451100" y="1612900"/>
            <a:ext cx="3778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x</a:t>
            </a:r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 rot="10800000" flipH="1">
            <a:off x="3860800" y="3025775"/>
            <a:ext cx="5278438" cy="20638"/>
          </a:xfrm>
          <a:prstGeom prst="line">
            <a:avLst/>
          </a:prstGeom>
          <a:noFill/>
          <a:ln w="50800">
            <a:solidFill>
              <a:srgbClr val="1215D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7893" name="Oval 5"/>
          <p:cNvSpPr>
            <a:spLocks/>
          </p:cNvSpPr>
          <p:nvPr/>
        </p:nvSpPr>
        <p:spPr bwMode="auto">
          <a:xfrm>
            <a:off x="2654300" y="240030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A</a:t>
            </a:r>
          </a:p>
        </p:txBody>
      </p:sp>
      <p:sp>
        <p:nvSpPr>
          <p:cNvPr id="37894" name="Oval 6"/>
          <p:cNvSpPr>
            <a:spLocks/>
          </p:cNvSpPr>
          <p:nvPr/>
        </p:nvSpPr>
        <p:spPr bwMode="auto">
          <a:xfrm>
            <a:off x="9118600" y="2400300"/>
            <a:ext cx="1270000" cy="1270000"/>
          </a:xfrm>
          <a:prstGeom prst="ellipse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B</a:t>
            </a:r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 flipH="1">
            <a:off x="5740400" y="2730500"/>
            <a:ext cx="1320800" cy="0"/>
          </a:xfrm>
          <a:prstGeom prst="line">
            <a:avLst/>
          </a:prstGeom>
          <a:noFill/>
          <a:ln w="50800">
            <a:solidFill>
              <a:srgbClr val="0000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6873" name="Rectangle 8"/>
          <p:cNvSpPr>
            <a:spLocks/>
          </p:cNvSpPr>
          <p:nvPr/>
        </p:nvSpPr>
        <p:spPr bwMode="auto">
          <a:xfrm>
            <a:off x="10223500" y="1676400"/>
            <a:ext cx="368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y</a:t>
            </a:r>
          </a:p>
        </p:txBody>
      </p:sp>
      <p:sp>
        <p:nvSpPr>
          <p:cNvPr id="37897" name="AutoShape 9"/>
          <p:cNvSpPr>
            <a:spLocks/>
          </p:cNvSpPr>
          <p:nvPr/>
        </p:nvSpPr>
        <p:spPr bwMode="auto">
          <a:xfrm>
            <a:off x="2654300" y="3606800"/>
            <a:ext cx="1270000" cy="736600"/>
          </a:xfrm>
          <a:prstGeom prst="roundRect">
            <a:avLst>
              <a:gd name="adj" fmla="val 25861"/>
            </a:avLst>
          </a:prstGeom>
          <a:solidFill>
            <a:srgbClr val="D6001E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memory</a:t>
            </a:r>
          </a:p>
        </p:txBody>
      </p:sp>
      <p:sp>
        <p:nvSpPr>
          <p:cNvPr id="37898" name="AutoShape 10"/>
          <p:cNvSpPr>
            <a:spLocks/>
          </p:cNvSpPr>
          <p:nvPr/>
        </p:nvSpPr>
        <p:spPr bwMode="auto">
          <a:xfrm>
            <a:off x="9118600" y="3606800"/>
            <a:ext cx="1270000" cy="736600"/>
          </a:xfrm>
          <a:prstGeom prst="roundRect">
            <a:avLst>
              <a:gd name="adj" fmla="val 25861"/>
            </a:avLst>
          </a:prstGeom>
          <a:solidFill>
            <a:srgbClr val="D6001E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memory</a:t>
            </a:r>
          </a:p>
        </p:txBody>
      </p:sp>
      <p:sp>
        <p:nvSpPr>
          <p:cNvPr id="37899" name="Rectangle 11"/>
          <p:cNvSpPr>
            <a:spLocks/>
          </p:cNvSpPr>
          <p:nvPr/>
        </p:nvSpPr>
        <p:spPr bwMode="auto">
          <a:xfrm>
            <a:off x="2628900" y="5105400"/>
            <a:ext cx="84804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update the memory </a:t>
            </a:r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obliviously = independent to y</a:t>
            </a:r>
          </a:p>
        </p:txBody>
      </p:sp>
      <p:sp>
        <p:nvSpPr>
          <p:cNvPr id="37900" name="AutoShape 12"/>
          <p:cNvSpPr>
            <a:spLocks/>
          </p:cNvSpPr>
          <p:nvPr/>
        </p:nvSpPr>
        <p:spPr bwMode="auto">
          <a:xfrm>
            <a:off x="1028700" y="5067300"/>
            <a:ext cx="1270000" cy="736600"/>
          </a:xfrm>
          <a:prstGeom prst="roundRect">
            <a:avLst>
              <a:gd name="adj" fmla="val 25861"/>
            </a:avLst>
          </a:prstGeom>
          <a:solidFill>
            <a:srgbClr val="156FD6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memory</a:t>
            </a:r>
          </a:p>
        </p:txBody>
      </p:sp>
      <p:sp>
        <p:nvSpPr>
          <p:cNvPr id="37901" name="Rectangle 13"/>
          <p:cNvSpPr>
            <a:spLocks/>
          </p:cNvSpPr>
          <p:nvPr/>
        </p:nvSpPr>
        <p:spPr bwMode="auto">
          <a:xfrm>
            <a:off x="2641600" y="6019800"/>
            <a:ext cx="7172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defn: </a:t>
            </a:r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this one-way model is called </a:t>
            </a:r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oblivious</a:t>
            </a:r>
          </a:p>
        </p:txBody>
      </p:sp>
      <p:sp>
        <p:nvSpPr>
          <p:cNvPr id="37902" name="Rectangle 14"/>
          <p:cNvSpPr>
            <a:spLocks/>
          </p:cNvSpPr>
          <p:nvPr/>
        </p:nvSpPr>
        <p:spPr bwMode="auto">
          <a:xfrm>
            <a:off x="2667000" y="6870700"/>
            <a:ext cx="1033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...or we may update the memory in part obliviously </a:t>
            </a:r>
            <a:br>
              <a:rPr lang="en-US" altLang="zh-CN" sz="3200">
                <a:solidFill>
                  <a:srgbClr val="592D30"/>
                </a:solidFill>
                <a:ea typeface="宋体" charset="-122"/>
              </a:rPr>
            </a:br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   and in part non-obliviously</a:t>
            </a:r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1016000" y="7010400"/>
            <a:ext cx="1282700" cy="736600"/>
            <a:chOff x="0" y="0"/>
            <a:chExt cx="808" cy="464"/>
          </a:xfrm>
        </p:grpSpPr>
        <p:sp>
          <p:nvSpPr>
            <p:cNvPr id="37903" name="AutoShape 15"/>
            <p:cNvSpPr>
              <a:spLocks/>
            </p:cNvSpPr>
            <p:nvPr/>
          </p:nvSpPr>
          <p:spPr bwMode="auto">
            <a:xfrm>
              <a:off x="8" y="0"/>
              <a:ext cx="800" cy="464"/>
            </a:xfrm>
            <a:prstGeom prst="roundRect">
              <a:avLst>
                <a:gd name="adj" fmla="val 25861"/>
              </a:avLst>
            </a:prstGeom>
            <a:solidFill>
              <a:srgbClr val="D6001E"/>
            </a:soli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36889" name="AutoShape 16"/>
            <p:cNvSpPr>
              <a:spLocks/>
            </p:cNvSpPr>
            <p:nvPr/>
          </p:nvSpPr>
          <p:spPr bwMode="auto">
            <a:xfrm>
              <a:off x="0" y="0"/>
              <a:ext cx="672" cy="464"/>
            </a:xfrm>
            <a:prstGeom prst="roundRect">
              <a:avLst>
                <a:gd name="adj" fmla="val 25861"/>
              </a:avLst>
            </a:prstGeom>
            <a:solidFill>
              <a:srgbClr val="156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2F3946">
                      <a:alpha val="85097"/>
                    </a:srgbClr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36890" name="Rectangle 17"/>
            <p:cNvSpPr>
              <a:spLocks/>
            </p:cNvSpPr>
            <p:nvPr/>
          </p:nvSpPr>
          <p:spPr bwMode="auto">
            <a:xfrm>
              <a:off x="544" y="0"/>
              <a:ext cx="144" cy="464"/>
            </a:xfrm>
            <a:prstGeom prst="rect">
              <a:avLst/>
            </a:prstGeom>
            <a:solidFill>
              <a:srgbClr val="D60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2F3946">
                      <a:alpha val="85097"/>
                    </a:srgbClr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37906" name="Rectangle 18"/>
            <p:cNvSpPr>
              <a:spLocks/>
            </p:cNvSpPr>
            <p:nvPr/>
          </p:nvSpPr>
          <p:spPr bwMode="auto">
            <a:xfrm>
              <a:off x="42" y="88"/>
              <a:ext cx="7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memory</a:t>
              </a:r>
            </a:p>
          </p:txBody>
        </p:sp>
      </p:grpSp>
      <p:sp>
        <p:nvSpPr>
          <p:cNvPr id="37908" name="Rectangle 20"/>
          <p:cNvSpPr>
            <a:spLocks/>
          </p:cNvSpPr>
          <p:nvPr/>
        </p:nvSpPr>
        <p:spPr bwMode="auto">
          <a:xfrm>
            <a:off x="2641600" y="8242300"/>
            <a:ext cx="80581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defn: </a:t>
            </a:r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this one-way model is called </a:t>
            </a:r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semi-oblivious</a:t>
            </a:r>
          </a:p>
        </p:txBody>
      </p:sp>
      <p:grpSp>
        <p:nvGrpSpPr>
          <p:cNvPr id="37913" name="Group 25"/>
          <p:cNvGrpSpPr>
            <a:grpSpLocks/>
          </p:cNvGrpSpPr>
          <p:nvPr/>
        </p:nvGrpSpPr>
        <p:grpSpPr bwMode="auto">
          <a:xfrm>
            <a:off x="9118600" y="3606800"/>
            <a:ext cx="1282700" cy="736600"/>
            <a:chOff x="0" y="0"/>
            <a:chExt cx="808" cy="464"/>
          </a:xfrm>
        </p:grpSpPr>
        <p:sp>
          <p:nvSpPr>
            <p:cNvPr id="37909" name="AutoShape 21"/>
            <p:cNvSpPr>
              <a:spLocks/>
            </p:cNvSpPr>
            <p:nvPr/>
          </p:nvSpPr>
          <p:spPr bwMode="auto">
            <a:xfrm>
              <a:off x="8" y="0"/>
              <a:ext cx="800" cy="464"/>
            </a:xfrm>
            <a:prstGeom prst="roundRect">
              <a:avLst>
                <a:gd name="adj" fmla="val 25861"/>
              </a:avLst>
            </a:prstGeom>
            <a:solidFill>
              <a:srgbClr val="D6001E"/>
            </a:soli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36885" name="AutoShape 22"/>
            <p:cNvSpPr>
              <a:spLocks/>
            </p:cNvSpPr>
            <p:nvPr/>
          </p:nvSpPr>
          <p:spPr bwMode="auto">
            <a:xfrm>
              <a:off x="0" y="0"/>
              <a:ext cx="672" cy="464"/>
            </a:xfrm>
            <a:prstGeom prst="roundRect">
              <a:avLst>
                <a:gd name="adj" fmla="val 25861"/>
              </a:avLst>
            </a:prstGeom>
            <a:solidFill>
              <a:srgbClr val="156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2F3946">
                      <a:alpha val="85097"/>
                    </a:srgbClr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36886" name="Rectangle 23"/>
            <p:cNvSpPr>
              <a:spLocks/>
            </p:cNvSpPr>
            <p:nvPr/>
          </p:nvSpPr>
          <p:spPr bwMode="auto">
            <a:xfrm>
              <a:off x="544" y="0"/>
              <a:ext cx="144" cy="464"/>
            </a:xfrm>
            <a:prstGeom prst="rect">
              <a:avLst/>
            </a:prstGeom>
            <a:solidFill>
              <a:srgbClr val="D60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2F3946">
                      <a:alpha val="85097"/>
                    </a:srgbClr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37912" name="Rectangle 24"/>
            <p:cNvSpPr>
              <a:spLocks/>
            </p:cNvSpPr>
            <p:nvPr/>
          </p:nvSpPr>
          <p:spPr bwMode="auto">
            <a:xfrm>
              <a:off x="42" y="88"/>
              <a:ext cx="7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memory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38296320" presetClass="entr" presetSubtype="13850145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8296320" presetClass="entr" presetSubtype="1385020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utoUpdateAnimBg="0"/>
      <p:bldP spid="37900" grpId="0" animBg="1" autoUpdateAnimBg="0"/>
      <p:bldP spid="37901" grpId="0" autoUpdateAnimBg="0"/>
      <p:bldP spid="37902" grpId="0" autoUpdateAnimBg="0"/>
      <p:bldP spid="379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7891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M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emory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H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ierarchy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T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heorems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37892" name="Rectangle 3"/>
          <p:cNvSpPr>
            <a:spLocks/>
          </p:cNvSpPr>
          <p:nvPr/>
        </p:nvSpPr>
        <p:spPr bwMode="auto">
          <a:xfrm>
            <a:off x="309713" y="1924472"/>
            <a:ext cx="1245738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almost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every function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f: {0,1}</a:t>
            </a:r>
            <a:r>
              <a:rPr lang="en-US" altLang="zh-CN" sz="3000" baseline="32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n </a:t>
            </a: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x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{0,1}</a:t>
            </a:r>
            <a:r>
              <a:rPr lang="en-US" altLang="zh-CN" sz="3000" baseline="32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-&gt; {0,1}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requires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space</a:t>
            </a:r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(1-ε)n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to be computed in the general model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277168" y="1204392"/>
            <a:ext cx="98361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D6001E"/>
                </a:solidFill>
                <a:ea typeface="宋体" charset="-122"/>
              </a:rPr>
              <a:t>t</a:t>
            </a:r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he weaker (and unsurprising) one</a:t>
            </a:r>
            <a:endParaRPr lang="en-US" altLang="zh-CN" sz="3200" dirty="0">
              <a:solidFill>
                <a:srgbClr val="D6001E"/>
              </a:solidFill>
              <a:ea typeface="宋体" charset="-122"/>
            </a:endParaRP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309712" y="3954264"/>
            <a:ext cx="113792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almost every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function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f: {0,1}</a:t>
            </a:r>
            <a:r>
              <a:rPr lang="en-US" altLang="zh-CN" sz="3000" baseline="32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n </a:t>
            </a: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x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{0,1}</a:t>
            </a:r>
            <a:r>
              <a:rPr lang="en-US" altLang="zh-CN" sz="3000" baseline="32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-&gt; {0,1}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that can be computed with </a:t>
            </a:r>
            <a:r>
              <a:rPr lang="en-US" altLang="zh-CN" sz="3200" dirty="0">
                <a:solidFill>
                  <a:srgbClr val="156FD6"/>
                </a:solidFill>
                <a:ea typeface="宋体" charset="-122"/>
              </a:rPr>
              <a:t>s(n)+</a:t>
            </a:r>
            <a:r>
              <a:rPr lang="en-US" altLang="zh-CN" sz="3200" dirty="0" smtClean="0">
                <a:solidFill>
                  <a:srgbClr val="156FD6"/>
                </a:solidFill>
                <a:ea typeface="宋体" charset="-122"/>
              </a:rPr>
              <a:t>log(n) </a:t>
            </a:r>
            <a:r>
              <a:rPr lang="en-US" altLang="zh-CN" sz="3200" dirty="0">
                <a:solidFill>
                  <a:srgbClr val="156FD6"/>
                </a:solidFill>
                <a:ea typeface="宋体" charset="-122"/>
              </a:rPr>
              <a:t>oblivious bits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cannot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be computed with </a:t>
            </a:r>
            <a:r>
              <a:rPr lang="en-US" altLang="zh-CN" sz="3200" dirty="0">
                <a:solidFill>
                  <a:srgbClr val="C0001B"/>
                </a:solidFill>
                <a:ea typeface="宋体" charset="-122"/>
              </a:rPr>
              <a:t>s(n) non-oblivious bits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239713" y="3232229"/>
            <a:ext cx="98361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D6001E"/>
                </a:solidFill>
                <a:ea typeface="宋体" charset="-122"/>
              </a:rPr>
              <a:t>t</a:t>
            </a:r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he stronger (and somewhat surprising) one</a:t>
            </a:r>
            <a:endParaRPr lang="en-US" altLang="zh-CN" sz="3200" dirty="0">
              <a:solidFill>
                <a:srgbClr val="D6001E"/>
              </a:solidFill>
              <a:ea typeface="宋体" charset="-122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1328564" y="5740896"/>
            <a:ext cx="9134276" cy="151216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</a:pPr>
            <a:r>
              <a:rPr lang="en-US" altLang="zh-CN" sz="3000" dirty="0" smtClean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The oblivious memory is not as weak as one might originally think.</a:t>
            </a:r>
            <a:endParaRPr lang="en-US" altLang="zh-CN" sz="3000" dirty="0">
              <a:solidFill>
                <a:srgbClr val="000000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194692" y="7480701"/>
            <a:ext cx="98361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corollary</a:t>
            </a:r>
            <a:endParaRPr lang="en-US" altLang="zh-CN" sz="3200" dirty="0">
              <a:solidFill>
                <a:srgbClr val="D6001E"/>
              </a:solidFill>
              <a:ea typeface="宋体" charset="-122"/>
            </a:endParaRPr>
          </a:p>
        </p:txBody>
      </p:sp>
      <p:sp>
        <p:nvSpPr>
          <p:cNvPr id="11" name="Rectangle 3"/>
          <p:cNvSpPr>
            <a:spLocks/>
          </p:cNvSpPr>
          <p:nvPr/>
        </p:nvSpPr>
        <p:spPr bwMode="auto">
          <a:xfrm>
            <a:off x="237704" y="8068379"/>
            <a:ext cx="1245738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Memory hierarchy theorems for the general model and the one-way oblivious model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8917" grpId="0" autoUpdateAnimBg="0"/>
      <p:bldP spid="9" grpId="0" animBg="1" autoUpdateAnimBg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0" y="3632200"/>
            <a:ext cx="129921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E</a:t>
            </a:r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xample </a:t>
            </a:r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P</a:t>
            </a:r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roblems</a:t>
            </a:r>
          </a:p>
          <a:p>
            <a:pPr algn="ctr"/>
            <a:r>
              <a:rPr lang="en-US" altLang="zh-CN" sz="48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Inner Product, 2-bit EQ, etc.</a:t>
            </a:r>
            <a:endParaRPr lang="en-US" altLang="zh-CN" sz="4800" dirty="0">
              <a:solidFill>
                <a:srgbClr val="5B000C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239713" y="-31750"/>
            <a:ext cx="12801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The </a:t>
            </a:r>
            <a:r>
              <a:rPr lang="en-US" altLang="zh-CN" dirty="0">
                <a:solidFill>
                  <a:srgbClr val="50000B"/>
                </a:solidFill>
                <a:latin typeface="Chalkboard" charset="0"/>
                <a:ea typeface="宋体" charset="-122"/>
                <a:sym typeface="Chalkboard" charset="0"/>
              </a:rPr>
              <a:t>IP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 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Lower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B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ound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44036" name="Rectangle 3"/>
          <p:cNvSpPr>
            <a:spLocks/>
          </p:cNvSpPr>
          <p:nvPr/>
        </p:nvSpPr>
        <p:spPr bwMode="auto">
          <a:xfrm>
            <a:off x="228600" y="1187450"/>
            <a:ext cx="128143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 dirty="0">
                <a:solidFill>
                  <a:srgbClr val="D6001E"/>
                </a:solidFill>
                <a:ea typeface="宋体" charset="-122"/>
              </a:rPr>
              <a:t>Theorem: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there is no protocol with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s(n)&lt;n/8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oblivious bits of memory </a:t>
            </a:r>
          </a:p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(and zero non-oblivious ones) which computes </a:t>
            </a:r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Inner Product over GF(2)</a:t>
            </a:r>
            <a:endParaRPr lang="en-US" altLang="zh-CN" sz="3000" dirty="0">
              <a:solidFill>
                <a:srgbClr val="592D30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44037" name="Rectangle 4"/>
          <p:cNvSpPr>
            <a:spLocks/>
          </p:cNvSpPr>
          <p:nvPr/>
        </p:nvSpPr>
        <p:spPr bwMode="auto">
          <a:xfrm>
            <a:off x="279400" y="2603500"/>
            <a:ext cx="18843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proof idea: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2857500" y="3822700"/>
            <a:ext cx="7607300" cy="56261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>
            <a:off x="2387600" y="3386138"/>
            <a:ext cx="528638" cy="482600"/>
          </a:xfrm>
          <a:prstGeom prst="line">
            <a:avLst/>
          </a:prstGeom>
          <a:noFill/>
          <a:ln w="25400">
            <a:solidFill>
              <a:srgbClr val="1215D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4040" name="Rectangle 7"/>
          <p:cNvSpPr>
            <a:spLocks/>
          </p:cNvSpPr>
          <p:nvPr/>
        </p:nvSpPr>
        <p:spPr bwMode="auto">
          <a:xfrm>
            <a:off x="1727200" y="3517900"/>
            <a:ext cx="9350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Alice</a:t>
            </a:r>
          </a:p>
        </p:txBody>
      </p:sp>
      <p:sp>
        <p:nvSpPr>
          <p:cNvPr id="44041" name="Rectangle 8"/>
          <p:cNvSpPr>
            <a:spLocks/>
          </p:cNvSpPr>
          <p:nvPr/>
        </p:nvSpPr>
        <p:spPr bwMode="auto">
          <a:xfrm>
            <a:off x="2527300" y="3009900"/>
            <a:ext cx="7699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Bob</a:t>
            </a:r>
          </a:p>
        </p:txBody>
      </p:sp>
      <p:sp>
        <p:nvSpPr>
          <p:cNvPr id="44042" name="Rectangle 9"/>
          <p:cNvSpPr>
            <a:spLocks/>
          </p:cNvSpPr>
          <p:nvPr/>
        </p:nvSpPr>
        <p:spPr bwMode="auto">
          <a:xfrm>
            <a:off x="2273300" y="4133850"/>
            <a:ext cx="4206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</a:p>
        </p:txBody>
      </p:sp>
      <p:sp>
        <p:nvSpPr>
          <p:cNvPr id="44043" name="Rectangle 10"/>
          <p:cNvSpPr>
            <a:spLocks/>
          </p:cNvSpPr>
          <p:nvPr/>
        </p:nvSpPr>
        <p:spPr bwMode="auto">
          <a:xfrm>
            <a:off x="2273300" y="4699000"/>
            <a:ext cx="469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</a:p>
        </p:txBody>
      </p:sp>
      <p:sp>
        <p:nvSpPr>
          <p:cNvPr id="44044" name="Rectangle 11"/>
          <p:cNvSpPr>
            <a:spLocks/>
          </p:cNvSpPr>
          <p:nvPr/>
        </p:nvSpPr>
        <p:spPr bwMode="auto">
          <a:xfrm>
            <a:off x="2273300" y="5257800"/>
            <a:ext cx="469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3</a:t>
            </a:r>
          </a:p>
        </p:txBody>
      </p:sp>
      <p:sp>
        <p:nvSpPr>
          <p:cNvPr id="44045" name="Rectangle 12"/>
          <p:cNvSpPr>
            <a:spLocks/>
          </p:cNvSpPr>
          <p:nvPr/>
        </p:nvSpPr>
        <p:spPr bwMode="auto">
          <a:xfrm rot="-5400000">
            <a:off x="2103438" y="6738938"/>
            <a:ext cx="469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3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...</a:t>
            </a:r>
          </a:p>
        </p:txBody>
      </p:sp>
      <p:sp>
        <p:nvSpPr>
          <p:cNvPr id="44046" name="Rectangle 13"/>
          <p:cNvSpPr>
            <a:spLocks/>
          </p:cNvSpPr>
          <p:nvPr/>
        </p:nvSpPr>
        <p:spPr bwMode="auto">
          <a:xfrm>
            <a:off x="2273300" y="8826500"/>
            <a:ext cx="6000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19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baseline="-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</a:p>
        </p:txBody>
      </p:sp>
      <p:sp>
        <p:nvSpPr>
          <p:cNvPr id="44047" name="Rectangle 14"/>
          <p:cNvSpPr>
            <a:spLocks/>
          </p:cNvSpPr>
          <p:nvPr/>
        </p:nvSpPr>
        <p:spPr bwMode="auto">
          <a:xfrm>
            <a:off x="3186113" y="3276600"/>
            <a:ext cx="4143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</a:p>
        </p:txBody>
      </p:sp>
      <p:sp>
        <p:nvSpPr>
          <p:cNvPr id="44048" name="Rectangle 15"/>
          <p:cNvSpPr>
            <a:spLocks/>
          </p:cNvSpPr>
          <p:nvPr/>
        </p:nvSpPr>
        <p:spPr bwMode="auto">
          <a:xfrm>
            <a:off x="3797300" y="3276600"/>
            <a:ext cx="4619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</a:p>
        </p:txBody>
      </p:sp>
      <p:sp>
        <p:nvSpPr>
          <p:cNvPr id="44049" name="Rectangle 16"/>
          <p:cNvSpPr>
            <a:spLocks/>
          </p:cNvSpPr>
          <p:nvPr/>
        </p:nvSpPr>
        <p:spPr bwMode="auto">
          <a:xfrm>
            <a:off x="4406900" y="3276600"/>
            <a:ext cx="4619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3</a:t>
            </a:r>
          </a:p>
        </p:txBody>
      </p:sp>
      <p:sp>
        <p:nvSpPr>
          <p:cNvPr id="44050" name="Rectangle 17"/>
          <p:cNvSpPr>
            <a:spLocks/>
          </p:cNvSpPr>
          <p:nvPr/>
        </p:nvSpPr>
        <p:spPr bwMode="auto">
          <a:xfrm>
            <a:off x="10007600" y="3251200"/>
            <a:ext cx="5921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19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baseline="-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</a:p>
        </p:txBody>
      </p:sp>
      <p:sp>
        <p:nvSpPr>
          <p:cNvPr id="45074" name="Rectangle 18"/>
          <p:cNvSpPr>
            <a:spLocks/>
          </p:cNvSpPr>
          <p:nvPr/>
        </p:nvSpPr>
        <p:spPr bwMode="auto">
          <a:xfrm>
            <a:off x="2857500" y="3822700"/>
            <a:ext cx="7607300" cy="1206500"/>
          </a:xfrm>
          <a:prstGeom prst="rect">
            <a:avLst/>
          </a:prstGeom>
          <a:gradFill rotWithShape="0">
            <a:gsLst>
              <a:gs pos="0">
                <a:srgbClr val="D6001E"/>
              </a:gs>
              <a:gs pos="100000">
                <a:srgbClr val="FD7F3F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5075" name="Rectangle 19"/>
          <p:cNvSpPr>
            <a:spLocks/>
          </p:cNvSpPr>
          <p:nvPr/>
        </p:nvSpPr>
        <p:spPr bwMode="auto">
          <a:xfrm>
            <a:off x="2857500" y="5422900"/>
            <a:ext cx="7607300" cy="901700"/>
          </a:xfrm>
          <a:prstGeom prst="rect">
            <a:avLst/>
          </a:prstGeom>
          <a:gradFill rotWithShape="0">
            <a:gsLst>
              <a:gs pos="0">
                <a:srgbClr val="D6001E"/>
              </a:gs>
              <a:gs pos="100000">
                <a:srgbClr val="FD7F3F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5076" name="Rectangle 20"/>
          <p:cNvSpPr>
            <a:spLocks/>
          </p:cNvSpPr>
          <p:nvPr/>
        </p:nvSpPr>
        <p:spPr bwMode="auto">
          <a:xfrm>
            <a:off x="2857500" y="6502400"/>
            <a:ext cx="7607300" cy="1295400"/>
          </a:xfrm>
          <a:prstGeom prst="rect">
            <a:avLst/>
          </a:prstGeom>
          <a:gradFill rotWithShape="0">
            <a:gsLst>
              <a:gs pos="0">
                <a:srgbClr val="D6001E"/>
              </a:gs>
              <a:gs pos="100000">
                <a:srgbClr val="FD7F3F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5077" name="Rectangle 21"/>
          <p:cNvSpPr>
            <a:spLocks/>
          </p:cNvSpPr>
          <p:nvPr/>
        </p:nvSpPr>
        <p:spPr bwMode="auto">
          <a:xfrm>
            <a:off x="2857500" y="7962900"/>
            <a:ext cx="7607300" cy="546100"/>
          </a:xfrm>
          <a:prstGeom prst="rect">
            <a:avLst/>
          </a:prstGeom>
          <a:gradFill rotWithShape="0">
            <a:gsLst>
              <a:gs pos="0">
                <a:srgbClr val="D6001E"/>
              </a:gs>
              <a:gs pos="100000">
                <a:srgbClr val="FD7F3F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5078" name="Rectangle 22"/>
          <p:cNvSpPr>
            <a:spLocks/>
          </p:cNvSpPr>
          <p:nvPr/>
        </p:nvSpPr>
        <p:spPr bwMode="auto">
          <a:xfrm>
            <a:off x="2857500" y="8559800"/>
            <a:ext cx="7607300" cy="901700"/>
          </a:xfrm>
          <a:prstGeom prst="rect">
            <a:avLst/>
          </a:prstGeom>
          <a:gradFill rotWithShape="0">
            <a:gsLst>
              <a:gs pos="0">
                <a:srgbClr val="D6001E"/>
              </a:gs>
              <a:gs pos="100000">
                <a:srgbClr val="FD7F3F"/>
              </a:gs>
            </a:gsLst>
            <a:lin ang="5400000" scaled="1"/>
          </a:gra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5079" name="Rectangle 23"/>
          <p:cNvSpPr>
            <a:spLocks/>
          </p:cNvSpPr>
          <p:nvPr/>
        </p:nvSpPr>
        <p:spPr bwMode="auto">
          <a:xfrm>
            <a:off x="3911600" y="5600700"/>
            <a:ext cx="6032500" cy="2971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we can think of Alice as uploading Bob’s memory content based on her input 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endParaRPr lang="en-US" altLang="zh-CN" sz="3200">
              <a:solidFill>
                <a:srgbClr val="000000"/>
              </a:solidFill>
              <a:ea typeface="宋体" charset="-122"/>
            </a:endParaRPr>
          </a:p>
          <a:p>
            <a:endParaRPr lang="en-US" altLang="zh-CN" sz="320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4057" name="Rectangle 24"/>
          <p:cNvSpPr>
            <a:spLocks/>
          </p:cNvSpPr>
          <p:nvPr/>
        </p:nvSpPr>
        <p:spPr bwMode="auto">
          <a:xfrm>
            <a:off x="5092700" y="2806700"/>
            <a:ext cx="31400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Protocol Matrix</a:t>
            </a:r>
          </a:p>
        </p:txBody>
      </p:sp>
      <p:pic>
        <p:nvPicPr>
          <p:cNvPr id="4508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700" y="3746500"/>
            <a:ext cx="1308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2" name="Rectangle 26"/>
          <p:cNvSpPr>
            <a:spLocks/>
          </p:cNvSpPr>
          <p:nvPr/>
        </p:nvSpPr>
        <p:spPr bwMode="auto">
          <a:xfrm>
            <a:off x="3911600" y="5596880"/>
            <a:ext cx="6032500" cy="2971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fix </a:t>
            </a:r>
            <a:r>
              <a:rPr lang="en-US" altLang="zh-CN" sz="3200" dirty="0" smtClean="0">
                <a:solidFill>
                  <a:srgbClr val="000000"/>
                </a:solidFill>
                <a:ea typeface="宋体" charset="-122"/>
              </a:rPr>
              <a:t>step 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#7 of the protocol </a:t>
            </a:r>
          </a:p>
          <a:p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each entry is one of the three:</a:t>
            </a:r>
          </a:p>
          <a:p>
            <a:r>
              <a:rPr lang="en-US" altLang="zh-CN" sz="3200" dirty="0" err="1">
                <a:solidFill>
                  <a:srgbClr val="000000"/>
                </a:solidFill>
                <a:ea typeface="宋体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.   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0</a:t>
            </a:r>
            <a:endParaRPr lang="en-US" altLang="zh-CN" sz="3200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ii.  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  <a:endParaRPr lang="en-US" altLang="zh-CN" sz="3200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iii. 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H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 (for Halt)</a:t>
            </a:r>
          </a:p>
          <a:p>
            <a:endParaRPr lang="en-US" altLang="zh-CN" sz="3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42685" y="5020816"/>
            <a:ext cx="1752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a “band</a:t>
            </a:r>
            <a:r>
              <a:rPr lang="en-US" altLang="zh-CN" dirty="0" smtClean="0">
                <a:solidFill>
                  <a:schemeClr val="bg1"/>
                </a:solidFill>
              </a:rPr>
              <a:t>”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8785920" presetClass="entr" presetSubtype="1393423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38785920" presetClass="entr" presetSubtype="1393428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38785920" presetClass="entr" presetSubtype="13934250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38785920" presetClass="entr" presetSubtype="1393426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38785920" presetClass="entr" presetSubtype="1389212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1" animBg="1"/>
      <p:bldP spid="45079" grpId="2" animBg="1"/>
      <p:bldP spid="45082" grpId="0" animBg="1"/>
      <p:bldP spid="45082" grpId="1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239713" y="-31750"/>
            <a:ext cx="12801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The </a:t>
            </a:r>
            <a:r>
              <a:rPr lang="en-US" altLang="zh-CN" dirty="0">
                <a:solidFill>
                  <a:srgbClr val="50000B"/>
                </a:solidFill>
                <a:latin typeface="Chalkboard" charset="0"/>
                <a:ea typeface="宋体" charset="-122"/>
                <a:sym typeface="Chalkboard" charset="0"/>
              </a:rPr>
              <a:t>IP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 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Lower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B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ound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45060" name="Rectangle 3"/>
          <p:cNvSpPr>
            <a:spLocks/>
          </p:cNvSpPr>
          <p:nvPr/>
        </p:nvSpPr>
        <p:spPr bwMode="auto">
          <a:xfrm>
            <a:off x="228600" y="1187450"/>
            <a:ext cx="128143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“partially halted” column: </a:t>
            </a:r>
            <a:r>
              <a:rPr lang="en-US" altLang="zh-CN" sz="3200" dirty="0" smtClean="0">
                <a:solidFill>
                  <a:schemeClr val="bg1"/>
                </a:solidFill>
                <a:ea typeface="宋体" charset="-122"/>
              </a:rPr>
              <a:t>a column with at least one “H”  </a:t>
            </a:r>
          </a:p>
          <a:p>
            <a:r>
              <a:rPr lang="en-US" altLang="zh-CN" sz="3200" dirty="0">
                <a:solidFill>
                  <a:srgbClr val="D6001E"/>
                </a:solidFill>
                <a:ea typeface="宋体" charset="-122"/>
              </a:rPr>
              <a:t>p</a:t>
            </a:r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rogress measure: </a:t>
            </a:r>
            <a:r>
              <a:rPr lang="en-US" altLang="zh-CN" sz="3200" dirty="0" smtClean="0">
                <a:solidFill>
                  <a:schemeClr val="bg1"/>
                </a:solidFill>
                <a:ea typeface="宋体" charset="-122"/>
              </a:rPr>
              <a:t>the number of “partially halted” columns</a:t>
            </a:r>
            <a:endParaRPr lang="en-US" altLang="zh-CN" sz="3000" dirty="0">
              <a:solidFill>
                <a:schemeClr val="bg1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45061" name="Rectangle 4"/>
          <p:cNvSpPr>
            <a:spLocks/>
          </p:cNvSpPr>
          <p:nvPr/>
        </p:nvSpPr>
        <p:spPr bwMode="auto">
          <a:xfrm>
            <a:off x="279400" y="2603500"/>
            <a:ext cx="18843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proof idea: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2857500" y="4178300"/>
            <a:ext cx="7173292" cy="495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2362200" y="3741738"/>
            <a:ext cx="528638" cy="482600"/>
          </a:xfrm>
          <a:prstGeom prst="line">
            <a:avLst/>
          </a:prstGeom>
          <a:noFill/>
          <a:ln w="25400">
            <a:solidFill>
              <a:srgbClr val="1215D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5064" name="Rectangle 7"/>
          <p:cNvSpPr>
            <a:spLocks/>
          </p:cNvSpPr>
          <p:nvPr/>
        </p:nvSpPr>
        <p:spPr bwMode="auto">
          <a:xfrm>
            <a:off x="1841500" y="4089400"/>
            <a:ext cx="9350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Alice</a:t>
            </a:r>
          </a:p>
        </p:txBody>
      </p:sp>
      <p:sp>
        <p:nvSpPr>
          <p:cNvPr id="45065" name="Rectangle 8"/>
          <p:cNvSpPr>
            <a:spLocks/>
          </p:cNvSpPr>
          <p:nvPr/>
        </p:nvSpPr>
        <p:spPr bwMode="auto">
          <a:xfrm>
            <a:off x="2463800" y="3276600"/>
            <a:ext cx="7699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Bob</a:t>
            </a:r>
          </a:p>
        </p:txBody>
      </p:sp>
      <p:sp>
        <p:nvSpPr>
          <p:cNvPr id="45066" name="Rectangle 9"/>
          <p:cNvSpPr>
            <a:spLocks/>
          </p:cNvSpPr>
          <p:nvPr/>
        </p:nvSpPr>
        <p:spPr bwMode="auto">
          <a:xfrm>
            <a:off x="2387600" y="4705350"/>
            <a:ext cx="4206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</a:p>
        </p:txBody>
      </p:sp>
      <p:sp>
        <p:nvSpPr>
          <p:cNvPr id="45067" name="Rectangle 10"/>
          <p:cNvSpPr>
            <a:spLocks/>
          </p:cNvSpPr>
          <p:nvPr/>
        </p:nvSpPr>
        <p:spPr bwMode="auto">
          <a:xfrm>
            <a:off x="2387600" y="5270500"/>
            <a:ext cx="469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</a:p>
        </p:txBody>
      </p:sp>
      <p:sp>
        <p:nvSpPr>
          <p:cNvPr id="45068" name="Rectangle 11"/>
          <p:cNvSpPr>
            <a:spLocks/>
          </p:cNvSpPr>
          <p:nvPr/>
        </p:nvSpPr>
        <p:spPr bwMode="auto">
          <a:xfrm>
            <a:off x="2387600" y="5829300"/>
            <a:ext cx="469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3</a:t>
            </a:r>
          </a:p>
        </p:txBody>
      </p:sp>
      <p:sp>
        <p:nvSpPr>
          <p:cNvPr id="45069" name="Rectangle 12"/>
          <p:cNvSpPr>
            <a:spLocks/>
          </p:cNvSpPr>
          <p:nvPr/>
        </p:nvSpPr>
        <p:spPr bwMode="auto">
          <a:xfrm rot="-5400000">
            <a:off x="2103438" y="6738938"/>
            <a:ext cx="469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3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...</a:t>
            </a:r>
          </a:p>
        </p:txBody>
      </p:sp>
      <p:sp>
        <p:nvSpPr>
          <p:cNvPr id="45070" name="Rectangle 13"/>
          <p:cNvSpPr>
            <a:spLocks/>
          </p:cNvSpPr>
          <p:nvPr/>
        </p:nvSpPr>
        <p:spPr bwMode="auto">
          <a:xfrm>
            <a:off x="2298700" y="8534400"/>
            <a:ext cx="6000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19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baseline="-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</a:p>
        </p:txBody>
      </p:sp>
      <p:sp>
        <p:nvSpPr>
          <p:cNvPr id="45071" name="Rectangle 14"/>
          <p:cNvSpPr>
            <a:spLocks/>
          </p:cNvSpPr>
          <p:nvPr/>
        </p:nvSpPr>
        <p:spPr bwMode="auto">
          <a:xfrm>
            <a:off x="3122613" y="3543300"/>
            <a:ext cx="4143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</a:p>
        </p:txBody>
      </p:sp>
      <p:sp>
        <p:nvSpPr>
          <p:cNvPr id="45072" name="Rectangle 15"/>
          <p:cNvSpPr>
            <a:spLocks/>
          </p:cNvSpPr>
          <p:nvPr/>
        </p:nvSpPr>
        <p:spPr bwMode="auto">
          <a:xfrm>
            <a:off x="3733800" y="3543300"/>
            <a:ext cx="4619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</a:p>
        </p:txBody>
      </p:sp>
      <p:sp>
        <p:nvSpPr>
          <p:cNvPr id="45073" name="Rectangle 16"/>
          <p:cNvSpPr>
            <a:spLocks/>
          </p:cNvSpPr>
          <p:nvPr/>
        </p:nvSpPr>
        <p:spPr bwMode="auto">
          <a:xfrm>
            <a:off x="4343400" y="3543300"/>
            <a:ext cx="4619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3</a:t>
            </a:r>
          </a:p>
        </p:txBody>
      </p:sp>
      <p:sp>
        <p:nvSpPr>
          <p:cNvPr id="45074" name="Rectangle 17"/>
          <p:cNvSpPr>
            <a:spLocks/>
          </p:cNvSpPr>
          <p:nvPr/>
        </p:nvSpPr>
        <p:spPr bwMode="auto">
          <a:xfrm>
            <a:off x="9526736" y="3517900"/>
            <a:ext cx="5921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19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baseline="-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</a:p>
        </p:txBody>
      </p:sp>
      <p:sp>
        <p:nvSpPr>
          <p:cNvPr id="46098" name="Rectangle 18"/>
          <p:cNvSpPr>
            <a:spLocks/>
          </p:cNvSpPr>
          <p:nvPr/>
        </p:nvSpPr>
        <p:spPr bwMode="auto">
          <a:xfrm>
            <a:off x="2857500" y="4948808"/>
            <a:ext cx="7173292" cy="1333500"/>
          </a:xfrm>
          <a:prstGeom prst="rect">
            <a:avLst/>
          </a:prstGeom>
          <a:solidFill>
            <a:srgbClr val="FD7F3F">
              <a:alpha val="6588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5607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zh-CN" altLang="en-US">
              <a:ea typeface="宋体" charset="-122"/>
            </a:endParaRPr>
          </a:p>
        </p:txBody>
      </p:sp>
      <p:sp>
        <p:nvSpPr>
          <p:cNvPr id="46100" name="Rectangle 20"/>
          <p:cNvSpPr>
            <a:spLocks/>
          </p:cNvSpPr>
          <p:nvPr/>
        </p:nvSpPr>
        <p:spPr bwMode="auto">
          <a:xfrm>
            <a:off x="5782320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2300" b="1" dirty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1" name="Rectangle 21"/>
          <p:cNvSpPr>
            <a:spLocks/>
          </p:cNvSpPr>
          <p:nvPr/>
        </p:nvSpPr>
        <p:spPr bwMode="auto">
          <a:xfrm>
            <a:off x="6696720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2" name="Rectangle 22"/>
          <p:cNvSpPr>
            <a:spLocks/>
          </p:cNvSpPr>
          <p:nvPr/>
        </p:nvSpPr>
        <p:spPr bwMode="auto">
          <a:xfrm>
            <a:off x="3719116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H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H</a:t>
            </a: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 smtClean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 smtClean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3" name="Rectangle 23"/>
          <p:cNvSpPr>
            <a:spLocks/>
          </p:cNvSpPr>
          <p:nvPr/>
        </p:nvSpPr>
        <p:spPr bwMode="auto">
          <a:xfrm>
            <a:off x="3046016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2300" b="1" dirty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4" name="Rectangle 24"/>
          <p:cNvSpPr>
            <a:spLocks/>
          </p:cNvSpPr>
          <p:nvPr/>
        </p:nvSpPr>
        <p:spPr bwMode="auto">
          <a:xfrm>
            <a:off x="7738120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2300" b="1" dirty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5082" name="Rectangle 25"/>
          <p:cNvSpPr>
            <a:spLocks/>
          </p:cNvSpPr>
          <p:nvPr/>
        </p:nvSpPr>
        <p:spPr bwMode="auto">
          <a:xfrm>
            <a:off x="5092700" y="2806700"/>
            <a:ext cx="31400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Protocol Matrix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9374592" presetClass="entr" presetSubtype="13947357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 animBg="1"/>
      <p:bldP spid="46100" grpId="0" animBg="1" autoUpdateAnimBg="0"/>
      <p:bldP spid="46101" grpId="0" animBg="1" autoUpdateAnimBg="0"/>
      <p:bldP spid="46102" grpId="0" animBg="1" autoUpdateAnimBg="0"/>
      <p:bldP spid="46103" grpId="0" animBg="1" autoUpdateAnimBg="0"/>
      <p:bldP spid="4610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239713" y="-31750"/>
            <a:ext cx="12801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The </a:t>
            </a:r>
            <a:r>
              <a:rPr lang="en-US" altLang="zh-CN" dirty="0">
                <a:solidFill>
                  <a:srgbClr val="50000B"/>
                </a:solidFill>
                <a:latin typeface="Chalkboard" charset="0"/>
                <a:ea typeface="宋体" charset="-122"/>
                <a:sym typeface="Chalkboard" charset="0"/>
              </a:rPr>
              <a:t>IP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 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Lower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B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ound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46084" name="Rectangle 3"/>
          <p:cNvSpPr>
            <a:spLocks/>
          </p:cNvSpPr>
          <p:nvPr/>
        </p:nvSpPr>
        <p:spPr bwMode="auto">
          <a:xfrm>
            <a:off x="228600" y="988368"/>
            <a:ext cx="12814300" cy="5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“narrow” bands: </a:t>
            </a:r>
            <a:r>
              <a:rPr lang="en-US" altLang="zh-CN" sz="3200" dirty="0" smtClean="0">
                <a:solidFill>
                  <a:schemeClr val="bg1"/>
                </a:solidFill>
                <a:ea typeface="宋体" charset="-122"/>
              </a:rPr>
              <a:t>can be ignored, deleted from the matrix</a:t>
            </a:r>
            <a:endParaRPr lang="en-US" altLang="zh-CN" sz="3000" dirty="0">
              <a:solidFill>
                <a:srgbClr val="592D30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46085" name="Rectangle 4"/>
          <p:cNvSpPr>
            <a:spLocks/>
          </p:cNvSpPr>
          <p:nvPr/>
        </p:nvSpPr>
        <p:spPr bwMode="auto">
          <a:xfrm>
            <a:off x="279400" y="2603500"/>
            <a:ext cx="18843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proof idea:</a:t>
            </a:r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2857500" y="4178300"/>
            <a:ext cx="7173292" cy="495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2362200" y="3741738"/>
            <a:ext cx="528638" cy="482600"/>
          </a:xfrm>
          <a:prstGeom prst="line">
            <a:avLst/>
          </a:prstGeom>
          <a:noFill/>
          <a:ln w="25400">
            <a:solidFill>
              <a:srgbClr val="1215D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6088" name="Rectangle 7"/>
          <p:cNvSpPr>
            <a:spLocks/>
          </p:cNvSpPr>
          <p:nvPr/>
        </p:nvSpPr>
        <p:spPr bwMode="auto">
          <a:xfrm>
            <a:off x="1841500" y="4089400"/>
            <a:ext cx="9350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Alice</a:t>
            </a:r>
          </a:p>
        </p:txBody>
      </p:sp>
      <p:sp>
        <p:nvSpPr>
          <p:cNvPr id="46089" name="Rectangle 8"/>
          <p:cNvSpPr>
            <a:spLocks/>
          </p:cNvSpPr>
          <p:nvPr/>
        </p:nvSpPr>
        <p:spPr bwMode="auto">
          <a:xfrm>
            <a:off x="2463800" y="3276600"/>
            <a:ext cx="7699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Bob</a:t>
            </a:r>
          </a:p>
        </p:txBody>
      </p:sp>
      <p:sp>
        <p:nvSpPr>
          <p:cNvPr id="46090" name="Rectangle 9"/>
          <p:cNvSpPr>
            <a:spLocks/>
          </p:cNvSpPr>
          <p:nvPr/>
        </p:nvSpPr>
        <p:spPr bwMode="auto">
          <a:xfrm>
            <a:off x="2387600" y="4705350"/>
            <a:ext cx="4206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</a:p>
        </p:txBody>
      </p:sp>
      <p:sp>
        <p:nvSpPr>
          <p:cNvPr id="46091" name="Rectangle 10"/>
          <p:cNvSpPr>
            <a:spLocks/>
          </p:cNvSpPr>
          <p:nvPr/>
        </p:nvSpPr>
        <p:spPr bwMode="auto">
          <a:xfrm>
            <a:off x="2387600" y="5270500"/>
            <a:ext cx="469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</a:p>
        </p:txBody>
      </p:sp>
      <p:sp>
        <p:nvSpPr>
          <p:cNvPr id="46092" name="Rectangle 11"/>
          <p:cNvSpPr>
            <a:spLocks/>
          </p:cNvSpPr>
          <p:nvPr/>
        </p:nvSpPr>
        <p:spPr bwMode="auto">
          <a:xfrm>
            <a:off x="2387600" y="5829300"/>
            <a:ext cx="469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3</a:t>
            </a:r>
          </a:p>
        </p:txBody>
      </p:sp>
      <p:sp>
        <p:nvSpPr>
          <p:cNvPr id="46093" name="Rectangle 12"/>
          <p:cNvSpPr>
            <a:spLocks/>
          </p:cNvSpPr>
          <p:nvPr/>
        </p:nvSpPr>
        <p:spPr bwMode="auto">
          <a:xfrm rot="-5400000">
            <a:off x="2103438" y="6738938"/>
            <a:ext cx="469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3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...</a:t>
            </a:r>
          </a:p>
        </p:txBody>
      </p:sp>
      <p:sp>
        <p:nvSpPr>
          <p:cNvPr id="46094" name="Rectangle 13"/>
          <p:cNvSpPr>
            <a:spLocks/>
          </p:cNvSpPr>
          <p:nvPr/>
        </p:nvSpPr>
        <p:spPr bwMode="auto">
          <a:xfrm>
            <a:off x="2298700" y="8534400"/>
            <a:ext cx="6000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19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baseline="-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</a:p>
        </p:txBody>
      </p:sp>
      <p:sp>
        <p:nvSpPr>
          <p:cNvPr id="46095" name="Rectangle 14"/>
          <p:cNvSpPr>
            <a:spLocks/>
          </p:cNvSpPr>
          <p:nvPr/>
        </p:nvSpPr>
        <p:spPr bwMode="auto">
          <a:xfrm>
            <a:off x="3122613" y="3543300"/>
            <a:ext cx="4143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</a:p>
        </p:txBody>
      </p:sp>
      <p:sp>
        <p:nvSpPr>
          <p:cNvPr id="46096" name="Rectangle 15"/>
          <p:cNvSpPr>
            <a:spLocks/>
          </p:cNvSpPr>
          <p:nvPr/>
        </p:nvSpPr>
        <p:spPr bwMode="auto">
          <a:xfrm>
            <a:off x="3733800" y="3543300"/>
            <a:ext cx="4619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</a:p>
        </p:txBody>
      </p:sp>
      <p:sp>
        <p:nvSpPr>
          <p:cNvPr id="46097" name="Rectangle 16"/>
          <p:cNvSpPr>
            <a:spLocks/>
          </p:cNvSpPr>
          <p:nvPr/>
        </p:nvSpPr>
        <p:spPr bwMode="auto">
          <a:xfrm>
            <a:off x="4343400" y="3543300"/>
            <a:ext cx="4619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6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3</a:t>
            </a:r>
          </a:p>
        </p:txBody>
      </p:sp>
      <p:sp>
        <p:nvSpPr>
          <p:cNvPr id="46098" name="Rectangle 17"/>
          <p:cNvSpPr>
            <a:spLocks/>
          </p:cNvSpPr>
          <p:nvPr/>
        </p:nvSpPr>
        <p:spPr bwMode="auto">
          <a:xfrm>
            <a:off x="9510662" y="3517900"/>
            <a:ext cx="5921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y</a:t>
            </a:r>
            <a:r>
              <a:rPr lang="en-US" altLang="zh-CN" sz="3000" baseline="-19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baseline="-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</a:p>
        </p:txBody>
      </p:sp>
      <p:sp>
        <p:nvSpPr>
          <p:cNvPr id="46099" name="Rectangle 18"/>
          <p:cNvSpPr>
            <a:spLocks/>
          </p:cNvSpPr>
          <p:nvPr/>
        </p:nvSpPr>
        <p:spPr bwMode="auto">
          <a:xfrm>
            <a:off x="2857500" y="4948808"/>
            <a:ext cx="7173292" cy="1333500"/>
          </a:xfrm>
          <a:prstGeom prst="rect">
            <a:avLst/>
          </a:prstGeom>
          <a:solidFill>
            <a:srgbClr val="FD7F3F">
              <a:alpha val="6588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56078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zh-CN" altLang="en-US">
              <a:ea typeface="宋体" charset="-122"/>
            </a:endParaRPr>
          </a:p>
        </p:txBody>
      </p:sp>
      <p:sp>
        <p:nvSpPr>
          <p:cNvPr id="46100" name="Rectangle 19"/>
          <p:cNvSpPr>
            <a:spLocks/>
          </p:cNvSpPr>
          <p:nvPr/>
        </p:nvSpPr>
        <p:spPr bwMode="auto">
          <a:xfrm>
            <a:off x="5778500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2300" b="1" dirty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1" name="Rectangle 20"/>
          <p:cNvSpPr>
            <a:spLocks/>
          </p:cNvSpPr>
          <p:nvPr/>
        </p:nvSpPr>
        <p:spPr bwMode="auto">
          <a:xfrm>
            <a:off x="6692900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0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2" name="Rectangle 21"/>
          <p:cNvSpPr>
            <a:spLocks/>
          </p:cNvSpPr>
          <p:nvPr/>
        </p:nvSpPr>
        <p:spPr bwMode="auto">
          <a:xfrm>
            <a:off x="3048000" y="41910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2300" b="1" dirty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3" name="Rectangle 22"/>
          <p:cNvSpPr>
            <a:spLocks/>
          </p:cNvSpPr>
          <p:nvPr/>
        </p:nvSpPr>
        <p:spPr bwMode="auto">
          <a:xfrm>
            <a:off x="7734300" y="4178300"/>
            <a:ext cx="431800" cy="4953000"/>
          </a:xfrm>
          <a:prstGeom prst="rect">
            <a:avLst/>
          </a:prstGeom>
          <a:solidFill>
            <a:srgbClr val="ECFF19">
              <a:alpha val="7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61960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r>
              <a:rPr lang="en-US" altLang="zh-CN" sz="2300" b="1" dirty="0" smtClean="0">
                <a:solidFill>
                  <a:srgbClr val="000000"/>
                </a:solidFill>
                <a:ea typeface="宋体" charset="-122"/>
              </a:rPr>
              <a:t>1</a:t>
            </a:r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r>
              <a:rPr lang="en-US" altLang="zh-CN" sz="2300" b="1" dirty="0">
                <a:solidFill>
                  <a:srgbClr val="000000"/>
                </a:solidFill>
                <a:ea typeface="宋体" charset="-122"/>
              </a:rPr>
              <a:t>1</a:t>
            </a: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  <a:p>
            <a:endParaRPr lang="en-US" altLang="zh-CN" sz="2300" b="1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6104" name="Rectangle 23"/>
          <p:cNvSpPr>
            <a:spLocks/>
          </p:cNvSpPr>
          <p:nvPr/>
        </p:nvSpPr>
        <p:spPr bwMode="auto">
          <a:xfrm>
            <a:off x="5092700" y="2806700"/>
            <a:ext cx="31400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Protocol Matrix</a:t>
            </a:r>
          </a:p>
        </p:txBody>
      </p:sp>
      <p:sp>
        <p:nvSpPr>
          <p:cNvPr id="25" name="Rectangle 3"/>
          <p:cNvSpPr>
            <a:spLocks/>
          </p:cNvSpPr>
          <p:nvPr/>
        </p:nvSpPr>
        <p:spPr bwMode="auto">
          <a:xfrm>
            <a:off x="240828" y="1547490"/>
            <a:ext cx="12526268" cy="105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“wide” bands: </a:t>
            </a:r>
            <a:r>
              <a:rPr lang="en-US" altLang="zh-CN" sz="3200" dirty="0" smtClean="0">
                <a:solidFill>
                  <a:schemeClr val="bg1"/>
                </a:solidFill>
                <a:ea typeface="宋体" charset="-122"/>
              </a:rPr>
              <a:t>limited contribution</a:t>
            </a:r>
            <a:r>
              <a:rPr lang="en-US" altLang="zh-CN" sz="3200" dirty="0" smtClean="0">
                <a:solidFill>
                  <a:srgbClr val="D6001E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ea typeface="宋体" charset="-122"/>
              </a:rPr>
              <a:t>to progress </a:t>
            </a:r>
          </a:p>
          <a:p>
            <a:r>
              <a:rPr lang="en-US" altLang="zh-CN" sz="3200" dirty="0">
                <a:solidFill>
                  <a:schemeClr val="bg1"/>
                </a:solidFill>
                <a:ea typeface="宋体" charset="-122"/>
              </a:rPr>
              <a:t>	</a:t>
            </a:r>
            <a:r>
              <a:rPr lang="en-US" altLang="zh-CN" sz="3200" dirty="0" smtClean="0">
                <a:solidFill>
                  <a:schemeClr val="bg1"/>
                </a:solidFill>
                <a:ea typeface="宋体" charset="-122"/>
              </a:rPr>
              <a:t>		--- size upper bound of monochromatic rectangles</a:t>
            </a:r>
            <a:endParaRPr lang="en-US" altLang="zh-CN" sz="3000" dirty="0">
              <a:solidFill>
                <a:srgbClr val="592D30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L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ower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B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ounds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and 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Information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228600" y="1441450"/>
            <a:ext cx="5983288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model:  can test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x&gt;y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           </a:t>
            </a:r>
            <a:r>
              <a:rPr lang="en-US" altLang="zh-CN" sz="3000" dirty="0" err="1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x,y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input elements</a:t>
            </a:r>
          </a:p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input: 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1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, x</a:t>
            </a:r>
            <a:r>
              <a:rPr lang="en-US" altLang="zh-CN" sz="3000" baseline="-6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,... ,</a:t>
            </a:r>
            <a:r>
              <a:rPr lang="en-US" altLang="zh-CN" sz="3000" dirty="0" err="1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x</a:t>
            </a:r>
            <a:r>
              <a:rPr lang="en-US" altLang="zh-CN" sz="3000" baseline="-6000" dirty="0" err="1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  <a:endParaRPr lang="en-US" altLang="zh-CN" sz="3000" baseline="-6000" dirty="0">
              <a:solidFill>
                <a:srgbClr val="592D30"/>
              </a:solidFill>
              <a:latin typeface="Chalkboard" charset="0"/>
              <a:ea typeface="宋体" charset="-122"/>
              <a:sym typeface="Chalkboard" charset="0"/>
            </a:endParaRPr>
          </a:p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output: 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the input sequence sorted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6934200" y="1460500"/>
            <a:ext cx="57608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Theorem: </a:t>
            </a:r>
            <a:br>
              <a:rPr lang="en-US" altLang="zh-CN" sz="3200" dirty="0">
                <a:solidFill>
                  <a:srgbClr val="592D3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for every 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A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in this model </a:t>
            </a:r>
          </a:p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there exists input 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I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r>
              <a:rPr lang="en-US" altLang="zh-CN" sz="3200" dirty="0" err="1">
                <a:solidFill>
                  <a:srgbClr val="592D30"/>
                </a:solidFill>
                <a:ea typeface="宋体" charset="-122"/>
              </a:rPr>
              <a:t>s.t.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A(I)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runs for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≈ </a:t>
            </a:r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n*log(n)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steps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2768600" y="3657600"/>
            <a:ext cx="5049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how to construct this input 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I</a:t>
            </a:r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?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368300" y="4648200"/>
            <a:ext cx="51435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uniformity and lower bounds...</a:t>
            </a:r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393700" y="5410200"/>
            <a:ext cx="4741863" cy="1206500"/>
            <a:chOff x="0" y="0"/>
            <a:chExt cx="2987" cy="760"/>
          </a:xfrm>
        </p:grpSpPr>
        <p:sp>
          <p:nvSpPr>
            <p:cNvPr id="16420" name="Rectangle 7"/>
            <p:cNvSpPr>
              <a:spLocks/>
            </p:cNvSpPr>
            <p:nvPr/>
          </p:nvSpPr>
          <p:spPr bwMode="auto">
            <a:xfrm>
              <a:off x="0" y="0"/>
              <a:ext cx="222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宋体" charset="-122"/>
                </a:rPr>
                <a:t>fix the input length 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n</a:t>
              </a:r>
            </a:p>
          </p:txBody>
        </p:sp>
        <p:sp>
          <p:nvSpPr>
            <p:cNvPr id="16421" name="Rectangle 8"/>
            <p:cNvSpPr>
              <a:spLocks/>
            </p:cNvSpPr>
            <p:nvPr/>
          </p:nvSpPr>
          <p:spPr bwMode="auto">
            <a:xfrm>
              <a:off x="8" y="392"/>
              <a:ext cx="297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宋体" charset="-122"/>
                </a:rPr>
                <a:t>fix an arbitrary algorithm 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A</a:t>
              </a:r>
              <a:r>
                <a:rPr lang="en-US" altLang="zh-CN" sz="3000" baseline="-6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n</a:t>
              </a:r>
            </a:p>
          </p:txBody>
        </p:sp>
      </p:grpSp>
      <p:sp>
        <p:nvSpPr>
          <p:cNvPr id="17418" name="Rectangle 10"/>
          <p:cNvSpPr>
            <a:spLocks/>
          </p:cNvSpPr>
          <p:nvPr/>
        </p:nvSpPr>
        <p:spPr bwMode="auto">
          <a:xfrm>
            <a:off x="8178800" y="3644900"/>
            <a:ext cx="20447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...you don’t!</a:t>
            </a:r>
          </a:p>
        </p:txBody>
      </p: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6654800" y="4965700"/>
            <a:ext cx="3684588" cy="1349375"/>
            <a:chOff x="0" y="0"/>
            <a:chExt cx="2321" cy="850"/>
          </a:xfrm>
        </p:grpSpPr>
        <p:sp>
          <p:nvSpPr>
            <p:cNvPr id="16415" name="Line 11"/>
            <p:cNvSpPr>
              <a:spLocks noChangeShapeType="1"/>
            </p:cNvSpPr>
            <p:nvPr/>
          </p:nvSpPr>
          <p:spPr bwMode="auto">
            <a:xfrm rot="10800000" flipH="1">
              <a:off x="223" y="514"/>
              <a:ext cx="757" cy="33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6416" name="Rectangle 12"/>
            <p:cNvSpPr>
              <a:spLocks/>
            </p:cNvSpPr>
            <p:nvPr/>
          </p:nvSpPr>
          <p:spPr bwMode="auto">
            <a:xfrm rot="-1560000">
              <a:off x="39" y="411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ea typeface="宋体" charset="-122"/>
                </a:rPr>
                <a:t>YES</a:t>
              </a:r>
            </a:p>
          </p:txBody>
        </p:sp>
        <p:sp>
          <p:nvSpPr>
            <p:cNvPr id="16417" name="Line 13"/>
            <p:cNvSpPr>
              <a:spLocks noChangeShapeType="1"/>
            </p:cNvSpPr>
            <p:nvPr/>
          </p:nvSpPr>
          <p:spPr bwMode="auto">
            <a:xfrm>
              <a:off x="1335" y="520"/>
              <a:ext cx="757" cy="33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6418" name="Rectangle 14"/>
            <p:cNvSpPr>
              <a:spLocks/>
            </p:cNvSpPr>
            <p:nvPr/>
          </p:nvSpPr>
          <p:spPr bwMode="auto">
            <a:xfrm rot="2120406">
              <a:off x="1866" y="459"/>
              <a:ext cx="4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ea typeface="宋体" charset="-122"/>
                </a:rPr>
                <a:t>NO</a:t>
              </a:r>
            </a:p>
          </p:txBody>
        </p:sp>
        <p:sp>
          <p:nvSpPr>
            <p:cNvPr id="17423" name="AutoShape 15"/>
            <p:cNvSpPr>
              <a:spLocks/>
            </p:cNvSpPr>
            <p:nvPr/>
          </p:nvSpPr>
          <p:spPr bwMode="auto">
            <a:xfrm>
              <a:off x="559" y="0"/>
              <a:ext cx="1320" cy="568"/>
            </a:xfrm>
            <a:prstGeom prst="roundRect">
              <a:avLst>
                <a:gd name="adj" fmla="val 21125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x</a:t>
              </a:r>
              <a:r>
                <a:rPr lang="en-US" altLang="zh-CN" sz="2800" b="1" baseline="-6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</a:t>
              </a:r>
              <a:r>
                <a:rPr lang="en-US" altLang="zh-CN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 &gt; x</a:t>
              </a:r>
              <a:r>
                <a:rPr lang="en-US" altLang="zh-CN" sz="2800" b="1" baseline="-6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6</a:t>
              </a:r>
            </a:p>
          </p:txBody>
        </p:sp>
      </p:grp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4800600" y="7162800"/>
            <a:ext cx="7467600" cy="2311400"/>
            <a:chOff x="0" y="0"/>
            <a:chExt cx="4704" cy="1456"/>
          </a:xfrm>
        </p:grpSpPr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 rot="10800000" flipH="1">
              <a:off x="818" y="5"/>
              <a:ext cx="547" cy="512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 rot="10800000">
              <a:off x="1344" y="0"/>
              <a:ext cx="546" cy="51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rot="10800000" flipH="1">
              <a:off x="2840" y="8"/>
              <a:ext cx="546" cy="51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rot="10800000">
              <a:off x="3368" y="0"/>
              <a:ext cx="546" cy="51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 rot="10800000" flipH="1">
              <a:off x="192" y="608"/>
              <a:ext cx="546" cy="511"/>
            </a:xfrm>
            <a:prstGeom prst="line">
              <a:avLst/>
            </a:prstGeom>
            <a:noFill/>
            <a:ln w="762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 rot="10800000">
              <a:off x="3968" y="608"/>
              <a:ext cx="546" cy="511"/>
            </a:xfrm>
            <a:prstGeom prst="line">
              <a:avLst/>
            </a:prstGeom>
            <a:noFill/>
            <a:ln w="762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7431" name="AutoShape 23"/>
            <p:cNvSpPr>
              <a:spLocks/>
            </p:cNvSpPr>
            <p:nvPr/>
          </p:nvSpPr>
          <p:spPr bwMode="auto">
            <a:xfrm>
              <a:off x="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7432" name="AutoShape 24"/>
            <p:cNvSpPr>
              <a:spLocks/>
            </p:cNvSpPr>
            <p:nvPr/>
          </p:nvSpPr>
          <p:spPr bwMode="auto">
            <a:xfrm>
              <a:off x="60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7433" name="AutoShape 25"/>
            <p:cNvSpPr>
              <a:spLocks/>
            </p:cNvSpPr>
            <p:nvPr/>
          </p:nvSpPr>
          <p:spPr bwMode="auto">
            <a:xfrm>
              <a:off x="120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180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7435" name="AutoShape 27"/>
            <p:cNvSpPr>
              <a:spLocks/>
            </p:cNvSpPr>
            <p:nvPr/>
          </p:nvSpPr>
          <p:spPr bwMode="auto">
            <a:xfrm>
              <a:off x="240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7436" name="AutoShape 28"/>
            <p:cNvSpPr>
              <a:spLocks/>
            </p:cNvSpPr>
            <p:nvPr/>
          </p:nvSpPr>
          <p:spPr bwMode="auto">
            <a:xfrm>
              <a:off x="300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7437" name="AutoShape 29"/>
            <p:cNvSpPr>
              <a:spLocks/>
            </p:cNvSpPr>
            <p:nvPr/>
          </p:nvSpPr>
          <p:spPr bwMode="auto">
            <a:xfrm>
              <a:off x="360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7438" name="AutoShape 30"/>
            <p:cNvSpPr>
              <a:spLocks/>
            </p:cNvSpPr>
            <p:nvPr/>
          </p:nvSpPr>
          <p:spPr bwMode="auto">
            <a:xfrm>
              <a:off x="4200" y="1192"/>
              <a:ext cx="504" cy="264"/>
            </a:xfrm>
            <a:prstGeom prst="roundRect">
              <a:avLst>
                <a:gd name="adj" fmla="val 45454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</p:grpSp>
      <p:sp>
        <p:nvSpPr>
          <p:cNvPr id="17440" name="Rectangle 32"/>
          <p:cNvSpPr>
            <a:spLocks/>
          </p:cNvSpPr>
          <p:nvPr/>
        </p:nvSpPr>
        <p:spPr bwMode="auto">
          <a:xfrm>
            <a:off x="381000" y="6706902"/>
            <a:ext cx="3508974" cy="88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there are </a:t>
            </a:r>
            <a:r>
              <a:rPr lang="en-US" altLang="zh-CN" sz="3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n!≈</a:t>
            </a:r>
            <a:r>
              <a:rPr lang="en-US" altLang="zh-CN" sz="3000" dirty="0" smtClean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000" baseline="32000" dirty="0" smtClean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n*log(n)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many leaves</a:t>
            </a:r>
          </a:p>
        </p:txBody>
      </p:sp>
      <p:sp>
        <p:nvSpPr>
          <p:cNvPr id="17441" name="Rectangle 33"/>
          <p:cNvSpPr>
            <a:spLocks/>
          </p:cNvSpPr>
          <p:nvPr/>
        </p:nvSpPr>
        <p:spPr bwMode="auto">
          <a:xfrm>
            <a:off x="292100" y="7683500"/>
            <a:ext cx="4305300" cy="1803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we need </a:t>
            </a:r>
            <a:r>
              <a:rPr lang="en-US" altLang="zh-CN" sz="3000" dirty="0" smtClean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n*log(n)</a:t>
            </a:r>
            <a:r>
              <a:rPr lang="en-US" altLang="zh-CN" sz="3200" b="1" dirty="0" smtClean="0">
                <a:solidFill>
                  <a:srgbClr val="000000"/>
                </a:solidFill>
                <a:ea typeface="宋体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bits to </a:t>
            </a:r>
          </a:p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distinguish between the leaves</a:t>
            </a:r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5892800" y="6362700"/>
            <a:ext cx="5308600" cy="901700"/>
            <a:chOff x="0" y="0"/>
            <a:chExt cx="3344" cy="568"/>
          </a:xfrm>
        </p:grpSpPr>
        <p:sp>
          <p:nvSpPr>
            <p:cNvPr id="17442" name="AutoShape 34"/>
            <p:cNvSpPr>
              <a:spLocks/>
            </p:cNvSpPr>
            <p:nvPr/>
          </p:nvSpPr>
          <p:spPr bwMode="auto">
            <a:xfrm>
              <a:off x="0" y="0"/>
              <a:ext cx="1320" cy="568"/>
            </a:xfrm>
            <a:prstGeom prst="roundRect">
              <a:avLst>
                <a:gd name="adj" fmla="val 21125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x</a:t>
              </a:r>
              <a:r>
                <a:rPr lang="en-US" altLang="zh-CN" sz="2800" b="1" baseline="-6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</a:t>
              </a:r>
              <a:r>
                <a:rPr lang="en-US" altLang="zh-CN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 &gt; x</a:t>
              </a:r>
              <a:r>
                <a:rPr lang="en-US" altLang="zh-CN" sz="2800" b="1" baseline="-6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3</a:t>
              </a:r>
            </a:p>
          </p:txBody>
        </p:sp>
        <p:sp>
          <p:nvSpPr>
            <p:cNvPr id="17443" name="AutoShape 35"/>
            <p:cNvSpPr>
              <a:spLocks/>
            </p:cNvSpPr>
            <p:nvPr/>
          </p:nvSpPr>
          <p:spPr bwMode="auto">
            <a:xfrm>
              <a:off x="2024" y="0"/>
              <a:ext cx="1320" cy="568"/>
            </a:xfrm>
            <a:prstGeom prst="roundRect">
              <a:avLst>
                <a:gd name="adj" fmla="val 21125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x</a:t>
              </a:r>
              <a:r>
                <a:rPr lang="en-US" altLang="zh-CN" sz="2800" b="1" baseline="-6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42</a:t>
              </a:r>
              <a:r>
                <a:rPr lang="en-US" altLang="zh-CN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 &gt; x</a:t>
              </a:r>
              <a:r>
                <a:rPr lang="en-US" altLang="zh-CN" sz="2800" b="1" baseline="-6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21</a:t>
              </a:r>
            </a:p>
          </p:txBody>
        </p:sp>
      </p:grpSp>
      <p:sp>
        <p:nvSpPr>
          <p:cNvPr id="38" name="Rectangle 14"/>
          <p:cNvSpPr>
            <a:spLocks/>
          </p:cNvSpPr>
          <p:nvPr/>
        </p:nvSpPr>
        <p:spPr bwMode="auto">
          <a:xfrm>
            <a:off x="788988" y="3243263"/>
            <a:ext cx="10845800" cy="3361729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>
              <a:lnSpc>
                <a:spcPct val="90000"/>
              </a:lnSpc>
            </a:pPr>
            <a:r>
              <a:rPr lang="en-US" altLang="zh-CN" sz="4400" dirty="0" smtClean="0">
                <a:solidFill>
                  <a:srgbClr val="000000"/>
                </a:solidFill>
                <a:ea typeface="宋体" charset="-122"/>
              </a:rPr>
              <a:t>In computer science research, most (unconditional) lower bounds have an information theoretic nature, but for a few exceptions:</a:t>
            </a:r>
          </a:p>
          <a:p>
            <a:pPr>
              <a:lnSpc>
                <a:spcPct val="90000"/>
              </a:lnSpc>
            </a:pPr>
            <a:r>
              <a:rPr lang="en-US" altLang="zh-CN" sz="4400" dirty="0" smtClean="0">
                <a:solidFill>
                  <a:srgbClr val="000000"/>
                </a:solidFill>
                <a:ea typeface="宋体" charset="-122"/>
              </a:rPr>
              <a:t>(time/space hierarchy etc.)</a:t>
            </a:r>
            <a:endParaRPr lang="en-US" altLang="zh-CN" sz="4400" dirty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2538368" presetClass="entr" presetSubtype="9457262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7412" grpId="0" autoUpdateAnimBg="0"/>
      <p:bldP spid="17413" grpId="0" autoUpdateAnimBg="0"/>
      <p:bldP spid="17414" grpId="0" autoUpdateAnimBg="0"/>
      <p:bldP spid="17418" grpId="0" autoUpdateAnimBg="0"/>
      <p:bldP spid="17440" grpId="0" autoUpdateAnimBg="0"/>
      <p:bldP spid="17441" grpId="0" animBg="1" autoUpdateAnimBg="0"/>
      <p:bldP spid="38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24" name="Group 16"/>
          <p:cNvGrpSpPr>
            <a:grpSpLocks/>
          </p:cNvGrpSpPr>
          <p:nvPr/>
        </p:nvGrpSpPr>
        <p:grpSpPr bwMode="auto">
          <a:xfrm>
            <a:off x="1318543" y="7645400"/>
            <a:ext cx="2797175" cy="1816100"/>
            <a:chOff x="0" y="0"/>
            <a:chExt cx="1762" cy="1144"/>
          </a:xfrm>
        </p:grpSpPr>
        <p:sp>
          <p:nvSpPr>
            <p:cNvPr id="42018" name="Line 1"/>
            <p:cNvSpPr>
              <a:spLocks noChangeShapeType="1"/>
            </p:cNvSpPr>
            <p:nvPr/>
          </p:nvSpPr>
          <p:spPr bwMode="auto">
            <a:xfrm>
              <a:off x="0" y="448"/>
              <a:ext cx="696" cy="30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2019" name="Line 2"/>
            <p:cNvSpPr>
              <a:spLocks noChangeShapeType="1"/>
            </p:cNvSpPr>
            <p:nvPr/>
          </p:nvSpPr>
          <p:spPr bwMode="auto">
            <a:xfrm>
              <a:off x="728" y="1042"/>
              <a:ext cx="0" cy="10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2020" name="Line 3"/>
            <p:cNvSpPr>
              <a:spLocks noChangeShapeType="1"/>
            </p:cNvSpPr>
            <p:nvPr/>
          </p:nvSpPr>
          <p:spPr bwMode="auto">
            <a:xfrm rot="10800000" flipH="1">
              <a:off x="720" y="522"/>
              <a:ext cx="754" cy="2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2021" name="Line 4"/>
            <p:cNvSpPr>
              <a:spLocks noChangeShapeType="1"/>
            </p:cNvSpPr>
            <p:nvPr/>
          </p:nvSpPr>
          <p:spPr bwMode="auto">
            <a:xfrm>
              <a:off x="493" y="501"/>
              <a:ext cx="245" cy="26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2022" name="Line 5"/>
            <p:cNvSpPr>
              <a:spLocks noChangeShapeType="1"/>
            </p:cNvSpPr>
            <p:nvPr/>
          </p:nvSpPr>
          <p:spPr bwMode="auto">
            <a:xfrm flipH="1">
              <a:off x="472" y="16"/>
              <a:ext cx="824" cy="2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2023" name="Line 6"/>
            <p:cNvSpPr>
              <a:spLocks noChangeShapeType="1"/>
            </p:cNvSpPr>
            <p:nvPr/>
          </p:nvSpPr>
          <p:spPr bwMode="auto">
            <a:xfrm>
              <a:off x="8" y="16"/>
              <a:ext cx="474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3015" name="Oval 7"/>
            <p:cNvSpPr>
              <a:spLocks/>
            </p:cNvSpPr>
            <p:nvPr/>
          </p:nvSpPr>
          <p:spPr bwMode="auto">
            <a:xfrm>
              <a:off x="328" y="199"/>
              <a:ext cx="360" cy="353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5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=</a:t>
              </a:r>
            </a:p>
          </p:txBody>
        </p:sp>
        <p:sp>
          <p:nvSpPr>
            <p:cNvPr id="42025" name="Line 8"/>
            <p:cNvSpPr>
              <a:spLocks noChangeShapeType="1"/>
            </p:cNvSpPr>
            <p:nvPr/>
          </p:nvSpPr>
          <p:spPr bwMode="auto">
            <a:xfrm>
              <a:off x="552" y="16"/>
              <a:ext cx="986" cy="2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2026" name="Line 9"/>
            <p:cNvSpPr>
              <a:spLocks noChangeShapeType="1"/>
            </p:cNvSpPr>
            <p:nvPr/>
          </p:nvSpPr>
          <p:spPr bwMode="auto">
            <a:xfrm flipH="1">
              <a:off x="1474" y="0"/>
              <a:ext cx="288" cy="30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3018" name="Oval 10"/>
            <p:cNvSpPr>
              <a:spLocks/>
            </p:cNvSpPr>
            <p:nvPr/>
          </p:nvSpPr>
          <p:spPr bwMode="auto">
            <a:xfrm>
              <a:off x="1352" y="199"/>
              <a:ext cx="360" cy="353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5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=</a:t>
              </a:r>
            </a:p>
          </p:txBody>
        </p:sp>
        <p:sp>
          <p:nvSpPr>
            <p:cNvPr id="43019" name="Rectangle 11"/>
            <p:cNvSpPr>
              <a:spLocks/>
            </p:cNvSpPr>
            <p:nvPr/>
          </p:nvSpPr>
          <p:spPr bwMode="auto">
            <a:xfrm>
              <a:off x="891" y="100"/>
              <a:ext cx="23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n-US" altLang="zh-CN" sz="3400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宋体" charset="-122"/>
                </a:rPr>
                <a:t>...</a:t>
              </a:r>
            </a:p>
          </p:txBody>
        </p:sp>
        <p:sp>
          <p:nvSpPr>
            <p:cNvPr id="43020" name="Oval 12"/>
            <p:cNvSpPr>
              <a:spLocks/>
            </p:cNvSpPr>
            <p:nvPr/>
          </p:nvSpPr>
          <p:spPr bwMode="auto">
            <a:xfrm>
              <a:off x="552" y="704"/>
              <a:ext cx="360" cy="352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endParaRPr lang="zh-CN" altLang="en-US">
                <a:ea typeface="宋体" charset="-122"/>
              </a:endParaRPr>
            </a:p>
          </p:txBody>
        </p:sp>
        <p:grpSp>
          <p:nvGrpSpPr>
            <p:cNvPr id="42030" name="Group 15"/>
            <p:cNvGrpSpPr>
              <a:grpSpLocks/>
            </p:cNvGrpSpPr>
            <p:nvPr/>
          </p:nvGrpSpPr>
          <p:grpSpPr bwMode="auto">
            <a:xfrm rot="10800000" flipH="1">
              <a:off x="664" y="789"/>
              <a:ext cx="141" cy="179"/>
              <a:chOff x="0" y="0"/>
              <a:chExt cx="141" cy="178"/>
            </a:xfrm>
          </p:grpSpPr>
          <p:sp>
            <p:nvSpPr>
              <p:cNvPr id="42031" name="Line 13"/>
              <p:cNvSpPr>
                <a:spLocks noChangeShapeType="1"/>
              </p:cNvSpPr>
              <p:nvPr/>
            </p:nvSpPr>
            <p:spPr bwMode="auto">
              <a:xfrm flipH="1">
                <a:off x="72" y="0"/>
                <a:ext cx="69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42032" name="Line 14"/>
              <p:cNvSpPr>
                <a:spLocks noChangeShapeType="1"/>
              </p:cNvSpPr>
              <p:nvPr/>
            </p:nvSpPr>
            <p:spPr bwMode="auto">
              <a:xfrm>
                <a:off x="0" y="2"/>
                <a:ext cx="69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</p:grpSp>
      </p:grpSp>
      <p:sp>
        <p:nvSpPr>
          <p:cNvPr id="41987" name="Line 17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1988" name="Rectangle 18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EQ, IP and STCONN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660400" y="1879600"/>
            <a:ext cx="2854325" cy="1219200"/>
            <a:chOff x="0" y="0"/>
            <a:chExt cx="1798" cy="768"/>
          </a:xfrm>
        </p:grpSpPr>
        <p:sp>
          <p:nvSpPr>
            <p:cNvPr id="42016" name="Rectangle 19"/>
            <p:cNvSpPr>
              <a:spLocks/>
            </p:cNvSpPr>
            <p:nvPr/>
          </p:nvSpPr>
          <p:spPr bwMode="auto">
            <a:xfrm>
              <a:off x="400" y="0"/>
              <a:ext cx="86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D6001E"/>
                  </a:solidFill>
                  <a:ea typeface="宋体" charset="-122"/>
                </a:rPr>
                <a:t>equality</a:t>
              </a:r>
            </a:p>
          </p:txBody>
        </p:sp>
        <p:sp>
          <p:nvSpPr>
            <p:cNvPr id="42017" name="Rectangle 20"/>
            <p:cNvSpPr>
              <a:spLocks/>
            </p:cNvSpPr>
            <p:nvPr/>
          </p:nvSpPr>
          <p:spPr bwMode="auto">
            <a:xfrm>
              <a:off x="0" y="400"/>
              <a:ext cx="179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EQ(x,y)=1 </a:t>
              </a:r>
              <a:r>
                <a:rPr lang="en-US" altLang="zh-CN" sz="3200">
                  <a:solidFill>
                    <a:srgbClr val="000000"/>
                  </a:solidFill>
                  <a:ea typeface="宋体" charset="-122"/>
                </a:rPr>
                <a:t>iff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 x=y</a:t>
              </a:r>
            </a:p>
          </p:txBody>
        </p:sp>
      </p:grpSp>
      <p:grpSp>
        <p:nvGrpSpPr>
          <p:cNvPr id="43032" name="Group 24"/>
          <p:cNvGrpSpPr>
            <a:grpSpLocks/>
          </p:cNvGrpSpPr>
          <p:nvPr/>
        </p:nvGrpSpPr>
        <p:grpSpPr bwMode="auto">
          <a:xfrm>
            <a:off x="4356100" y="1866900"/>
            <a:ext cx="3673475" cy="1181100"/>
            <a:chOff x="0" y="0"/>
            <a:chExt cx="2314" cy="744"/>
          </a:xfrm>
        </p:grpSpPr>
        <p:sp>
          <p:nvSpPr>
            <p:cNvPr id="42014" name="Rectangle 22"/>
            <p:cNvSpPr>
              <a:spLocks/>
            </p:cNvSpPr>
            <p:nvPr/>
          </p:nvSpPr>
          <p:spPr bwMode="auto">
            <a:xfrm>
              <a:off x="344" y="0"/>
              <a:ext cx="149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D6001E"/>
                  </a:solidFill>
                  <a:ea typeface="宋体" charset="-122"/>
                </a:rPr>
                <a:t>inner product</a:t>
              </a:r>
            </a:p>
          </p:txBody>
        </p:sp>
        <p:sp>
          <p:nvSpPr>
            <p:cNvPr id="42015" name="Rectangle 23"/>
            <p:cNvSpPr>
              <a:spLocks/>
            </p:cNvSpPr>
            <p:nvPr/>
          </p:nvSpPr>
          <p:spPr bwMode="auto">
            <a:xfrm>
              <a:off x="0" y="384"/>
              <a:ext cx="2314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IP(x,y) = x</a:t>
              </a:r>
              <a:r>
                <a:rPr lang="en-US" altLang="zh-CN" sz="3000" baseline="-6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1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y</a:t>
              </a:r>
              <a:r>
                <a:rPr lang="en-US" altLang="zh-CN" sz="3000" baseline="-6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1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+...+x</a:t>
              </a:r>
              <a:r>
                <a:rPr lang="en-US" altLang="zh-CN" sz="3000" baseline="-6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n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y</a:t>
              </a:r>
              <a:r>
                <a:rPr lang="en-US" altLang="zh-CN" sz="3000" baseline="-6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n</a:t>
              </a:r>
            </a:p>
          </p:txBody>
        </p:sp>
      </p:grpSp>
      <p:grpSp>
        <p:nvGrpSpPr>
          <p:cNvPr id="43035" name="Group 27"/>
          <p:cNvGrpSpPr>
            <a:grpSpLocks/>
          </p:cNvGrpSpPr>
          <p:nvPr/>
        </p:nvGrpSpPr>
        <p:grpSpPr bwMode="auto">
          <a:xfrm>
            <a:off x="9004300" y="1879600"/>
            <a:ext cx="3095625" cy="1206500"/>
            <a:chOff x="0" y="0"/>
            <a:chExt cx="1950" cy="760"/>
          </a:xfrm>
        </p:grpSpPr>
        <p:sp>
          <p:nvSpPr>
            <p:cNvPr id="42012" name="Rectangle 25"/>
            <p:cNvSpPr>
              <a:spLocks/>
            </p:cNvSpPr>
            <p:nvPr/>
          </p:nvSpPr>
          <p:spPr bwMode="auto">
            <a:xfrm>
              <a:off x="96" y="0"/>
              <a:ext cx="158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D6001E"/>
                  </a:solidFill>
                  <a:ea typeface="宋体" charset="-122"/>
                </a:rPr>
                <a:t>st-connectivity</a:t>
              </a:r>
            </a:p>
          </p:txBody>
        </p:sp>
        <p:sp>
          <p:nvSpPr>
            <p:cNvPr id="42013" name="Rectangle 26"/>
            <p:cNvSpPr>
              <a:spLocks/>
            </p:cNvSpPr>
            <p:nvPr/>
          </p:nvSpPr>
          <p:spPr bwMode="auto">
            <a:xfrm>
              <a:off x="0" y="400"/>
              <a:ext cx="195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REACH(G,s,t) = 1 </a:t>
              </a:r>
              <a:b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</a:br>
              <a:endPara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endParaRPr>
            </a:p>
          </p:txBody>
        </p:sp>
      </p:grpSp>
      <p:sp>
        <p:nvSpPr>
          <p:cNvPr id="41992" name="Rectangle 28"/>
          <p:cNvSpPr>
            <a:spLocks/>
          </p:cNvSpPr>
          <p:nvPr/>
        </p:nvSpPr>
        <p:spPr bwMode="auto">
          <a:xfrm>
            <a:off x="254000" y="1104900"/>
            <a:ext cx="8610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here are three of the most fundamental functions ...</a:t>
            </a:r>
          </a:p>
        </p:txBody>
      </p:sp>
      <p:sp>
        <p:nvSpPr>
          <p:cNvPr id="43037" name="Rectangle 29"/>
          <p:cNvSpPr>
            <a:spLocks/>
          </p:cNvSpPr>
          <p:nvPr/>
        </p:nvSpPr>
        <p:spPr bwMode="auto">
          <a:xfrm>
            <a:off x="355600" y="3975100"/>
            <a:ext cx="82423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... can we say anything non-trivial </a:t>
            </a:r>
          </a:p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(without resolving long-standing open questions) </a:t>
            </a:r>
          </a:p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regarding their space complexity?</a:t>
            </a:r>
          </a:p>
        </p:txBody>
      </p:sp>
      <p:sp>
        <p:nvSpPr>
          <p:cNvPr id="43038" name="Rectangle 30"/>
          <p:cNvSpPr>
            <a:spLocks/>
          </p:cNvSpPr>
          <p:nvPr/>
        </p:nvSpPr>
        <p:spPr bwMode="auto">
          <a:xfrm>
            <a:off x="292100" y="5994400"/>
            <a:ext cx="35353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D6001E"/>
                </a:solidFill>
                <a:ea typeface="宋体" charset="-122"/>
              </a:rPr>
              <a:t>Facts &amp; Conjectures:</a:t>
            </a:r>
          </a:p>
        </p:txBody>
      </p:sp>
      <p:grpSp>
        <p:nvGrpSpPr>
          <p:cNvPr id="43042" name="Group 34"/>
          <p:cNvGrpSpPr>
            <a:grpSpLocks/>
          </p:cNvGrpSpPr>
          <p:nvPr/>
        </p:nvGrpSpPr>
        <p:grpSpPr bwMode="auto">
          <a:xfrm>
            <a:off x="810543" y="7632700"/>
            <a:ext cx="1933575" cy="889000"/>
            <a:chOff x="0" y="0"/>
            <a:chExt cx="1218" cy="560"/>
          </a:xfrm>
        </p:grpSpPr>
        <p:sp>
          <p:nvSpPr>
            <p:cNvPr id="42009" name="Line 31"/>
            <p:cNvSpPr>
              <a:spLocks noChangeShapeType="1"/>
            </p:cNvSpPr>
            <p:nvPr/>
          </p:nvSpPr>
          <p:spPr bwMode="auto">
            <a:xfrm flipH="1">
              <a:off x="226" y="32"/>
              <a:ext cx="992" cy="2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2010" name="Line 32"/>
            <p:cNvSpPr>
              <a:spLocks noChangeShapeType="1"/>
            </p:cNvSpPr>
            <p:nvPr/>
          </p:nvSpPr>
          <p:spPr bwMode="auto">
            <a:xfrm>
              <a:off x="0" y="0"/>
              <a:ext cx="216" cy="2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3041" name="Oval 33"/>
            <p:cNvSpPr>
              <a:spLocks/>
            </p:cNvSpPr>
            <p:nvPr/>
          </p:nvSpPr>
          <p:spPr bwMode="auto">
            <a:xfrm>
              <a:off x="72" y="207"/>
              <a:ext cx="360" cy="353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5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=</a:t>
              </a:r>
            </a:p>
          </p:txBody>
        </p:sp>
      </p:grpSp>
      <p:pic>
        <p:nvPicPr>
          <p:cNvPr id="43043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6421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44" name="Rectangle 36"/>
          <p:cNvSpPr>
            <a:spLocks/>
          </p:cNvSpPr>
          <p:nvPr/>
        </p:nvSpPr>
        <p:spPr bwMode="auto">
          <a:xfrm>
            <a:off x="558131" y="7181850"/>
            <a:ext cx="38560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 altLang="zh-CN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x</a:t>
            </a:r>
            <a:r>
              <a:rPr lang="en-US" altLang="zh-CN" sz="2800" i="1" baseline="-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1</a:t>
            </a:r>
            <a:r>
              <a:rPr lang="en-US" altLang="zh-CN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 , x</a:t>
            </a:r>
            <a:r>
              <a:rPr lang="en-US" altLang="zh-CN" sz="2800" i="1" baseline="-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2 </a:t>
            </a:r>
            <a:r>
              <a:rPr lang="en-US" altLang="zh-CN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, ..., </a:t>
            </a:r>
            <a:r>
              <a:rPr lang="en-US" altLang="zh-CN" sz="2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x</a:t>
            </a:r>
            <a:r>
              <a:rPr lang="en-US" altLang="zh-CN" sz="2800" i="1" baseline="-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n</a:t>
            </a:r>
            <a:r>
              <a:rPr lang="en-US" altLang="zh-CN" sz="2800" i="1" baseline="-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   ,   </a:t>
            </a:r>
            <a:r>
              <a:rPr lang="en-US" altLang="zh-CN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y</a:t>
            </a:r>
            <a:r>
              <a:rPr lang="en-US" altLang="zh-CN" sz="2800" i="1" baseline="-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1</a:t>
            </a:r>
            <a:r>
              <a:rPr lang="en-US" altLang="zh-CN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 , y</a:t>
            </a:r>
            <a:r>
              <a:rPr lang="en-US" altLang="zh-CN" sz="2800" i="1" baseline="-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2 </a:t>
            </a:r>
            <a:r>
              <a:rPr lang="en-US" altLang="zh-CN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, ..., </a:t>
            </a:r>
            <a:r>
              <a:rPr lang="en-US" altLang="zh-CN" sz="2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y</a:t>
            </a:r>
            <a:r>
              <a:rPr lang="en-US" altLang="zh-CN" sz="2800" i="1" baseline="-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n</a:t>
            </a:r>
            <a:r>
              <a:rPr lang="en-US" altLang="zh-CN" sz="2800" i="1" baseline="-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   </a:t>
            </a:r>
          </a:p>
        </p:txBody>
      </p:sp>
      <p:grpSp>
        <p:nvGrpSpPr>
          <p:cNvPr id="43047" name="Group 39"/>
          <p:cNvGrpSpPr>
            <a:grpSpLocks/>
          </p:cNvGrpSpPr>
          <p:nvPr/>
        </p:nvGrpSpPr>
        <p:grpSpPr bwMode="auto">
          <a:xfrm>
            <a:off x="5156448" y="6642100"/>
            <a:ext cx="1778000" cy="1244600"/>
            <a:chOff x="0" y="0"/>
            <a:chExt cx="1120" cy="784"/>
          </a:xfrm>
        </p:grpSpPr>
        <p:pic>
          <p:nvPicPr>
            <p:cNvPr id="42007" name="Picture 3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" y="0"/>
              <a:ext cx="10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8" name="Picture 3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36"/>
              <a:ext cx="112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3051" name="Group 43"/>
          <p:cNvGrpSpPr>
            <a:grpSpLocks/>
          </p:cNvGrpSpPr>
          <p:nvPr/>
        </p:nvGrpSpPr>
        <p:grpSpPr bwMode="auto">
          <a:xfrm>
            <a:off x="8572500" y="6375400"/>
            <a:ext cx="4216400" cy="2324100"/>
            <a:chOff x="0" y="0"/>
            <a:chExt cx="2656" cy="1464"/>
          </a:xfrm>
        </p:grpSpPr>
        <p:pic>
          <p:nvPicPr>
            <p:cNvPr id="42004" name="Picture 4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2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5" name="Picture 4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" y="1272"/>
              <a:ext cx="15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06" name="Picture 4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" y="536"/>
              <a:ext cx="264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3052" name="Picture 4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048000"/>
            <a:ext cx="3814763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3" name="Picture 4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048000"/>
            <a:ext cx="37973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4" name="Picture 4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100" y="3046413"/>
            <a:ext cx="3771900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5" name="Rectangle 47"/>
          <p:cNvSpPr>
            <a:spLocks/>
          </p:cNvSpPr>
          <p:nvPr/>
        </p:nvSpPr>
        <p:spPr bwMode="auto">
          <a:xfrm>
            <a:off x="368300" y="3136900"/>
            <a:ext cx="12230100" cy="2489200"/>
          </a:xfrm>
          <a:prstGeom prst="rect">
            <a:avLst/>
          </a:prstGeom>
          <a:blipFill dpi="0" rotWithShape="0">
            <a:blip r:embed="rId11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/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use the semi-oblivious model as a vehicle that provides </a:t>
            </a:r>
          </a:p>
          <a:p>
            <a:pPr algn="ctr"/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explanations &amp; new techniques on the use of space when computing</a:t>
            </a:r>
          </a:p>
          <a:p>
            <a:pPr algn="ctr"/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EQ, IP, </a:t>
            </a:r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and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 REACH</a:t>
            </a:r>
            <a:r>
              <a:rPr lang="en-US" altLang="zh-CN" sz="3200">
                <a:solidFill>
                  <a:srgbClr val="000000"/>
                </a:solidFill>
                <a:ea typeface="宋体" charset="-122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38646656" presetClass="entr" presetSubtype="13872729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8646656" presetClass="entr" presetSubtype="1387273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7" grpId="0" autoUpdateAnimBg="0"/>
      <p:bldP spid="43038" grpId="0" autoUpdateAnimBg="0"/>
      <p:bldP spid="43044" grpId="0" autoUpdateAnimBg="0"/>
      <p:bldP spid="4305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8516664" y="7685112"/>
            <a:ext cx="3962400" cy="1879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zh-CN" altLang="en-US">
              <a:ea typeface="宋体" charset="-122"/>
            </a:endParaRPr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4054128" y="7685112"/>
            <a:ext cx="3962400" cy="1879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zh-CN" altLang="en-US">
              <a:ea typeface="宋体" charset="-122"/>
            </a:endParaRPr>
          </a:p>
        </p:txBody>
      </p:sp>
      <p:sp>
        <p:nvSpPr>
          <p:cNvPr id="43012" name="Line 3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3013" name="Rectangle 4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EQ, IP and STCONN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grpSp>
        <p:nvGrpSpPr>
          <p:cNvPr id="43014" name="Group 7"/>
          <p:cNvGrpSpPr>
            <a:grpSpLocks/>
          </p:cNvGrpSpPr>
          <p:nvPr/>
        </p:nvGrpSpPr>
        <p:grpSpPr bwMode="auto">
          <a:xfrm>
            <a:off x="393700" y="2730500"/>
            <a:ext cx="2854325" cy="1219200"/>
            <a:chOff x="0" y="0"/>
            <a:chExt cx="1798" cy="768"/>
          </a:xfrm>
        </p:grpSpPr>
        <p:sp>
          <p:nvSpPr>
            <p:cNvPr id="43042" name="Rectangle 5"/>
            <p:cNvSpPr>
              <a:spLocks/>
            </p:cNvSpPr>
            <p:nvPr/>
          </p:nvSpPr>
          <p:spPr bwMode="auto">
            <a:xfrm>
              <a:off x="400" y="0"/>
              <a:ext cx="86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D6001E"/>
                  </a:solidFill>
                  <a:ea typeface="宋体" charset="-122"/>
                </a:rPr>
                <a:t>equality</a:t>
              </a:r>
            </a:p>
          </p:txBody>
        </p:sp>
        <p:sp>
          <p:nvSpPr>
            <p:cNvPr id="43043" name="Rectangle 6"/>
            <p:cNvSpPr>
              <a:spLocks/>
            </p:cNvSpPr>
            <p:nvPr/>
          </p:nvSpPr>
          <p:spPr bwMode="auto">
            <a:xfrm>
              <a:off x="0" y="400"/>
              <a:ext cx="179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EQ(x,y)=1 </a:t>
              </a:r>
              <a:r>
                <a:rPr lang="en-US" altLang="zh-CN" sz="3200">
                  <a:solidFill>
                    <a:srgbClr val="000000"/>
                  </a:solidFill>
                  <a:ea typeface="宋体" charset="-122"/>
                </a:rPr>
                <a:t>iff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 x=y</a:t>
              </a:r>
            </a:p>
          </p:txBody>
        </p:sp>
      </p:grpSp>
      <p:grpSp>
        <p:nvGrpSpPr>
          <p:cNvPr id="43015" name="Group 10"/>
          <p:cNvGrpSpPr>
            <a:grpSpLocks/>
          </p:cNvGrpSpPr>
          <p:nvPr/>
        </p:nvGrpSpPr>
        <p:grpSpPr bwMode="auto">
          <a:xfrm>
            <a:off x="4775200" y="2730500"/>
            <a:ext cx="2544763" cy="1219200"/>
            <a:chOff x="0" y="0"/>
            <a:chExt cx="1603" cy="768"/>
          </a:xfrm>
        </p:grpSpPr>
        <p:sp>
          <p:nvSpPr>
            <p:cNvPr id="43040" name="Rectangle 8"/>
            <p:cNvSpPr>
              <a:spLocks/>
            </p:cNvSpPr>
            <p:nvPr/>
          </p:nvSpPr>
          <p:spPr bwMode="auto">
            <a:xfrm>
              <a:off x="8" y="0"/>
              <a:ext cx="149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D6001E"/>
                  </a:solidFill>
                  <a:ea typeface="宋体" charset="-122"/>
                </a:rPr>
                <a:t>inner product</a:t>
              </a:r>
            </a:p>
          </p:txBody>
        </p:sp>
        <p:sp>
          <p:nvSpPr>
            <p:cNvPr id="43041" name="Rectangle 9"/>
            <p:cNvSpPr>
              <a:spLocks/>
            </p:cNvSpPr>
            <p:nvPr/>
          </p:nvSpPr>
          <p:spPr bwMode="auto">
            <a:xfrm>
              <a:off x="0" y="408"/>
              <a:ext cx="160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IP(x,y) = &lt;x,y&gt;</a:t>
              </a:r>
            </a:p>
          </p:txBody>
        </p:sp>
      </p:grpSp>
      <p:grpSp>
        <p:nvGrpSpPr>
          <p:cNvPr id="43016" name="Group 13"/>
          <p:cNvGrpSpPr>
            <a:grpSpLocks/>
          </p:cNvGrpSpPr>
          <p:nvPr/>
        </p:nvGrpSpPr>
        <p:grpSpPr bwMode="auto">
          <a:xfrm>
            <a:off x="8509000" y="2692400"/>
            <a:ext cx="3722688" cy="2165350"/>
            <a:chOff x="0" y="0"/>
            <a:chExt cx="2345" cy="1364"/>
          </a:xfrm>
        </p:grpSpPr>
        <p:sp>
          <p:nvSpPr>
            <p:cNvPr id="43038" name="Rectangle 11"/>
            <p:cNvSpPr>
              <a:spLocks/>
            </p:cNvSpPr>
            <p:nvPr/>
          </p:nvSpPr>
          <p:spPr bwMode="auto">
            <a:xfrm>
              <a:off x="168" y="0"/>
              <a:ext cx="158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D6001E"/>
                  </a:solidFill>
                  <a:ea typeface="宋体" charset="-122"/>
                </a:rPr>
                <a:t>st-connectivity</a:t>
              </a:r>
            </a:p>
          </p:txBody>
        </p:sp>
        <p:sp>
          <p:nvSpPr>
            <p:cNvPr id="43039" name="Rectangle 12"/>
            <p:cNvSpPr>
              <a:spLocks/>
            </p:cNvSpPr>
            <p:nvPr/>
          </p:nvSpPr>
          <p:spPr bwMode="auto">
            <a:xfrm>
              <a:off x="0" y="404"/>
              <a:ext cx="2345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REACH(G|</a:t>
              </a:r>
              <a:r>
                <a:rPr lang="en-US" altLang="zh-CN" sz="3000" baseline="-6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A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,G|</a:t>
              </a:r>
              <a:r>
                <a:rPr lang="en-US" altLang="zh-CN" sz="3000" baseline="-6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B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) = 1 </a:t>
              </a:r>
              <a:b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</a:br>
              <a:r>
                <a:rPr lang="en-US" altLang="zh-CN" sz="3200">
                  <a:solidFill>
                    <a:srgbClr val="000000"/>
                  </a:solidFill>
                  <a:ea typeface="宋体" charset="-122"/>
                </a:rPr>
                <a:t>iff node 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n </a:t>
              </a:r>
              <a:r>
                <a:rPr lang="en-US" altLang="zh-CN" sz="3200">
                  <a:solidFill>
                    <a:srgbClr val="000000"/>
                  </a:solidFill>
                  <a:ea typeface="宋体" charset="-122"/>
                </a:rPr>
                <a:t>is reachable</a:t>
              </a:r>
            </a:p>
            <a:p>
              <a:r>
                <a:rPr lang="en-US" altLang="zh-CN" sz="3200">
                  <a:solidFill>
                    <a:srgbClr val="000000"/>
                  </a:solidFill>
                  <a:ea typeface="宋体" charset="-122"/>
                </a:rPr>
                <a:t>from node</a:t>
              </a:r>
              <a:r>
                <a:rPr lang="en-US" altLang="zh-CN" sz="3000">
                  <a:solidFill>
                    <a:srgbClr val="000000"/>
                  </a:solidFill>
                  <a:latin typeface="Chalkboard" charset="0"/>
                  <a:ea typeface="宋体" charset="-122"/>
                  <a:sym typeface="Chalkboard" charset="0"/>
                </a:rPr>
                <a:t> 1</a:t>
              </a:r>
            </a:p>
          </p:txBody>
        </p:sp>
      </p:grpSp>
      <p:sp>
        <p:nvSpPr>
          <p:cNvPr id="43017" name="Line 14"/>
          <p:cNvSpPr>
            <a:spLocks noChangeShapeType="1"/>
          </p:cNvSpPr>
          <p:nvPr/>
        </p:nvSpPr>
        <p:spPr bwMode="auto">
          <a:xfrm rot="10800000">
            <a:off x="4011613" y="2809875"/>
            <a:ext cx="1587" cy="69723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3018" name="Line 15"/>
          <p:cNvSpPr>
            <a:spLocks noChangeShapeType="1"/>
          </p:cNvSpPr>
          <p:nvPr/>
        </p:nvSpPr>
        <p:spPr bwMode="auto">
          <a:xfrm rot="10800000">
            <a:off x="8075613" y="2759075"/>
            <a:ext cx="14287" cy="70231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44051" name="Group 19"/>
          <p:cNvGrpSpPr>
            <a:grpSpLocks/>
          </p:cNvGrpSpPr>
          <p:nvPr/>
        </p:nvGrpSpPr>
        <p:grpSpPr bwMode="auto">
          <a:xfrm>
            <a:off x="152400" y="4876800"/>
            <a:ext cx="3721100" cy="2451102"/>
            <a:chOff x="0" y="0"/>
            <a:chExt cx="2344" cy="1544"/>
          </a:xfrm>
        </p:grpSpPr>
        <p:sp>
          <p:nvSpPr>
            <p:cNvPr id="43035" name="Rectangle 16"/>
            <p:cNvSpPr>
              <a:spLocks/>
            </p:cNvSpPr>
            <p:nvPr/>
          </p:nvSpPr>
          <p:spPr bwMode="auto">
            <a:xfrm>
              <a:off x="216" y="974"/>
              <a:ext cx="208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altLang="zh-CN" sz="3200" dirty="0">
                  <a:solidFill>
                    <a:srgbClr val="156FD6"/>
                  </a:solidFill>
                  <a:ea typeface="宋体" charset="-122"/>
                </a:rPr>
                <a:t>oblivious bits:</a:t>
              </a:r>
              <a:r>
                <a:rPr lang="en-US" altLang="zh-CN" sz="3200" dirty="0">
                  <a:solidFill>
                    <a:srgbClr val="592D30"/>
                  </a:solidFill>
                  <a:ea typeface="宋体" charset="-122"/>
                </a:rPr>
                <a:t> </a:t>
              </a:r>
              <a:r>
                <a:rPr lang="en-US" altLang="zh-CN" sz="2800" dirty="0" smtClean="0">
                  <a:solidFill>
                    <a:srgbClr val="592D30"/>
                  </a:solidFill>
                  <a:latin typeface="Chalkboard" charset="0"/>
                  <a:ea typeface="宋体" charset="-122"/>
                  <a:sym typeface="Chalkboard" charset="0"/>
                </a:rPr>
                <a:t>log(n)</a:t>
              </a:r>
              <a:endParaRPr lang="en-US" altLang="zh-CN" sz="28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endParaRPr>
            </a:p>
          </p:txBody>
        </p:sp>
        <p:sp>
          <p:nvSpPr>
            <p:cNvPr id="43036" name="Rectangle 17"/>
            <p:cNvSpPr>
              <a:spLocks/>
            </p:cNvSpPr>
            <p:nvPr/>
          </p:nvSpPr>
          <p:spPr bwMode="auto">
            <a:xfrm>
              <a:off x="192" y="384"/>
              <a:ext cx="2152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altLang="zh-CN" sz="3200" dirty="0">
                  <a:solidFill>
                    <a:srgbClr val="C0001B"/>
                  </a:solidFill>
                  <a:ea typeface="宋体" charset="-122"/>
                </a:rPr>
                <a:t>non-oblivious bits: </a:t>
              </a:r>
              <a:r>
                <a:rPr lang="en-US" altLang="zh-CN" sz="2800" dirty="0">
                  <a:solidFill>
                    <a:srgbClr val="592D30"/>
                  </a:solidFill>
                  <a:latin typeface="Chalkboard" charset="0"/>
                  <a:ea typeface="宋体" charset="-122"/>
                  <a:sym typeface="Chalkboard" charset="0"/>
                </a:rPr>
                <a:t>0</a:t>
              </a:r>
            </a:p>
          </p:txBody>
        </p:sp>
        <p:sp>
          <p:nvSpPr>
            <p:cNvPr id="43037" name="Rectangle 18"/>
            <p:cNvSpPr>
              <a:spLocks/>
            </p:cNvSpPr>
            <p:nvPr/>
          </p:nvSpPr>
          <p:spPr bwMode="auto">
            <a:xfrm>
              <a:off x="0" y="0"/>
              <a:ext cx="1577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rgbClr val="592D30"/>
                </a:buClr>
                <a:buSzPct val="125000"/>
                <a:buFont typeface="Gill Sans" charset="0"/>
                <a:buChar char="•"/>
              </a:pPr>
              <a:r>
                <a:rPr lang="en-US" altLang="zh-CN" sz="3200" dirty="0">
                  <a:solidFill>
                    <a:srgbClr val="592D30"/>
                  </a:solidFill>
                  <a:ea typeface="宋体" charset="-122"/>
                </a:rPr>
                <a:t> can be done:</a:t>
              </a:r>
            </a:p>
          </p:txBody>
        </p:sp>
      </p:grpSp>
      <p:grpSp>
        <p:nvGrpSpPr>
          <p:cNvPr id="44055" name="Group 23"/>
          <p:cNvGrpSpPr>
            <a:grpSpLocks/>
          </p:cNvGrpSpPr>
          <p:nvPr/>
        </p:nvGrpSpPr>
        <p:grpSpPr bwMode="auto">
          <a:xfrm>
            <a:off x="4279900" y="4876800"/>
            <a:ext cx="3721100" cy="2565403"/>
            <a:chOff x="0" y="0"/>
            <a:chExt cx="2344" cy="1616"/>
          </a:xfrm>
        </p:grpSpPr>
        <p:sp>
          <p:nvSpPr>
            <p:cNvPr id="43032" name="Rectangle 20"/>
            <p:cNvSpPr>
              <a:spLocks/>
            </p:cNvSpPr>
            <p:nvPr/>
          </p:nvSpPr>
          <p:spPr bwMode="auto">
            <a:xfrm>
              <a:off x="227" y="1043"/>
              <a:ext cx="2080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altLang="zh-CN" sz="3200" dirty="0">
                  <a:solidFill>
                    <a:srgbClr val="156FD6"/>
                  </a:solidFill>
                  <a:ea typeface="宋体" charset="-122"/>
                </a:rPr>
                <a:t>oblivious bits:</a:t>
              </a:r>
              <a:r>
                <a:rPr lang="en-US" altLang="zh-CN" sz="3200" dirty="0">
                  <a:solidFill>
                    <a:srgbClr val="592D30"/>
                  </a:solidFill>
                  <a:ea typeface="宋体" charset="-122"/>
                </a:rPr>
                <a:t> </a:t>
              </a:r>
              <a:r>
                <a:rPr lang="en-US" altLang="zh-CN" sz="2800" dirty="0" smtClean="0">
                  <a:solidFill>
                    <a:srgbClr val="592D30"/>
                  </a:solidFill>
                  <a:latin typeface="Chalkboard" charset="0"/>
                  <a:ea typeface="宋体" charset="-122"/>
                  <a:sym typeface="Chalkboard" charset="0"/>
                </a:rPr>
                <a:t>log(n)</a:t>
              </a:r>
              <a:endParaRPr lang="en-US" altLang="zh-CN" sz="28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endParaRPr>
            </a:p>
          </p:txBody>
        </p:sp>
        <p:sp>
          <p:nvSpPr>
            <p:cNvPr id="43033" name="Rectangle 21"/>
            <p:cNvSpPr>
              <a:spLocks/>
            </p:cNvSpPr>
            <p:nvPr/>
          </p:nvSpPr>
          <p:spPr bwMode="auto">
            <a:xfrm>
              <a:off x="192" y="384"/>
              <a:ext cx="2152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altLang="zh-CN" sz="3200" dirty="0">
                  <a:solidFill>
                    <a:srgbClr val="C0001B"/>
                  </a:solidFill>
                  <a:ea typeface="宋体" charset="-122"/>
                </a:rPr>
                <a:t>non-oblivious bits: </a:t>
              </a:r>
              <a:r>
                <a:rPr lang="en-US" altLang="zh-CN" sz="2800" dirty="0">
                  <a:solidFill>
                    <a:srgbClr val="592D30"/>
                  </a:solidFill>
                  <a:latin typeface="Chalkboard" charset="0"/>
                  <a:ea typeface="宋体" charset="-122"/>
                  <a:sym typeface="Chalkboard" charset="0"/>
                </a:rPr>
                <a:t>1</a:t>
              </a:r>
            </a:p>
          </p:txBody>
        </p:sp>
        <p:sp>
          <p:nvSpPr>
            <p:cNvPr id="43034" name="Rectangle 22"/>
            <p:cNvSpPr>
              <a:spLocks/>
            </p:cNvSpPr>
            <p:nvPr/>
          </p:nvSpPr>
          <p:spPr bwMode="auto">
            <a:xfrm>
              <a:off x="0" y="0"/>
              <a:ext cx="1577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rgbClr val="592D30"/>
                </a:buClr>
                <a:buSzPct val="125000"/>
                <a:buFont typeface="Gill Sans" charset="0"/>
                <a:buChar char="•"/>
              </a:pPr>
              <a:r>
                <a:rPr lang="en-US" altLang="zh-CN" sz="3200">
                  <a:solidFill>
                    <a:srgbClr val="592D30"/>
                  </a:solidFill>
                  <a:ea typeface="宋体" charset="-122"/>
                </a:rPr>
                <a:t> can be done:</a:t>
              </a:r>
            </a:p>
          </p:txBody>
        </p:sp>
      </p:grp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4318000" y="7658100"/>
            <a:ext cx="7988300" cy="1289050"/>
            <a:chOff x="0" y="0"/>
            <a:chExt cx="5032" cy="812"/>
          </a:xfrm>
        </p:grpSpPr>
        <p:grpSp>
          <p:nvGrpSpPr>
            <p:cNvPr id="43027" name="Group 26"/>
            <p:cNvGrpSpPr>
              <a:grpSpLocks/>
            </p:cNvGrpSpPr>
            <p:nvPr/>
          </p:nvGrpSpPr>
          <p:grpSpPr bwMode="auto">
            <a:xfrm>
              <a:off x="0" y="0"/>
              <a:ext cx="2344" cy="788"/>
              <a:chOff x="0" y="0"/>
              <a:chExt cx="2344" cy="788"/>
            </a:xfrm>
          </p:grpSpPr>
          <p:sp>
            <p:nvSpPr>
              <p:cNvPr id="43030" name="Rectangle 24"/>
              <p:cNvSpPr>
                <a:spLocks/>
              </p:cNvSpPr>
              <p:nvPr/>
            </p:nvSpPr>
            <p:spPr bwMode="auto">
              <a:xfrm>
                <a:off x="192" y="388"/>
                <a:ext cx="2152" cy="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r>
                  <a:rPr lang="en-US" altLang="zh-CN" sz="3200" dirty="0">
                    <a:solidFill>
                      <a:srgbClr val="C0001B"/>
                    </a:solidFill>
                    <a:ea typeface="宋体" charset="-122"/>
                  </a:rPr>
                  <a:t>non-oblivious bits: </a:t>
                </a:r>
                <a:r>
                  <a:rPr lang="en-US" altLang="zh-CN" sz="2800" dirty="0">
                    <a:solidFill>
                      <a:srgbClr val="000000"/>
                    </a:solidFill>
                    <a:latin typeface="Chalkboard Bold" charset="0"/>
                    <a:ea typeface="宋体" charset="-122"/>
                    <a:sym typeface="Chalkboard Bold" charset="0"/>
                  </a:rPr>
                  <a:t>0</a:t>
                </a:r>
              </a:p>
            </p:txBody>
          </p:sp>
          <p:sp>
            <p:nvSpPr>
              <p:cNvPr id="43031" name="Rectangle 25"/>
              <p:cNvSpPr>
                <a:spLocks/>
              </p:cNvSpPr>
              <p:nvPr/>
            </p:nvSpPr>
            <p:spPr bwMode="auto">
              <a:xfrm>
                <a:off x="0" y="0"/>
                <a:ext cx="2140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buClr>
                    <a:srgbClr val="592D30"/>
                  </a:buClr>
                  <a:buSzPct val="125000"/>
                  <a:buFont typeface="Gill Sans" charset="0"/>
                  <a:buChar char="•"/>
                </a:pPr>
                <a:r>
                  <a:rPr lang="en-US" altLang="zh-CN" sz="3200" dirty="0">
                    <a:solidFill>
                      <a:srgbClr val="592D30"/>
                    </a:solidFill>
                    <a:ea typeface="宋体" charset="-122"/>
                  </a:rPr>
                  <a:t> can NOT be done</a:t>
                </a:r>
              </a:p>
            </p:txBody>
          </p:sp>
        </p:grpSp>
        <p:sp>
          <p:nvSpPr>
            <p:cNvPr id="43028" name="Rectangle 27"/>
            <p:cNvSpPr>
              <a:spLocks/>
            </p:cNvSpPr>
            <p:nvPr/>
          </p:nvSpPr>
          <p:spPr bwMode="auto">
            <a:xfrm>
              <a:off x="2880" y="412"/>
              <a:ext cx="2152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altLang="zh-CN" sz="3200">
                  <a:solidFill>
                    <a:srgbClr val="C0001B"/>
                  </a:solidFill>
                  <a:ea typeface="宋体" charset="-122"/>
                </a:rPr>
                <a:t>non-oblivious bits: </a:t>
              </a:r>
              <a:r>
                <a:rPr lang="en-US" altLang="zh-CN" sz="2800">
                  <a:solidFill>
                    <a:srgbClr val="000000"/>
                  </a:solidFill>
                  <a:latin typeface="Chalkboard Bold" charset="0"/>
                  <a:ea typeface="宋体" charset="-122"/>
                  <a:sym typeface="Chalkboard Bold" charset="0"/>
                </a:rPr>
                <a:t>1</a:t>
              </a:r>
            </a:p>
          </p:txBody>
        </p:sp>
        <p:sp>
          <p:nvSpPr>
            <p:cNvPr id="43029" name="Rectangle 28"/>
            <p:cNvSpPr>
              <a:spLocks/>
            </p:cNvSpPr>
            <p:nvPr/>
          </p:nvSpPr>
          <p:spPr bwMode="auto">
            <a:xfrm>
              <a:off x="2688" y="24"/>
              <a:ext cx="2140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rgbClr val="592D30"/>
                </a:buClr>
                <a:buSzPct val="125000"/>
                <a:buFont typeface="Gill Sans" charset="0"/>
                <a:buChar char="•"/>
              </a:pPr>
              <a:r>
                <a:rPr lang="en-US" altLang="zh-CN" sz="3200" dirty="0">
                  <a:solidFill>
                    <a:srgbClr val="592D30"/>
                  </a:solidFill>
                  <a:ea typeface="宋体" charset="-122"/>
                </a:rPr>
                <a:t> can NOT be done</a:t>
              </a:r>
            </a:p>
          </p:txBody>
        </p:sp>
      </p:grpSp>
      <p:sp>
        <p:nvSpPr>
          <p:cNvPr id="43025" name="Rectangle 30"/>
          <p:cNvSpPr>
            <a:spLocks/>
          </p:cNvSpPr>
          <p:nvPr/>
        </p:nvSpPr>
        <p:spPr bwMode="auto">
          <a:xfrm>
            <a:off x="8518624" y="5020816"/>
            <a:ext cx="424475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can be done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:</a:t>
            </a:r>
            <a:b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</a:b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	let’s talk about it…</a:t>
            </a: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IP reduces to REACH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</p:txBody>
      </p:sp>
      <p:pic>
        <p:nvPicPr>
          <p:cNvPr id="43023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60400"/>
            <a:ext cx="52959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6" name="Rectangle 34"/>
          <p:cNvSpPr>
            <a:spLocks/>
          </p:cNvSpPr>
          <p:nvPr/>
        </p:nvSpPr>
        <p:spPr bwMode="auto">
          <a:xfrm>
            <a:off x="10185400" y="7340600"/>
            <a:ext cx="885825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12300" dirty="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8648576" presetClass="entr" presetSubtype="1216069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38648576" presetClass="entr" presetSubtype="12160686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 animBg="1"/>
      <p:bldP spid="44034" grpId="0" animBg="1"/>
      <p:bldP spid="43025" grpId="0"/>
      <p:bldP spid="4406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Line 3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3013" name="Rectangle 4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2-bit EQ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97744" y="2500536"/>
            <a:ext cx="113772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3000" dirty="0">
                <a:solidFill>
                  <a:srgbClr val="FF0000"/>
                </a:solidFill>
                <a:ea typeface="宋体" charset="-122"/>
              </a:rPr>
              <a:t>I</a:t>
            </a:r>
            <a:r>
              <a:rPr lang="en-US" altLang="zh-CN" sz="3000" dirty="0" smtClean="0">
                <a:solidFill>
                  <a:srgbClr val="FF0000"/>
                </a:solidFill>
                <a:ea typeface="宋体" charset="-122"/>
              </a:rPr>
              <a:t>nput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: Alice has n-bit strings (x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1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, x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2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), Bob has n-bit strings (y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1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, y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2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)</a:t>
            </a: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 smtClean="0">
                <a:solidFill>
                  <a:srgbClr val="FF0000"/>
                </a:solidFill>
                <a:ea typeface="宋体" charset="-122"/>
              </a:rPr>
              <a:t>Output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: 2-bit, x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1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=y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1</a:t>
            </a: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?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 x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2</a:t>
            </a: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=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y</a:t>
            </a:r>
            <a:r>
              <a:rPr lang="en-US" altLang="zh-CN" sz="3000" baseline="-25000" dirty="0" smtClean="0">
                <a:solidFill>
                  <a:srgbClr val="592D30"/>
                </a:solidFill>
                <a:ea typeface="宋体" charset="-122"/>
              </a:rPr>
              <a:t>2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?</a:t>
            </a:r>
          </a:p>
        </p:txBody>
      </p:sp>
      <p:sp>
        <p:nvSpPr>
          <p:cNvPr id="3" name="矩形 2"/>
          <p:cNvSpPr/>
          <p:nvPr/>
        </p:nvSpPr>
        <p:spPr>
          <a:xfrm>
            <a:off x="525736" y="1492424"/>
            <a:ext cx="47035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  <a:ea typeface="宋体" charset="-122"/>
              </a:rPr>
              <a:t>Problem definition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5736" y="3940696"/>
            <a:ext cx="121398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  <a:ea typeface="宋体" charset="-122"/>
              </a:rPr>
              <a:t>How to solve it with one-way oblivious protocol?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525736" y="5020816"/>
            <a:ext cx="1137726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thinking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about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execute the straightforward EQ protocol twice?</a:t>
            </a: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b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ut unfortunately, that won’t work</a:t>
            </a:r>
          </a:p>
          <a:p>
            <a:pPr lvl="1"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when will Bob start to compute the 2</a:t>
            </a:r>
            <a:r>
              <a:rPr lang="en-US" altLang="zh-CN" sz="3000" baseline="30000" dirty="0" smtClean="0">
                <a:solidFill>
                  <a:srgbClr val="592D30"/>
                </a:solidFill>
                <a:ea typeface="宋体" charset="-122"/>
              </a:rPr>
              <a:t>nd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output bit?</a:t>
            </a:r>
          </a:p>
          <a:p>
            <a:pPr lvl="1"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storing the 1</a:t>
            </a:r>
            <a:r>
              <a:rPr lang="en-US" altLang="zh-CN" sz="3000" baseline="30000" dirty="0" smtClean="0">
                <a:solidFill>
                  <a:srgbClr val="592D30"/>
                </a:solidFill>
                <a:ea typeface="宋体" charset="-122"/>
              </a:rPr>
              <a:t>st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output bit in Bob’s memory? no longer oblivious</a:t>
            </a: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actually, there is a one-way oblivious protocol for every function, with space cost n</a:t>
            </a: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the hard part is – do it with small space cost, ideally, </a:t>
            </a:r>
            <a:r>
              <a:rPr lang="en-US" altLang="zh-CN" sz="3000" dirty="0" err="1" smtClean="0">
                <a:solidFill>
                  <a:srgbClr val="592D30"/>
                </a:solidFill>
                <a:ea typeface="宋体" charset="-122"/>
              </a:rPr>
              <a:t>polylog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40790462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Line 3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3013" name="Rectangle 4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2-bit EQ –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P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arallel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R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epetition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852" y="1555721"/>
            <a:ext cx="1222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 smtClean="0">
                <a:solidFill>
                  <a:srgbClr val="592D30"/>
                </a:solidFill>
              </a:rPr>
              <a:t>boolean</a:t>
            </a:r>
            <a:r>
              <a:rPr lang="en-US" altLang="zh-CN" sz="3200" dirty="0" smtClean="0">
                <a:solidFill>
                  <a:srgbClr val="592D30"/>
                </a:solidFill>
              </a:rPr>
              <a:t> function f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1</a:t>
            </a:r>
            <a:r>
              <a:rPr lang="en-US" altLang="zh-CN" sz="3200" dirty="0" smtClean="0">
                <a:solidFill>
                  <a:srgbClr val="592D30"/>
                </a:solidFill>
              </a:rPr>
              <a:t>(x, y) with one-way oblivious protocol P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1</a:t>
            </a:r>
            <a:r>
              <a:rPr lang="en-US" altLang="zh-CN" sz="3200" dirty="0" smtClean="0">
                <a:solidFill>
                  <a:srgbClr val="592D30"/>
                </a:solidFill>
              </a:rPr>
              <a:t>, communication cost C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1</a:t>
            </a:r>
            <a:r>
              <a:rPr lang="en-US" altLang="zh-CN" sz="3200" dirty="0" smtClean="0">
                <a:solidFill>
                  <a:srgbClr val="592D30"/>
                </a:solidFill>
              </a:rPr>
              <a:t>, space cost S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1</a:t>
            </a:r>
            <a:endParaRPr lang="zh-CN" altLang="en-US" sz="3200" dirty="0">
              <a:solidFill>
                <a:srgbClr val="592D3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852" y="2719462"/>
            <a:ext cx="1222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 smtClean="0">
                <a:solidFill>
                  <a:srgbClr val="592D30"/>
                </a:solidFill>
              </a:rPr>
              <a:t>boolean</a:t>
            </a:r>
            <a:r>
              <a:rPr lang="en-US" altLang="zh-CN" sz="3200" dirty="0" smtClean="0">
                <a:solidFill>
                  <a:srgbClr val="592D30"/>
                </a:solidFill>
              </a:rPr>
              <a:t> function f</a:t>
            </a:r>
            <a:r>
              <a:rPr lang="en-US" altLang="zh-CN" sz="3200" baseline="-25000" dirty="0">
                <a:solidFill>
                  <a:srgbClr val="592D30"/>
                </a:solidFill>
              </a:rPr>
              <a:t>2</a:t>
            </a:r>
            <a:r>
              <a:rPr lang="en-US" altLang="zh-CN" sz="3200" dirty="0" smtClean="0">
                <a:solidFill>
                  <a:srgbClr val="592D30"/>
                </a:solidFill>
              </a:rPr>
              <a:t>(x, y) with one-way oblivious protocol P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2</a:t>
            </a:r>
            <a:r>
              <a:rPr lang="en-US" altLang="zh-CN" sz="3200" dirty="0" smtClean="0">
                <a:solidFill>
                  <a:srgbClr val="592D30"/>
                </a:solidFill>
              </a:rPr>
              <a:t>, communication cost C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2</a:t>
            </a:r>
            <a:r>
              <a:rPr lang="en-US" altLang="zh-CN" sz="3200" dirty="0">
                <a:solidFill>
                  <a:srgbClr val="592D30"/>
                </a:solidFill>
              </a:rPr>
              <a:t>, space cost </a:t>
            </a:r>
            <a:r>
              <a:rPr lang="en-US" altLang="zh-CN" sz="3200" dirty="0" smtClean="0">
                <a:solidFill>
                  <a:srgbClr val="592D30"/>
                </a:solidFill>
              </a:rPr>
              <a:t>S</a:t>
            </a:r>
            <a:r>
              <a:rPr lang="en-US" altLang="zh-CN" sz="3200" baseline="-25000" dirty="0">
                <a:solidFill>
                  <a:srgbClr val="592D30"/>
                </a:solidFill>
              </a:rPr>
              <a:t>2</a:t>
            </a:r>
            <a:endParaRPr lang="zh-CN" altLang="en-US" sz="3200" dirty="0">
              <a:solidFill>
                <a:srgbClr val="592D3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492" y="4193594"/>
            <a:ext cx="1209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compute 2-bit f(x, y)={</a:t>
            </a:r>
            <a:r>
              <a:rPr lang="en-US" altLang="zh-CN" sz="3600" dirty="0">
                <a:solidFill>
                  <a:schemeClr val="bg1"/>
                </a:solidFill>
              </a:rPr>
              <a:t>f</a:t>
            </a:r>
            <a:r>
              <a:rPr lang="en-US" altLang="zh-CN" sz="3600" baseline="-25000" dirty="0">
                <a:solidFill>
                  <a:schemeClr val="bg1"/>
                </a:solidFill>
              </a:rPr>
              <a:t>1</a:t>
            </a:r>
            <a:r>
              <a:rPr lang="en-US" altLang="zh-CN" sz="3600" dirty="0">
                <a:solidFill>
                  <a:schemeClr val="bg1"/>
                </a:solidFill>
              </a:rPr>
              <a:t>(x, y</a:t>
            </a:r>
            <a:r>
              <a:rPr lang="en-US" altLang="zh-CN" sz="3600" dirty="0" smtClean="0">
                <a:solidFill>
                  <a:schemeClr val="bg1"/>
                </a:solidFill>
              </a:rPr>
              <a:t>), f</a:t>
            </a:r>
            <a:r>
              <a:rPr lang="en-US" altLang="zh-CN" sz="36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CN" sz="3600" dirty="0" smtClean="0">
                <a:solidFill>
                  <a:schemeClr val="bg1"/>
                </a:solidFill>
              </a:rPr>
              <a:t>(x</a:t>
            </a:r>
            <a:r>
              <a:rPr lang="en-US" altLang="zh-CN" sz="3600" dirty="0">
                <a:solidFill>
                  <a:schemeClr val="bg1"/>
                </a:solidFill>
              </a:rPr>
              <a:t>, y</a:t>
            </a:r>
            <a:r>
              <a:rPr lang="en-US" altLang="zh-CN" sz="3600" dirty="0" smtClean="0">
                <a:solidFill>
                  <a:schemeClr val="bg1"/>
                </a:solidFill>
              </a:rPr>
              <a:t>)} by simulating P</a:t>
            </a:r>
            <a:r>
              <a:rPr lang="en-US" altLang="zh-CN" sz="3600" baseline="-25000" dirty="0" smtClean="0">
                <a:solidFill>
                  <a:schemeClr val="bg1"/>
                </a:solidFill>
              </a:rPr>
              <a:t>1, </a:t>
            </a:r>
            <a:r>
              <a:rPr lang="en-US" altLang="zh-CN" sz="3600" dirty="0" smtClean="0">
                <a:solidFill>
                  <a:schemeClr val="bg1"/>
                </a:solidFill>
              </a:rPr>
              <a:t>P</a:t>
            </a:r>
            <a:r>
              <a:rPr lang="en-US" altLang="zh-CN" sz="36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CN" sz="3600" dirty="0" smtClean="0">
                <a:solidFill>
                  <a:schemeClr val="bg1"/>
                </a:solidFill>
              </a:rPr>
              <a:t> 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104" y="5020816"/>
            <a:ext cx="991168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zh-CN" sz="3200" dirty="0" smtClean="0">
                <a:solidFill>
                  <a:srgbClr val="592D30"/>
                </a:solidFill>
              </a:rPr>
              <a:t>simulate the 1</a:t>
            </a:r>
            <a:r>
              <a:rPr lang="en-US" altLang="zh-CN" sz="3200" baseline="30000" dirty="0" smtClean="0">
                <a:solidFill>
                  <a:srgbClr val="592D30"/>
                </a:solidFill>
              </a:rPr>
              <a:t>st</a:t>
            </a:r>
            <a:r>
              <a:rPr lang="en-US" altLang="zh-CN" sz="3200" dirty="0" smtClean="0">
                <a:solidFill>
                  <a:srgbClr val="592D30"/>
                </a:solidFill>
              </a:rPr>
              <a:t> step of P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1</a:t>
            </a:r>
            <a:endParaRPr lang="en-US" altLang="zh-CN" sz="3200" dirty="0" smtClean="0">
              <a:solidFill>
                <a:srgbClr val="592D30"/>
              </a:solidFill>
            </a:endParaRPr>
          </a:p>
          <a:p>
            <a:pPr marL="742950" indent="-742950">
              <a:buAutoNum type="arabicPeriod"/>
            </a:pPr>
            <a:r>
              <a:rPr lang="en-US" altLang="zh-CN" sz="3200" dirty="0" smtClean="0">
                <a:solidFill>
                  <a:srgbClr val="592D30"/>
                </a:solidFill>
              </a:rPr>
              <a:t>simulate P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2</a:t>
            </a:r>
            <a:r>
              <a:rPr lang="en-US" altLang="zh-CN" sz="3200" dirty="0" smtClean="0">
                <a:solidFill>
                  <a:srgbClr val="592D30"/>
                </a:solidFill>
              </a:rPr>
              <a:t> for C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2</a:t>
            </a:r>
            <a:r>
              <a:rPr lang="en-US" altLang="zh-CN" sz="3200" dirty="0" smtClean="0">
                <a:solidFill>
                  <a:srgbClr val="592D30"/>
                </a:solidFill>
              </a:rPr>
              <a:t>+1 steps</a:t>
            </a:r>
          </a:p>
          <a:p>
            <a:pPr marL="742950" indent="-742950">
              <a:buAutoNum type="arabicPeriod"/>
            </a:pPr>
            <a:r>
              <a:rPr lang="en-US" altLang="zh-CN" sz="3200" dirty="0" smtClean="0">
                <a:solidFill>
                  <a:srgbClr val="592D30"/>
                </a:solidFill>
              </a:rPr>
              <a:t>simulate the 2</a:t>
            </a:r>
            <a:r>
              <a:rPr lang="en-US" altLang="zh-CN" sz="3200" baseline="30000" dirty="0" smtClean="0">
                <a:solidFill>
                  <a:srgbClr val="592D30"/>
                </a:solidFill>
              </a:rPr>
              <a:t>nd </a:t>
            </a:r>
            <a:r>
              <a:rPr lang="en-US" altLang="zh-CN" sz="3200" dirty="0" smtClean="0">
                <a:solidFill>
                  <a:srgbClr val="592D30"/>
                </a:solidFill>
              </a:rPr>
              <a:t>step of P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1</a:t>
            </a:r>
            <a:endParaRPr lang="en-US" altLang="zh-CN" sz="3200" dirty="0" smtClean="0">
              <a:solidFill>
                <a:srgbClr val="592D30"/>
              </a:solidFill>
            </a:endParaRPr>
          </a:p>
          <a:p>
            <a:pPr marL="742950" indent="-742950">
              <a:buAutoNum type="arabicPeriod"/>
            </a:pPr>
            <a:r>
              <a:rPr lang="en-US" altLang="zh-CN" sz="3200" dirty="0" smtClean="0">
                <a:solidFill>
                  <a:srgbClr val="592D30"/>
                </a:solidFill>
              </a:rPr>
              <a:t>simulate P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2</a:t>
            </a:r>
            <a:r>
              <a:rPr lang="en-US" altLang="zh-CN" sz="3200" dirty="0" smtClean="0">
                <a:solidFill>
                  <a:srgbClr val="592D30"/>
                </a:solidFill>
              </a:rPr>
              <a:t> for C</a:t>
            </a:r>
            <a:r>
              <a:rPr lang="en-US" altLang="zh-CN" sz="3200" baseline="-25000" dirty="0" smtClean="0">
                <a:solidFill>
                  <a:srgbClr val="592D30"/>
                </a:solidFill>
              </a:rPr>
              <a:t>2</a:t>
            </a:r>
            <a:r>
              <a:rPr lang="en-US" altLang="zh-CN" sz="3200" dirty="0" smtClean="0">
                <a:solidFill>
                  <a:srgbClr val="592D30"/>
                </a:solidFill>
              </a:rPr>
              <a:t>+1 steps</a:t>
            </a:r>
          </a:p>
          <a:p>
            <a:r>
              <a:rPr lang="en-US" altLang="zh-CN" sz="3200" dirty="0" smtClean="0">
                <a:solidFill>
                  <a:srgbClr val="592D30"/>
                </a:solidFill>
              </a:rPr>
              <a:t>… …</a:t>
            </a:r>
          </a:p>
          <a:p>
            <a:r>
              <a:rPr lang="en-US" altLang="zh-CN" sz="3200" dirty="0" smtClean="0">
                <a:solidFill>
                  <a:srgbClr val="592D30"/>
                </a:solidFill>
              </a:rPr>
              <a:t>until at some step, Bob knows both </a:t>
            </a:r>
            <a:r>
              <a:rPr lang="en-US" altLang="zh-CN" sz="3200" dirty="0">
                <a:solidFill>
                  <a:srgbClr val="592D30"/>
                </a:solidFill>
              </a:rPr>
              <a:t>f</a:t>
            </a:r>
            <a:r>
              <a:rPr lang="en-US" altLang="zh-CN" sz="3200" baseline="-25000" dirty="0">
                <a:solidFill>
                  <a:srgbClr val="592D30"/>
                </a:solidFill>
              </a:rPr>
              <a:t>1</a:t>
            </a:r>
            <a:r>
              <a:rPr lang="en-US" altLang="zh-CN" sz="3200" dirty="0">
                <a:solidFill>
                  <a:srgbClr val="592D30"/>
                </a:solidFill>
              </a:rPr>
              <a:t>(x, y</a:t>
            </a:r>
            <a:r>
              <a:rPr lang="en-US" altLang="zh-CN" sz="3200" dirty="0" smtClean="0">
                <a:solidFill>
                  <a:srgbClr val="592D30"/>
                </a:solidFill>
              </a:rPr>
              <a:t>) and </a:t>
            </a:r>
            <a:r>
              <a:rPr lang="en-US" altLang="zh-CN" sz="3200" dirty="0">
                <a:solidFill>
                  <a:srgbClr val="592D30"/>
                </a:solidFill>
              </a:rPr>
              <a:t>f</a:t>
            </a:r>
            <a:r>
              <a:rPr lang="en-US" altLang="zh-CN" sz="3200" baseline="-25000" dirty="0">
                <a:solidFill>
                  <a:srgbClr val="592D30"/>
                </a:solidFill>
              </a:rPr>
              <a:t>2</a:t>
            </a:r>
            <a:r>
              <a:rPr lang="en-US" altLang="zh-CN" sz="3200" dirty="0">
                <a:solidFill>
                  <a:srgbClr val="592D30"/>
                </a:solidFill>
              </a:rPr>
              <a:t>(x, </a:t>
            </a:r>
            <a:r>
              <a:rPr lang="en-US" altLang="zh-CN" sz="3200" dirty="0" smtClean="0">
                <a:solidFill>
                  <a:srgbClr val="592D30"/>
                </a:solidFill>
              </a:rPr>
              <a:t>y)</a:t>
            </a:r>
            <a:endParaRPr lang="zh-CN" altLang="en-US" sz="3200" dirty="0">
              <a:solidFill>
                <a:srgbClr val="592D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06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0" y="3632200"/>
            <a:ext cx="129921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W</a:t>
            </a:r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hat’s </a:t>
            </a:r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L</a:t>
            </a:r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eft </a:t>
            </a:r>
            <a:endParaRPr lang="en-US" altLang="zh-CN" sz="7300" dirty="0">
              <a:solidFill>
                <a:srgbClr val="5B000C"/>
              </a:solidFill>
              <a:latin typeface="Chalkboard" charset="0"/>
              <a:ea typeface="宋体" charset="-122"/>
              <a:sym typeface="Chalkboard" charset="0"/>
            </a:endParaRPr>
          </a:p>
          <a:p>
            <a:pPr algn="ctr"/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t</a:t>
            </a:r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o </a:t>
            </a:r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B</a:t>
            </a:r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e Done</a:t>
            </a:r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A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lmost Everything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is 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Open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48132" name="Rectangle 3"/>
          <p:cNvSpPr>
            <a:spLocks/>
          </p:cNvSpPr>
          <p:nvPr/>
        </p:nvSpPr>
        <p:spPr bwMode="auto">
          <a:xfrm>
            <a:off x="914400" y="3076600"/>
            <a:ext cx="11636672" cy="444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63500" rIns="63500" bIns="63500" anchor="ctr"/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investigate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the relationship to circuit complexity</a:t>
            </a:r>
          </a:p>
          <a:p>
            <a:pPr>
              <a:buClr>
                <a:srgbClr val="592D30"/>
              </a:buClr>
              <a:buSzPct val="125000"/>
            </a:pP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buClr>
                <a:srgbClr val="000000"/>
              </a:buClr>
              <a:buSzPct val="125000"/>
              <a:buFont typeface="Gill Sans" charset="0"/>
              <a:buChar char="•"/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prove a lower bound for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REACH for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2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(or more) non-oblivious bit</a:t>
            </a:r>
            <a:br>
              <a:rPr lang="en-US" altLang="zh-CN" sz="3200" dirty="0">
                <a:solidFill>
                  <a:srgbClr val="592D30"/>
                </a:solidFill>
                <a:ea typeface="宋体" charset="-122"/>
              </a:rPr>
            </a:b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the model in the presence of randomness</a:t>
            </a:r>
          </a:p>
          <a:p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applications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of the semi-oblivious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model to other areas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?</a:t>
            </a:r>
            <a:br>
              <a:rPr lang="en-US" altLang="zh-CN" sz="3200" dirty="0">
                <a:solidFill>
                  <a:srgbClr val="592D30"/>
                </a:solidFill>
                <a:ea typeface="宋体" charset="-122"/>
              </a:rPr>
            </a:br>
            <a:endParaRPr lang="en-US" altLang="zh-CN" sz="3200" dirty="0" smtClean="0">
              <a:solidFill>
                <a:srgbClr val="592D30"/>
              </a:solidFill>
              <a:ea typeface="宋体" charset="-122"/>
            </a:endParaRP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better memory hierarchy theorems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</p:txBody>
      </p:sp>
      <p:sp>
        <p:nvSpPr>
          <p:cNvPr id="48134" name="Rectangle 5"/>
          <p:cNvSpPr>
            <a:spLocks/>
          </p:cNvSpPr>
          <p:nvPr/>
        </p:nvSpPr>
        <p:spPr bwMode="auto">
          <a:xfrm>
            <a:off x="673100" y="2157760"/>
            <a:ext cx="32924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further directions...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AD22B"/>
            </a:gs>
            <a:gs pos="100000">
              <a:srgbClr val="FFEE8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0" y="3632200"/>
            <a:ext cx="129921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15402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C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ommunication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C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omplexity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304800" y="1346200"/>
            <a:ext cx="10399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Alice and Bob collaborate to compute 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f: {0,1}</a:t>
            </a:r>
            <a:r>
              <a:rPr lang="en-US" altLang="zh-CN" sz="3000" baseline="32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 </a:t>
            </a:r>
            <a:r>
              <a:rPr lang="en-US" altLang="zh-CN" sz="3000">
                <a:solidFill>
                  <a:srgbClr val="000000"/>
                </a:solidFill>
                <a:ea typeface="宋体" charset="-122"/>
              </a:rPr>
              <a:t>x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 {0,1}</a:t>
            </a:r>
            <a:r>
              <a:rPr lang="en-US" altLang="zh-CN" sz="3000" baseline="32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 -&gt; {0,1}</a:t>
            </a:r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266700" y="6604000"/>
            <a:ext cx="9313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why information theoretic?  because the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players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are </a:t>
            </a:r>
            <a:br>
              <a:rPr lang="en-US" altLang="zh-CN" sz="3200" dirty="0">
                <a:solidFill>
                  <a:srgbClr val="592D3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                                        computationally unbounded</a:t>
            </a:r>
          </a:p>
        </p:txBody>
      </p:sp>
      <p:sp>
        <p:nvSpPr>
          <p:cNvPr id="19462" name="Rectangle 5"/>
          <p:cNvSpPr>
            <a:spLocks/>
          </p:cNvSpPr>
          <p:nvPr/>
        </p:nvSpPr>
        <p:spPr bwMode="auto">
          <a:xfrm>
            <a:off x="5549900" y="2432050"/>
            <a:ext cx="1657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f(x,y) = ?</a:t>
            </a:r>
          </a:p>
        </p:txBody>
      </p:sp>
      <p:sp>
        <p:nvSpPr>
          <p:cNvPr id="19463" name="Rectangle 6"/>
          <p:cNvSpPr>
            <a:spLocks/>
          </p:cNvSpPr>
          <p:nvPr/>
        </p:nvSpPr>
        <p:spPr bwMode="auto">
          <a:xfrm>
            <a:off x="2476500" y="2806700"/>
            <a:ext cx="3778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x</a:t>
            </a:r>
          </a:p>
        </p:txBody>
      </p: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2679700" y="3594100"/>
            <a:ext cx="7734300" cy="1270000"/>
            <a:chOff x="0" y="0"/>
            <a:chExt cx="4872" cy="800"/>
          </a:xfrm>
        </p:grpSpPr>
        <p:sp>
          <p:nvSpPr>
            <p:cNvPr id="19470" name="Line 7"/>
            <p:cNvSpPr>
              <a:spLocks noChangeShapeType="1"/>
            </p:cNvSpPr>
            <p:nvPr/>
          </p:nvSpPr>
          <p:spPr bwMode="auto">
            <a:xfrm rot="10800000" flipH="1">
              <a:off x="760" y="394"/>
              <a:ext cx="3325" cy="13"/>
            </a:xfrm>
            <a:prstGeom prst="line">
              <a:avLst/>
            </a:prstGeom>
            <a:noFill/>
            <a:ln w="50800">
              <a:solidFill>
                <a:srgbClr val="1215D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0488" name="Oval 8"/>
            <p:cNvSpPr>
              <a:spLocks/>
            </p:cNvSpPr>
            <p:nvPr/>
          </p:nvSpPr>
          <p:spPr bwMode="auto">
            <a:xfrm>
              <a:off x="0" y="0"/>
              <a:ext cx="800" cy="800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halkboard" charset="0"/>
                  <a:ea typeface="宋体" charset="-122"/>
                  <a:sym typeface="Chalkboard" charset="0"/>
                </a:rPr>
                <a:t>A</a:t>
              </a:r>
            </a:p>
          </p:txBody>
        </p:sp>
        <p:sp>
          <p:nvSpPr>
            <p:cNvPr id="20489" name="Oval 9"/>
            <p:cNvSpPr>
              <a:spLocks/>
            </p:cNvSpPr>
            <p:nvPr/>
          </p:nvSpPr>
          <p:spPr bwMode="auto">
            <a:xfrm>
              <a:off x="4072" y="0"/>
              <a:ext cx="800" cy="800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halkboard" charset="0"/>
                  <a:ea typeface="宋体" charset="-122"/>
                  <a:sym typeface="Chalkboard" charset="0"/>
                </a:rPr>
                <a:t>B</a:t>
              </a:r>
            </a:p>
          </p:txBody>
        </p:sp>
        <p:sp>
          <p:nvSpPr>
            <p:cNvPr id="19473" name="Line 10"/>
            <p:cNvSpPr>
              <a:spLocks noChangeShapeType="1"/>
            </p:cNvSpPr>
            <p:nvPr/>
          </p:nvSpPr>
          <p:spPr bwMode="auto">
            <a:xfrm rot="10800000" flipH="1">
              <a:off x="1880" y="18"/>
              <a:ext cx="83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9474" name="Line 11"/>
            <p:cNvSpPr>
              <a:spLocks noChangeShapeType="1"/>
            </p:cNvSpPr>
            <p:nvPr/>
          </p:nvSpPr>
          <p:spPr bwMode="auto">
            <a:xfrm flipH="1">
              <a:off x="1944" y="208"/>
              <a:ext cx="83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sp>
        <p:nvSpPr>
          <p:cNvPr id="19465" name="Rectangle 13"/>
          <p:cNvSpPr>
            <a:spLocks/>
          </p:cNvSpPr>
          <p:nvPr/>
        </p:nvSpPr>
        <p:spPr bwMode="auto">
          <a:xfrm>
            <a:off x="10248900" y="2806700"/>
            <a:ext cx="368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y</a:t>
            </a:r>
          </a:p>
        </p:txBody>
      </p:sp>
      <p:sp>
        <p:nvSpPr>
          <p:cNvPr id="20494" name="Rectangle 14"/>
          <p:cNvSpPr>
            <a:spLocks/>
          </p:cNvSpPr>
          <p:nvPr/>
        </p:nvSpPr>
        <p:spPr bwMode="auto">
          <a:xfrm>
            <a:off x="1079500" y="8128000"/>
            <a:ext cx="10845800" cy="1168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>
              <a:lnSpc>
                <a:spcPct val="90000"/>
              </a:lnSpc>
            </a:pP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the only difficulty in determining f(</a:t>
            </a:r>
            <a:r>
              <a:rPr lang="en-US" altLang="zh-CN" sz="3200" dirty="0" err="1">
                <a:solidFill>
                  <a:srgbClr val="000000"/>
                </a:solidFill>
                <a:ea typeface="宋体" charset="-122"/>
              </a:rPr>
              <a:t>x,y</a:t>
            </a:r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) is lack of information</a:t>
            </a:r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254000" y="5422900"/>
            <a:ext cx="9891713" cy="558800"/>
            <a:chOff x="0" y="0"/>
            <a:chExt cx="6231" cy="352"/>
          </a:xfrm>
        </p:grpSpPr>
        <p:sp>
          <p:nvSpPr>
            <p:cNvPr id="19468" name="Rectangle 15"/>
            <p:cNvSpPr>
              <a:spLocks/>
            </p:cNvSpPr>
            <p:nvPr/>
          </p:nvSpPr>
          <p:spPr bwMode="auto">
            <a:xfrm>
              <a:off x="0" y="0"/>
              <a:ext cx="4527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D6001E"/>
                  </a:solidFill>
                  <a:ea typeface="宋体" charset="-122"/>
                </a:rPr>
                <a:t>we measure: </a:t>
              </a:r>
              <a:r>
                <a:rPr lang="en-US" altLang="zh-CN" sz="3200">
                  <a:solidFill>
                    <a:srgbClr val="592D30"/>
                  </a:solidFill>
                  <a:ea typeface="宋体" charset="-122"/>
                </a:rPr>
                <a:t>number of bits communicated</a:t>
              </a:r>
            </a:p>
          </p:txBody>
        </p:sp>
        <p:sp>
          <p:nvSpPr>
            <p:cNvPr id="19469" name="Rectangle 16"/>
            <p:cNvSpPr>
              <a:spLocks/>
            </p:cNvSpPr>
            <p:nvPr/>
          </p:nvSpPr>
          <p:spPr bwMode="auto">
            <a:xfrm>
              <a:off x="5208" y="36"/>
              <a:ext cx="1023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2700">
                  <a:solidFill>
                    <a:srgbClr val="592D30"/>
                  </a:solidFill>
                  <a:ea typeface="宋体" charset="-122"/>
                </a:rPr>
                <a:t>[Yao 1979]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9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3"/>
          <p:cNvSpPr>
            <a:spLocks/>
          </p:cNvSpPr>
          <p:nvPr/>
        </p:nvSpPr>
        <p:spPr bwMode="auto">
          <a:xfrm>
            <a:off x="10237719" y="6775896"/>
            <a:ext cx="2426941" cy="2565400"/>
          </a:xfrm>
          <a:prstGeom prst="rect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88900" algn="ctr" rotWithShape="0">
              <a:srgbClr val="D6001E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endParaRPr lang="en-US" altLang="zh-CN" sz="39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 charset="0"/>
              <a:ea typeface="宋体" charset="-122"/>
              <a:sym typeface="Chalkboard" charset="0"/>
            </a:endParaRPr>
          </a:p>
          <a:p>
            <a:pPr algn="ctr">
              <a:defRPr/>
            </a:pPr>
            <a:r>
              <a:rPr lang="en-US" altLang="zh-CN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Player B</a:t>
            </a:r>
            <a:endParaRPr lang="en-US" altLang="zh-CN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 charset="0"/>
              <a:ea typeface="宋体" charset="-122"/>
              <a:sym typeface="Chalkboard" charset="0"/>
            </a:endParaRPr>
          </a:p>
          <a:p>
            <a:pPr algn="ctr">
              <a:defRPr/>
            </a:pPr>
            <a:r>
              <a:rPr lang="en-US" altLang="zh-C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Simulate M until the head crosses to the x part of the tape again</a:t>
            </a:r>
            <a:endParaRPr lang="en-US" altLang="zh-CN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 charset="0"/>
              <a:ea typeface="宋体" charset="-122"/>
              <a:sym typeface="Chalkboard" charset="0"/>
            </a:endParaRPr>
          </a:p>
          <a:p>
            <a:pPr algn="ctr">
              <a:defRPr/>
            </a:pPr>
            <a:endParaRPr lang="en-US" altLang="zh-CN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21537" name="Rectangle 33"/>
          <p:cNvSpPr>
            <a:spLocks/>
          </p:cNvSpPr>
          <p:nvPr/>
        </p:nvSpPr>
        <p:spPr bwMode="auto">
          <a:xfrm>
            <a:off x="10233990" y="6775896"/>
            <a:ext cx="2426941" cy="2565400"/>
          </a:xfrm>
          <a:prstGeom prst="rect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88900" algn="ctr" rotWithShape="0">
              <a:srgbClr val="D6001E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Player B</a:t>
            </a:r>
          </a:p>
          <a:p>
            <a:pPr algn="ctr">
              <a:defRPr/>
            </a:pPr>
            <a:endParaRPr lang="en-US" altLang="zh-CN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 charset="0"/>
              <a:ea typeface="宋体" charset="-122"/>
              <a:sym typeface="Chalkboard" charset="0"/>
            </a:endParaRPr>
          </a:p>
          <a:p>
            <a:pPr algn="ctr">
              <a:defRPr/>
            </a:pPr>
            <a:endParaRPr lang="en-US" altLang="zh-CN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 charset="0"/>
              <a:ea typeface="宋体" charset="-122"/>
              <a:sym typeface="Chalkboard" charset="0"/>
            </a:endParaRPr>
          </a:p>
          <a:p>
            <a:pPr algn="ctr">
              <a:defRPr/>
            </a:pP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waiting...</a:t>
            </a:r>
          </a:p>
          <a:p>
            <a:pPr algn="ctr">
              <a:defRPr/>
            </a:pPr>
            <a:endParaRPr lang="en-US" altLang="zh-CN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20482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0483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A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n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A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pplication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to 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Streaming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 flipH="1">
            <a:off x="381720" y="1399220"/>
            <a:ext cx="12097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REACH(G, s, t)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= 1 </a:t>
            </a:r>
            <a:r>
              <a:rPr lang="en-US" altLang="zh-CN" sz="3000" dirty="0" err="1" smtClean="0">
                <a:solidFill>
                  <a:srgbClr val="592D30"/>
                </a:solidFill>
                <a:ea typeface="宋体" charset="-122"/>
              </a:rPr>
              <a:t>iff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t</a:t>
            </a:r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 is reachable from s in G</a:t>
            </a:r>
            <a:endParaRPr lang="en-US" altLang="zh-CN" sz="3000" dirty="0">
              <a:solidFill>
                <a:srgbClr val="592D30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381720" y="2146300"/>
            <a:ext cx="819090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3200" dirty="0">
                <a:solidFill>
                  <a:srgbClr val="D6001E"/>
                </a:solidFill>
                <a:ea typeface="宋体" charset="-122"/>
              </a:rPr>
              <a:t>Theorem: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every protocol for </a:t>
            </a:r>
            <a:r>
              <a:rPr lang="en-US" altLang="zh-CN" sz="3000" dirty="0" smtClean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REACH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has CC ≥ </a:t>
            </a:r>
            <a:r>
              <a:rPr lang="en-US" altLang="zh-CN" sz="3000" dirty="0">
                <a:solidFill>
                  <a:srgbClr val="592D3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304800" y="3009900"/>
            <a:ext cx="8432800" cy="3124200"/>
            <a:chOff x="0" y="0"/>
            <a:chExt cx="5312" cy="1968"/>
          </a:xfrm>
        </p:grpSpPr>
        <p:sp>
          <p:nvSpPr>
            <p:cNvPr id="20516" name="Rectangle 6"/>
            <p:cNvSpPr>
              <a:spLocks/>
            </p:cNvSpPr>
            <p:nvPr/>
          </p:nvSpPr>
          <p:spPr bwMode="auto">
            <a:xfrm>
              <a:off x="0" y="0"/>
              <a:ext cx="531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 dirty="0">
                  <a:solidFill>
                    <a:srgbClr val="D6001E"/>
                  </a:solidFill>
                  <a:ea typeface="宋体" charset="-122"/>
                </a:rPr>
                <a:t>Application:</a:t>
              </a:r>
              <a:r>
                <a:rPr lang="en-US" altLang="zh-CN" sz="3200" dirty="0">
                  <a:solidFill>
                    <a:srgbClr val="592D30"/>
                  </a:solidFill>
                  <a:ea typeface="宋体" charset="-122"/>
                </a:rPr>
                <a:t> unconditional streaming lower bounds</a:t>
              </a:r>
            </a:p>
          </p:txBody>
        </p:sp>
        <p:sp>
          <p:nvSpPr>
            <p:cNvPr id="21511" name="AutoShape 7"/>
            <p:cNvSpPr>
              <a:spLocks/>
            </p:cNvSpPr>
            <p:nvPr/>
          </p:nvSpPr>
          <p:spPr bwMode="auto">
            <a:xfrm>
              <a:off x="0" y="1160"/>
              <a:ext cx="3712" cy="280"/>
            </a:xfrm>
            <a:prstGeom prst="roundRect">
              <a:avLst>
                <a:gd name="adj" fmla="val 42856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3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input steam</a:t>
              </a:r>
            </a:p>
          </p:txBody>
        </p:sp>
        <p:sp>
          <p:nvSpPr>
            <p:cNvPr id="20518" name="Line 8"/>
            <p:cNvSpPr>
              <a:spLocks noChangeShapeType="1"/>
            </p:cNvSpPr>
            <p:nvPr/>
          </p:nvSpPr>
          <p:spPr bwMode="auto">
            <a:xfrm flipH="1">
              <a:off x="298" y="640"/>
              <a:ext cx="1414" cy="0"/>
            </a:xfrm>
            <a:prstGeom prst="line">
              <a:avLst/>
            </a:prstGeom>
            <a:noFill/>
            <a:ln w="50800">
              <a:solidFill>
                <a:srgbClr val="1215D6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0519" name="Line 9"/>
            <p:cNvSpPr>
              <a:spLocks noChangeShapeType="1"/>
            </p:cNvSpPr>
            <p:nvPr/>
          </p:nvSpPr>
          <p:spPr bwMode="auto">
            <a:xfrm flipH="1">
              <a:off x="296" y="808"/>
              <a:ext cx="1413" cy="0"/>
            </a:xfrm>
            <a:prstGeom prst="line">
              <a:avLst/>
            </a:prstGeom>
            <a:noFill/>
            <a:ln w="50800">
              <a:solidFill>
                <a:srgbClr val="1215D6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0520" name="Line 10"/>
            <p:cNvSpPr>
              <a:spLocks noChangeShapeType="1"/>
            </p:cNvSpPr>
            <p:nvPr/>
          </p:nvSpPr>
          <p:spPr bwMode="auto">
            <a:xfrm flipH="1">
              <a:off x="296" y="1008"/>
              <a:ext cx="1413" cy="0"/>
            </a:xfrm>
            <a:prstGeom prst="line">
              <a:avLst/>
            </a:prstGeom>
            <a:noFill/>
            <a:ln w="50800">
              <a:solidFill>
                <a:srgbClr val="1215D6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1515" name="AutoShape 11"/>
            <p:cNvSpPr>
              <a:spLocks/>
            </p:cNvSpPr>
            <p:nvPr/>
          </p:nvSpPr>
          <p:spPr bwMode="auto">
            <a:xfrm>
              <a:off x="8" y="1680"/>
              <a:ext cx="808" cy="280"/>
            </a:xfrm>
            <a:prstGeom prst="roundRect">
              <a:avLst>
                <a:gd name="adj" fmla="val 42856"/>
              </a:avLst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3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log n</a:t>
              </a:r>
            </a:p>
          </p:txBody>
        </p:sp>
        <p:sp>
          <p:nvSpPr>
            <p:cNvPr id="20522" name="Rectangle 12"/>
            <p:cNvSpPr>
              <a:spLocks/>
            </p:cNvSpPr>
            <p:nvPr/>
          </p:nvSpPr>
          <p:spPr bwMode="auto">
            <a:xfrm>
              <a:off x="896" y="1616"/>
              <a:ext cx="1860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200">
                  <a:solidFill>
                    <a:srgbClr val="592D30"/>
                  </a:solidFill>
                  <a:ea typeface="宋体" charset="-122"/>
                </a:rPr>
                <a:t>working memory</a:t>
              </a:r>
            </a:p>
          </p:txBody>
        </p:sp>
      </p:grpSp>
      <p:sp>
        <p:nvSpPr>
          <p:cNvPr id="21518" name="Rectangle 14"/>
          <p:cNvSpPr>
            <a:spLocks/>
          </p:cNvSpPr>
          <p:nvPr/>
        </p:nvSpPr>
        <p:spPr bwMode="auto">
          <a:xfrm>
            <a:off x="3398862" y="3839001"/>
            <a:ext cx="41655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zh-CN" sz="2700" dirty="0">
                <a:solidFill>
                  <a:srgbClr val="000000"/>
                </a:solidFill>
                <a:ea typeface="宋体" charset="-122"/>
              </a:rPr>
              <a:t>can we compute </a:t>
            </a:r>
            <a:r>
              <a:rPr lang="en-US" altLang="zh-CN" sz="2700" dirty="0" smtClean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REACH</a:t>
            </a:r>
            <a:r>
              <a:rPr lang="en-US" altLang="zh-CN" sz="2700" dirty="0" smtClean="0">
                <a:solidFill>
                  <a:srgbClr val="000000"/>
                </a:solidFill>
                <a:ea typeface="宋体" charset="-122"/>
              </a:rPr>
              <a:t> </a:t>
            </a:r>
            <a:r>
              <a:rPr lang="en-US" altLang="zh-CN" sz="2700" dirty="0">
                <a:solidFill>
                  <a:srgbClr val="000000"/>
                </a:solidFill>
                <a:ea typeface="宋体" charset="-122"/>
              </a:rPr>
              <a:t>with</a:t>
            </a:r>
          </a:p>
          <a:p>
            <a:pPr algn="ctr"/>
            <a:r>
              <a:rPr lang="en-US" altLang="zh-CN" sz="26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r(n) = n</a:t>
            </a:r>
            <a:r>
              <a:rPr lang="en-US" altLang="zh-CN" sz="2600" baseline="320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1/2</a:t>
            </a:r>
            <a:r>
              <a:rPr lang="en-US" altLang="zh-CN" sz="2700" dirty="0">
                <a:solidFill>
                  <a:srgbClr val="000000"/>
                </a:solidFill>
                <a:ea typeface="宋体" charset="-122"/>
              </a:rPr>
              <a:t> passes ?</a:t>
            </a:r>
          </a:p>
        </p:txBody>
      </p:sp>
      <p:sp>
        <p:nvSpPr>
          <p:cNvPr id="21519" name="Rectangle 15"/>
          <p:cNvSpPr>
            <a:spLocks/>
          </p:cNvSpPr>
          <p:nvPr/>
        </p:nvSpPr>
        <p:spPr bwMode="auto">
          <a:xfrm>
            <a:off x="901700" y="2406650"/>
            <a:ext cx="1995488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0">
                <a:solidFill>
                  <a:srgbClr val="000000"/>
                </a:solidFill>
                <a:latin typeface="Chalkboard Bold" charset="0"/>
                <a:ea typeface="宋体" charset="-122"/>
                <a:sym typeface="Chalkboard Bold" charset="0"/>
              </a:rPr>
              <a:t>?</a:t>
            </a:r>
          </a:p>
        </p:txBody>
      </p:sp>
      <p:sp>
        <p:nvSpPr>
          <p:cNvPr id="21520" name="Rectangle 16"/>
          <p:cNvSpPr>
            <a:spLocks/>
          </p:cNvSpPr>
          <p:nvPr/>
        </p:nvSpPr>
        <p:spPr bwMode="auto">
          <a:xfrm>
            <a:off x="6731000" y="5891278"/>
            <a:ext cx="5486400" cy="55904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x</a:t>
            </a:r>
            <a:r>
              <a:rPr lang="en-US" altLang="zh-CN" sz="2800" i="1" baseline="-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, x</a:t>
            </a:r>
            <a:r>
              <a:rPr lang="en-US" altLang="zh-CN" sz="2800" i="1" baseline="-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</a:t>
            </a:r>
            <a:r>
              <a:rPr lang="en-US" altLang="zh-C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, ..., </a:t>
            </a:r>
            <a:r>
              <a:rPr lang="en-US" altLang="zh-CN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x</a:t>
            </a:r>
            <a:r>
              <a:rPr lang="en-US" altLang="zh-CN" sz="2800" i="1" baseline="-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n</a:t>
            </a:r>
            <a:r>
              <a:rPr lang="en-US" altLang="zh-CN" sz="2800" i="1" baseline="-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,   </a:t>
            </a:r>
            <a:r>
              <a:rPr lang="en-US" altLang="zh-C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y</a:t>
            </a:r>
            <a:r>
              <a:rPr lang="en-US" altLang="zh-CN" sz="2800" i="1" baseline="-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, y</a:t>
            </a:r>
            <a:r>
              <a:rPr lang="en-US" altLang="zh-CN" sz="2800" i="1" baseline="-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</a:t>
            </a:r>
            <a:r>
              <a:rPr lang="en-US" altLang="zh-C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, ..., </a:t>
            </a:r>
            <a:r>
              <a:rPr lang="en-US" altLang="zh-CN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y</a:t>
            </a:r>
            <a:r>
              <a:rPr lang="en-US" altLang="zh-CN" sz="2800" i="1" baseline="-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n</a:t>
            </a:r>
            <a:r>
              <a:rPr lang="en-US" altLang="zh-CN" sz="2800" i="1" baseline="-6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</a:t>
            </a:r>
          </a:p>
        </p:txBody>
      </p:sp>
      <p:sp>
        <p:nvSpPr>
          <p:cNvPr id="21521" name="Rectangle 17"/>
          <p:cNvSpPr>
            <a:spLocks/>
          </p:cNvSpPr>
          <p:nvPr/>
        </p:nvSpPr>
        <p:spPr bwMode="auto">
          <a:xfrm>
            <a:off x="6629400" y="6806078"/>
            <a:ext cx="2425700" cy="2566522"/>
          </a:xfrm>
          <a:prstGeom prst="rect">
            <a:avLst/>
          </a:prstGeom>
          <a:gradFill rotWithShape="0">
            <a:gsLst>
              <a:gs pos="0">
                <a:srgbClr val="074EB3"/>
              </a:gs>
              <a:gs pos="100000">
                <a:srgbClr val="0B3280"/>
              </a:gs>
            </a:gsLst>
            <a:lin ang="5400000" scaled="1"/>
          </a:gradFill>
          <a:ln>
            <a:noFill/>
          </a:ln>
          <a:effectLst>
            <a:outerShdw blurRad="88900" algn="ctr" rotWithShape="0">
              <a:srgbClr val="D6001E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Player A</a:t>
            </a:r>
          </a:p>
          <a:p>
            <a:pPr algn="ctr">
              <a:defRPr/>
            </a:pP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Simulate 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 Bold" charset="0"/>
                <a:ea typeface="宋体" charset="-122"/>
                <a:sym typeface="Chalkboard Bold" charset="0"/>
              </a:rPr>
              <a:t>M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 until the head crosses to the y part of the tape</a:t>
            </a:r>
          </a:p>
        </p:txBody>
      </p:sp>
      <p:sp>
        <p:nvSpPr>
          <p:cNvPr id="20511" name="Oval 18"/>
          <p:cNvSpPr>
            <a:spLocks/>
          </p:cNvSpPr>
          <p:nvPr/>
        </p:nvSpPr>
        <p:spPr bwMode="auto">
          <a:xfrm>
            <a:off x="7315200" y="5840456"/>
            <a:ext cx="2082800" cy="775039"/>
          </a:xfrm>
          <a:prstGeom prst="ellipse">
            <a:avLst/>
          </a:prstGeom>
          <a:noFill/>
          <a:ln w="38100">
            <a:solidFill>
              <a:srgbClr val="FD7F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/>
            <a:endParaRPr lang="zh-CN" altLang="en-US">
              <a:ea typeface="宋体" charset="-122"/>
            </a:endParaRPr>
          </a:p>
        </p:txBody>
      </p:sp>
      <p:sp>
        <p:nvSpPr>
          <p:cNvPr id="20512" name="Line 19"/>
          <p:cNvSpPr>
            <a:spLocks noChangeShapeType="1"/>
          </p:cNvSpPr>
          <p:nvPr/>
        </p:nvSpPr>
        <p:spPr bwMode="auto">
          <a:xfrm rot="10800000" flipH="1">
            <a:off x="8628063" y="6537673"/>
            <a:ext cx="323850" cy="466929"/>
          </a:xfrm>
          <a:prstGeom prst="line">
            <a:avLst/>
          </a:prstGeom>
          <a:noFill/>
          <a:ln w="38100">
            <a:solidFill>
              <a:srgbClr val="FD7F3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0513" name="Oval 20"/>
          <p:cNvSpPr>
            <a:spLocks/>
          </p:cNvSpPr>
          <p:nvPr/>
        </p:nvSpPr>
        <p:spPr bwMode="auto">
          <a:xfrm>
            <a:off x="9563100" y="5827750"/>
            <a:ext cx="2082800" cy="775039"/>
          </a:xfrm>
          <a:prstGeom prst="ellipse">
            <a:avLst/>
          </a:prstGeom>
          <a:noFill/>
          <a:ln w="38100">
            <a:solidFill>
              <a:srgbClr val="FD7F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/>
            <a:endParaRPr lang="zh-CN" altLang="en-US">
              <a:ea typeface="宋体" charset="-122"/>
            </a:endParaRPr>
          </a:p>
        </p:txBody>
      </p:sp>
      <p:sp>
        <p:nvSpPr>
          <p:cNvPr id="20515" name="Line 22"/>
          <p:cNvSpPr>
            <a:spLocks noChangeShapeType="1"/>
          </p:cNvSpPr>
          <p:nvPr/>
        </p:nvSpPr>
        <p:spPr bwMode="auto">
          <a:xfrm rot="10800000">
            <a:off x="10998200" y="6601201"/>
            <a:ext cx="898525" cy="355756"/>
          </a:xfrm>
          <a:prstGeom prst="line">
            <a:avLst/>
          </a:prstGeom>
          <a:noFill/>
          <a:ln w="38100">
            <a:solidFill>
              <a:srgbClr val="FD7F3F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9105900" y="7372350"/>
            <a:ext cx="1511300" cy="552450"/>
            <a:chOff x="0" y="0"/>
            <a:chExt cx="952" cy="348"/>
          </a:xfrm>
        </p:grpSpPr>
        <p:sp>
          <p:nvSpPr>
            <p:cNvPr id="20507" name="Line 24"/>
            <p:cNvSpPr>
              <a:spLocks noChangeShapeType="1"/>
            </p:cNvSpPr>
            <p:nvPr/>
          </p:nvSpPr>
          <p:spPr bwMode="auto">
            <a:xfrm flipH="1">
              <a:off x="104" y="344"/>
              <a:ext cx="462" cy="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0508" name="Rectangle 25"/>
            <p:cNvSpPr>
              <a:spLocks/>
            </p:cNvSpPr>
            <p:nvPr/>
          </p:nvSpPr>
          <p:spPr bwMode="auto">
            <a:xfrm>
              <a:off x="0" y="0"/>
              <a:ext cx="9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63500" rIns="63500" bIns="63500" anchor="ctr"/>
            <a:lstStyle/>
            <a:p>
              <a:r>
                <a:rPr lang="en-US" altLang="zh-CN" sz="2100" i="1" dirty="0">
                  <a:solidFill>
                    <a:srgbClr val="000000"/>
                  </a:solidFill>
                  <a:ea typeface="宋体" charset="-122"/>
                </a:rPr>
                <a:t>M’s </a:t>
              </a:r>
              <a:r>
                <a:rPr lang="en-US" altLang="zh-CN" sz="2100" i="1" dirty="0" err="1">
                  <a:solidFill>
                    <a:srgbClr val="000000"/>
                  </a:solidFill>
                  <a:ea typeface="宋体" charset="-122"/>
                </a:rPr>
                <a:t>config</a:t>
              </a:r>
              <a:r>
                <a:rPr lang="en-US" altLang="zh-CN" sz="2100" i="1" dirty="0">
                  <a:solidFill>
                    <a:srgbClr val="000000"/>
                  </a:solidFill>
                  <a:ea typeface="宋体" charset="-122"/>
                </a:rPr>
                <a:t>.</a:t>
              </a:r>
            </a:p>
          </p:txBody>
        </p:sp>
      </p:grpSp>
      <p:grpSp>
        <p:nvGrpSpPr>
          <p:cNvPr id="21535" name="Group 31"/>
          <p:cNvGrpSpPr>
            <a:grpSpLocks/>
          </p:cNvGrpSpPr>
          <p:nvPr/>
        </p:nvGrpSpPr>
        <p:grpSpPr bwMode="auto">
          <a:xfrm>
            <a:off x="9044260" y="8041481"/>
            <a:ext cx="1511300" cy="554038"/>
            <a:chOff x="0" y="0"/>
            <a:chExt cx="952" cy="349"/>
          </a:xfrm>
        </p:grpSpPr>
        <p:sp>
          <p:nvSpPr>
            <p:cNvPr id="20505" name="Line 29"/>
            <p:cNvSpPr>
              <a:spLocks noChangeShapeType="1"/>
            </p:cNvSpPr>
            <p:nvPr/>
          </p:nvSpPr>
          <p:spPr bwMode="auto">
            <a:xfrm>
              <a:off x="104" y="343"/>
              <a:ext cx="462" cy="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0506" name="Rectangle 30"/>
            <p:cNvSpPr>
              <a:spLocks/>
            </p:cNvSpPr>
            <p:nvPr/>
          </p:nvSpPr>
          <p:spPr bwMode="auto">
            <a:xfrm>
              <a:off x="0" y="0"/>
              <a:ext cx="9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63500" rIns="63500" bIns="63500" anchor="ctr"/>
            <a:lstStyle/>
            <a:p>
              <a:r>
                <a:rPr lang="en-US" altLang="zh-CN" sz="2100" i="1">
                  <a:solidFill>
                    <a:srgbClr val="000000"/>
                  </a:solidFill>
                  <a:ea typeface="宋体" charset="-122"/>
                </a:rPr>
                <a:t>M’s config.</a:t>
              </a:r>
            </a:p>
          </p:txBody>
        </p:sp>
      </p:grpSp>
      <p:sp>
        <p:nvSpPr>
          <p:cNvPr id="21536" name="Rectangle 32"/>
          <p:cNvSpPr>
            <a:spLocks/>
          </p:cNvSpPr>
          <p:nvPr/>
        </p:nvSpPr>
        <p:spPr bwMode="auto">
          <a:xfrm>
            <a:off x="177800" y="7061200"/>
            <a:ext cx="59690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how a communication lower bound</a:t>
            </a:r>
          </a:p>
          <a:p>
            <a:pPr algn="ctr"/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may help us proving a streaming </a:t>
            </a:r>
          </a:p>
          <a:p>
            <a:pPr algn="ctr"/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bound?</a:t>
            </a:r>
          </a:p>
        </p:txBody>
      </p:sp>
      <p:sp>
        <p:nvSpPr>
          <p:cNvPr id="21542" name="Rectangle 38"/>
          <p:cNvSpPr>
            <a:spLocks/>
          </p:cNvSpPr>
          <p:nvPr/>
        </p:nvSpPr>
        <p:spPr bwMode="auto">
          <a:xfrm>
            <a:off x="177800" y="6946900"/>
            <a:ext cx="6223000" cy="2578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solidFill>
                  <a:srgbClr val="000000"/>
                </a:solidFill>
                <a:ea typeface="宋体" charset="-122"/>
              </a:rPr>
              <a:t>this protocol = </a:t>
            </a:r>
            <a:r>
              <a:rPr lang="en-US" altLang="zh-CN" sz="26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r(n)</a:t>
            </a:r>
            <a:r>
              <a:rPr lang="en-US" altLang="zh-CN" sz="2600" dirty="0" err="1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logn</a:t>
            </a:r>
            <a:r>
              <a:rPr lang="en-US" altLang="zh-CN" sz="2800" dirty="0">
                <a:solidFill>
                  <a:srgbClr val="000000"/>
                </a:solidFill>
                <a:ea typeface="宋体" charset="-122"/>
              </a:rPr>
              <a:t> bits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solidFill>
                  <a:srgbClr val="000000"/>
                </a:solidFill>
                <a:ea typeface="宋体" charset="-122"/>
              </a:rPr>
              <a:t>every protocol ≥ </a:t>
            </a:r>
            <a:r>
              <a:rPr lang="en-US" altLang="zh-CN" sz="27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  <a:r>
              <a:rPr lang="en-US" altLang="zh-CN" sz="2800" dirty="0">
                <a:solidFill>
                  <a:srgbClr val="000000"/>
                </a:solidFill>
                <a:ea typeface="宋体" charset="-122"/>
              </a:rPr>
              <a:t> </a:t>
            </a:r>
          </a:p>
          <a:p>
            <a:pPr>
              <a:lnSpc>
                <a:spcPct val="110000"/>
              </a:lnSpc>
            </a:pPr>
            <a:endParaRPr lang="en-US" altLang="zh-CN" sz="2800" dirty="0">
              <a:solidFill>
                <a:srgbClr val="000000"/>
              </a:solidFill>
              <a:ea typeface="宋体" charset="-122"/>
            </a:endParaRPr>
          </a:p>
          <a:p>
            <a:pPr algn="ctr">
              <a:lnSpc>
                <a:spcPct val="90000"/>
              </a:lnSpc>
            </a:pPr>
            <a:r>
              <a:rPr lang="en-US" altLang="zh-CN" sz="36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=&gt;</a:t>
            </a:r>
            <a:r>
              <a:rPr lang="en-US" altLang="zh-CN" sz="2800" dirty="0">
                <a:solidFill>
                  <a:srgbClr val="000000"/>
                </a:solidFill>
                <a:ea typeface="宋体" charset="-122"/>
              </a:rPr>
              <a:t>   #passes ≥ </a:t>
            </a:r>
            <a:r>
              <a:rPr lang="en-US" altLang="zh-CN" sz="2700" dirty="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n/</a:t>
            </a:r>
            <a:r>
              <a:rPr lang="en-US" altLang="zh-CN" sz="2700" dirty="0" err="1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logn</a:t>
            </a:r>
            <a:endParaRPr lang="en-US" altLang="zh-CN" sz="2700" dirty="0">
              <a:solidFill>
                <a:srgbClr val="000000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  <p:sp>
        <p:nvSpPr>
          <p:cNvPr id="21543" name="Oval 39"/>
          <p:cNvSpPr>
            <a:spLocks/>
          </p:cNvSpPr>
          <p:nvPr/>
        </p:nvSpPr>
        <p:spPr bwMode="auto">
          <a:xfrm>
            <a:off x="2857500" y="7785100"/>
            <a:ext cx="596900" cy="533400"/>
          </a:xfrm>
          <a:prstGeom prst="ellipse">
            <a:avLst/>
          </a:prstGeom>
          <a:noFill/>
          <a:ln w="38100" cap="flat">
            <a:solidFill>
              <a:srgbClr val="D6001E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21545" name="Rectangle 41"/>
          <p:cNvSpPr>
            <a:spLocks/>
          </p:cNvSpPr>
          <p:nvPr/>
        </p:nvSpPr>
        <p:spPr bwMode="auto">
          <a:xfrm>
            <a:off x="237704" y="1057176"/>
            <a:ext cx="12141200" cy="1803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</a:pPr>
            <a:r>
              <a:rPr lang="en-US" altLang="zh-CN" sz="3600" dirty="0">
                <a:solidFill>
                  <a:srgbClr val="000000"/>
                </a:solidFill>
                <a:ea typeface="宋体" charset="-122"/>
              </a:rPr>
              <a:t>just for a moment forget everything we said about communication complexity</a:t>
            </a:r>
          </a:p>
        </p:txBody>
      </p:sp>
      <p:sp>
        <p:nvSpPr>
          <p:cNvPr id="3" name="圆角矩形 2"/>
          <p:cNvSpPr/>
          <p:nvPr/>
        </p:nvSpPr>
        <p:spPr bwMode="auto">
          <a:xfrm>
            <a:off x="7150472" y="5884912"/>
            <a:ext cx="576064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charset="0"/>
              <a:ea typeface="Heiti SC Light" charset="0"/>
              <a:cs typeface="Heiti SC Light" charset="0"/>
              <a:sym typeface="Gill Sans" charset="0"/>
            </a:endParaRPr>
          </a:p>
        </p:txBody>
      </p:sp>
      <p:sp>
        <p:nvSpPr>
          <p:cNvPr id="21544" name="Rectangle 40"/>
          <p:cNvSpPr>
            <a:spLocks/>
          </p:cNvSpPr>
          <p:nvPr/>
        </p:nvSpPr>
        <p:spPr bwMode="auto">
          <a:xfrm>
            <a:off x="165696" y="4588768"/>
            <a:ext cx="6223000" cy="2016224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>
            <a:outerShdw blurRad="63500" dist="152400" dir="2700000" algn="ctr" rotWithShape="0">
              <a:schemeClr val="bg2">
                <a:alpha val="31033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110000"/>
              </a:lnSpc>
              <a:defRPr/>
            </a:pPr>
            <a:r>
              <a:rPr lang="en-US" altLang="zh-CN" sz="5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H</a:t>
            </a:r>
            <a:r>
              <a:rPr lang="en-US" altLang="zh-CN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ow </a:t>
            </a:r>
            <a:r>
              <a:rPr lang="en-US" altLang="zh-CN" sz="5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to </a:t>
            </a:r>
            <a:r>
              <a:rPr lang="en-US" altLang="zh-CN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go above </a:t>
            </a:r>
          </a:p>
          <a:p>
            <a:pPr algn="ctr">
              <a:lnSpc>
                <a:spcPct val="110000"/>
              </a:lnSpc>
              <a:defRPr/>
            </a:pPr>
            <a:r>
              <a:rPr lang="en-US" altLang="zh-CN" sz="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n</a:t>
            </a:r>
            <a:r>
              <a:rPr lang="en-US" altLang="zh-CN" sz="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/</a:t>
            </a:r>
            <a:r>
              <a:rPr lang="en-US" altLang="zh-CN" sz="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log(n)</a:t>
            </a:r>
            <a:r>
              <a:rPr lang="en-US" altLang="zh-CN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?</a:t>
            </a:r>
          </a:p>
        </p:txBody>
      </p:sp>
      <p:sp>
        <p:nvSpPr>
          <p:cNvPr id="37" name="Rectangle 40"/>
          <p:cNvSpPr>
            <a:spLocks/>
          </p:cNvSpPr>
          <p:nvPr/>
        </p:nvSpPr>
        <p:spPr bwMode="auto">
          <a:xfrm>
            <a:off x="165696" y="988368"/>
            <a:ext cx="8856984" cy="352839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>
            <a:outerShdw blurRad="63500" dist="152400" dir="2700000" algn="ctr" rotWithShape="0">
              <a:schemeClr val="bg2">
                <a:alpha val="31033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110000"/>
              </a:lnSpc>
              <a:defRPr/>
            </a:pPr>
            <a:r>
              <a:rPr lang="en-US" altLang="zh-CN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It’s conjectured that</a:t>
            </a:r>
          </a:p>
          <a:p>
            <a:pPr algn="ctr">
              <a:lnSpc>
                <a:spcPct val="110000"/>
              </a:lnSpc>
              <a:defRPr/>
            </a:pPr>
            <a:r>
              <a:rPr lang="en-US" altLang="zh-CN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REACH is not even in L!</a:t>
            </a:r>
          </a:p>
          <a:p>
            <a:pPr algn="ctr">
              <a:lnSpc>
                <a:spcPct val="110000"/>
              </a:lnSpc>
              <a:defRPr/>
            </a:pPr>
            <a:r>
              <a:rPr lang="en-US" altLang="zh-CN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#passes we want to prove is </a:t>
            </a:r>
            <a:r>
              <a:rPr lang="en-US" altLang="zh-CN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/>
                <a:ea typeface="ＭＳ ゴシック"/>
                <a:cs typeface="ＭＳ ゴシック"/>
              </a:rPr>
              <a:t>∞!</a:t>
            </a:r>
            <a:endParaRPr lang="en-US" altLang="zh-CN" sz="52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4620672" presetClass="entr" presetSubtype="977813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8437E-6 -2.5E-6 L 0.18286 0.0035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3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86 0.00358 L 0.31567 0.0035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567 0.00358 L 0.12744 0.0035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1537" grpId="0" animBg="1"/>
      <p:bldP spid="21537" grpId="1" animBg="1"/>
      <p:bldP spid="21537" grpId="2" animBg="1"/>
      <p:bldP spid="21508" grpId="0" autoUpdateAnimBg="0"/>
      <p:bldP spid="21509" grpId="0" autoUpdateAnimBg="0"/>
      <p:bldP spid="21518" grpId="0" autoUpdateAnimBg="0"/>
      <p:bldP spid="21519" grpId="0" autoUpdateAnimBg="0"/>
      <p:bldP spid="21520" grpId="0" animBg="1"/>
      <p:bldP spid="21521" grpId="0" animBg="1"/>
      <p:bldP spid="20511" grpId="0" animBg="1"/>
      <p:bldP spid="20512" grpId="0" animBg="1"/>
      <p:bldP spid="20513" grpId="0" animBg="1"/>
      <p:bldP spid="20515" grpId="0" animBg="1"/>
      <p:bldP spid="21536" grpId="0" autoUpdateAnimBg="0"/>
      <p:bldP spid="21542" grpId="0" animBg="1"/>
      <p:bldP spid="21543" grpId="0" animBg="1"/>
      <p:bldP spid="21545" grpId="0" animBg="1" autoUpdateAnimBg="0"/>
      <p:bldP spid="3" grpId="0" animBg="1"/>
      <p:bldP spid="3" grpId="1" animBg="1"/>
      <p:bldP spid="3" grpId="2" animBg="1"/>
      <p:bldP spid="3" grpId="3" animBg="1"/>
      <p:bldP spid="21544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O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utline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1101800" y="3225800"/>
            <a:ext cx="9649072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200000"/>
              </a:lnSpc>
              <a:buFontTx/>
              <a:buAutoNum type="arabicPeriod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o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ur basic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model</a:t>
            </a: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variant – the one-way semi-oblivious model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example problems – Inner Product, 2-bit EQ, etc.</a:t>
            </a:r>
            <a:endParaRPr lang="en-US" altLang="zh-CN" sz="3200" dirty="0">
              <a:solidFill>
                <a:srgbClr val="592D30"/>
              </a:solidFill>
              <a:ea typeface="宋体" charset="-122"/>
            </a:endParaRP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 on going work...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3008718" y="4308758"/>
            <a:ext cx="6974666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The Basic </a:t>
            </a:r>
            <a:r>
              <a:rPr lang="en-US" altLang="zh-CN" sz="7300" dirty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M</a:t>
            </a:r>
            <a:r>
              <a:rPr lang="en-US" altLang="zh-CN" sz="7300" dirty="0" smtClean="0">
                <a:solidFill>
                  <a:srgbClr val="5B000C"/>
                </a:solidFill>
                <a:latin typeface="Chalkboard" charset="0"/>
                <a:ea typeface="宋体" charset="-122"/>
                <a:sym typeface="Chalkboard" charset="0"/>
              </a:rPr>
              <a:t>odel</a:t>
            </a:r>
            <a:endParaRPr lang="en-US" altLang="zh-CN" sz="7300" dirty="0">
              <a:solidFill>
                <a:srgbClr val="5B000C"/>
              </a:solidFill>
              <a:latin typeface="Chalkboard" charset="0"/>
              <a:ea typeface="宋体" charset="-122"/>
              <a:sym typeface="Chalkboar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C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ommunication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C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omplexity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with 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Space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B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ound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23556" name="Rectangle 3"/>
          <p:cNvSpPr>
            <a:spLocks/>
          </p:cNvSpPr>
          <p:nvPr/>
        </p:nvSpPr>
        <p:spPr bwMode="auto">
          <a:xfrm>
            <a:off x="304800" y="1219200"/>
            <a:ext cx="10399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200">
                <a:solidFill>
                  <a:srgbClr val="592D30"/>
                </a:solidFill>
                <a:ea typeface="宋体" charset="-122"/>
              </a:rPr>
              <a:t>Alice and Bob collaborate to compute 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f: {0,1}</a:t>
            </a:r>
            <a:r>
              <a:rPr lang="en-US" altLang="zh-CN" sz="3000" baseline="32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 </a:t>
            </a:r>
            <a:r>
              <a:rPr lang="en-US" altLang="zh-CN" sz="3000">
                <a:solidFill>
                  <a:srgbClr val="000000"/>
                </a:solidFill>
                <a:ea typeface="宋体" charset="-122"/>
              </a:rPr>
              <a:t>x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 {0,1}</a:t>
            </a:r>
            <a:r>
              <a:rPr lang="en-US" altLang="zh-CN" sz="3000" baseline="32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n</a:t>
            </a:r>
            <a:r>
              <a:rPr lang="en-US" altLang="zh-CN" sz="3000">
                <a:solidFill>
                  <a:srgbClr val="000000"/>
                </a:solidFill>
                <a:latin typeface="Chalkboard" charset="0"/>
                <a:ea typeface="宋体" charset="-122"/>
                <a:sym typeface="Chalkboard" charset="0"/>
              </a:rPr>
              <a:t> -&gt; {0,1}</a:t>
            </a:r>
          </a:p>
        </p:txBody>
      </p:sp>
      <p:grpSp>
        <p:nvGrpSpPr>
          <p:cNvPr id="23557" name="Group 13"/>
          <p:cNvGrpSpPr>
            <a:grpSpLocks/>
          </p:cNvGrpSpPr>
          <p:nvPr/>
        </p:nvGrpSpPr>
        <p:grpSpPr bwMode="auto">
          <a:xfrm>
            <a:off x="2425700" y="1924472"/>
            <a:ext cx="8140700" cy="2730500"/>
            <a:chOff x="0" y="0"/>
            <a:chExt cx="5128" cy="1720"/>
          </a:xfrm>
        </p:grpSpPr>
        <p:sp>
          <p:nvSpPr>
            <p:cNvPr id="23572" name="Rectangle 4"/>
            <p:cNvSpPr>
              <a:spLocks/>
            </p:cNvSpPr>
            <p:nvPr/>
          </p:nvSpPr>
          <p:spPr bwMode="auto">
            <a:xfrm>
              <a:off x="0" y="0"/>
              <a:ext cx="238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600">
                  <a:solidFill>
                    <a:srgbClr val="000000"/>
                  </a:solidFill>
                  <a:latin typeface="Chalkboard Bold" charset="0"/>
                  <a:ea typeface="宋体" charset="-122"/>
                  <a:sym typeface="Chalkboard Bold" charset="0"/>
                </a:rPr>
                <a:t>x</a:t>
              </a:r>
            </a:p>
          </p:txBody>
        </p:sp>
        <p:sp>
          <p:nvSpPr>
            <p:cNvPr id="23573" name="Line 5"/>
            <p:cNvSpPr>
              <a:spLocks noChangeShapeType="1"/>
            </p:cNvSpPr>
            <p:nvPr/>
          </p:nvSpPr>
          <p:spPr bwMode="auto">
            <a:xfrm rot="10800000" flipH="1">
              <a:off x="888" y="890"/>
              <a:ext cx="3325" cy="13"/>
            </a:xfrm>
            <a:prstGeom prst="line">
              <a:avLst/>
            </a:prstGeom>
            <a:noFill/>
            <a:ln w="50800">
              <a:solidFill>
                <a:srgbClr val="1215D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4582" name="Oval 6"/>
            <p:cNvSpPr>
              <a:spLocks/>
            </p:cNvSpPr>
            <p:nvPr/>
          </p:nvSpPr>
          <p:spPr bwMode="auto">
            <a:xfrm>
              <a:off x="128" y="496"/>
              <a:ext cx="800" cy="800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halkboard" charset="0"/>
                  <a:ea typeface="宋体" charset="-122"/>
                  <a:sym typeface="Chalkboard" charset="0"/>
                </a:rPr>
                <a:t>A</a:t>
              </a:r>
            </a:p>
          </p:txBody>
        </p:sp>
        <p:sp>
          <p:nvSpPr>
            <p:cNvPr id="24583" name="Oval 7"/>
            <p:cNvSpPr>
              <a:spLocks/>
            </p:cNvSpPr>
            <p:nvPr/>
          </p:nvSpPr>
          <p:spPr bwMode="auto">
            <a:xfrm>
              <a:off x="4200" y="496"/>
              <a:ext cx="800" cy="800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halkboard" charset="0"/>
                  <a:ea typeface="宋体" charset="-122"/>
                  <a:sym typeface="Chalkboard" charset="0"/>
                </a:rPr>
                <a:t>B</a:t>
              </a:r>
            </a:p>
          </p:txBody>
        </p:sp>
        <p:sp>
          <p:nvSpPr>
            <p:cNvPr id="23576" name="Line 8"/>
            <p:cNvSpPr>
              <a:spLocks noChangeShapeType="1"/>
            </p:cNvSpPr>
            <p:nvPr/>
          </p:nvSpPr>
          <p:spPr bwMode="auto">
            <a:xfrm>
              <a:off x="2008" y="514"/>
              <a:ext cx="83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3577" name="Line 9"/>
            <p:cNvSpPr>
              <a:spLocks noChangeShapeType="1"/>
            </p:cNvSpPr>
            <p:nvPr/>
          </p:nvSpPr>
          <p:spPr bwMode="auto">
            <a:xfrm flipH="1">
              <a:off x="2072" y="704"/>
              <a:ext cx="83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3578" name="Rectangle 10"/>
            <p:cNvSpPr>
              <a:spLocks/>
            </p:cNvSpPr>
            <p:nvPr/>
          </p:nvSpPr>
          <p:spPr bwMode="auto">
            <a:xfrm>
              <a:off x="4896" y="0"/>
              <a:ext cx="232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600">
                  <a:solidFill>
                    <a:srgbClr val="000000"/>
                  </a:solidFill>
                  <a:latin typeface="Chalkboard Bold" charset="0"/>
                  <a:ea typeface="宋体" charset="-122"/>
                  <a:sym typeface="Chalkboard Bold" charset="0"/>
                </a:rPr>
                <a:t>y</a:t>
              </a:r>
            </a:p>
          </p:txBody>
        </p:sp>
        <p:sp>
          <p:nvSpPr>
            <p:cNvPr id="24587" name="AutoShape 11"/>
            <p:cNvSpPr>
              <a:spLocks/>
            </p:cNvSpPr>
            <p:nvPr/>
          </p:nvSpPr>
          <p:spPr bwMode="auto">
            <a:xfrm>
              <a:off x="128" y="1256"/>
              <a:ext cx="800" cy="464"/>
            </a:xfrm>
            <a:prstGeom prst="roundRect">
              <a:avLst>
                <a:gd name="adj" fmla="val 25861"/>
              </a:avLst>
            </a:prstGeom>
            <a:solidFill>
              <a:srgbClr val="D6001E"/>
            </a:soli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memory</a:t>
              </a:r>
            </a:p>
          </p:txBody>
        </p:sp>
        <p:sp>
          <p:nvSpPr>
            <p:cNvPr id="24588" name="AutoShape 12"/>
            <p:cNvSpPr>
              <a:spLocks/>
            </p:cNvSpPr>
            <p:nvPr/>
          </p:nvSpPr>
          <p:spPr bwMode="auto">
            <a:xfrm>
              <a:off x="4200" y="1256"/>
              <a:ext cx="800" cy="464"/>
            </a:xfrm>
            <a:prstGeom prst="roundRect">
              <a:avLst>
                <a:gd name="adj" fmla="val 25861"/>
              </a:avLst>
            </a:prstGeom>
            <a:solidFill>
              <a:srgbClr val="D6001E"/>
            </a:soli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memory</a:t>
              </a:r>
            </a:p>
          </p:txBody>
        </p:sp>
      </p:grpSp>
      <p:sp>
        <p:nvSpPr>
          <p:cNvPr id="23558" name="Rectangle 14"/>
          <p:cNvSpPr>
            <a:spLocks/>
          </p:cNvSpPr>
          <p:nvPr/>
        </p:nvSpPr>
        <p:spPr bwMode="auto">
          <a:xfrm>
            <a:off x="266700" y="5156944"/>
            <a:ext cx="861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everything the </a:t>
            </a:r>
            <a:r>
              <a:rPr lang="en-US" altLang="zh-CN" sz="3200" dirty="0" smtClean="0">
                <a:solidFill>
                  <a:srgbClr val="592D30"/>
                </a:solidFill>
                <a:ea typeface="宋体" charset="-122"/>
              </a:rPr>
              <a:t>players </a:t>
            </a:r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can remember from their </a:t>
            </a:r>
          </a:p>
          <a:p>
            <a:r>
              <a:rPr lang="en-US" altLang="zh-CN" sz="3200" dirty="0">
                <a:solidFill>
                  <a:srgbClr val="592D30"/>
                </a:solidFill>
                <a:ea typeface="宋体" charset="-122"/>
              </a:rPr>
              <a:t>interaction is stored in their local memory space</a:t>
            </a:r>
          </a:p>
        </p:txBody>
      </p: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1930400" y="6464300"/>
            <a:ext cx="1473200" cy="2730500"/>
            <a:chOff x="0" y="0"/>
            <a:chExt cx="928" cy="1720"/>
          </a:xfrm>
        </p:grpSpPr>
        <p:sp>
          <p:nvSpPr>
            <p:cNvPr id="23569" name="Rectangle 15"/>
            <p:cNvSpPr>
              <a:spLocks/>
            </p:cNvSpPr>
            <p:nvPr/>
          </p:nvSpPr>
          <p:spPr bwMode="auto">
            <a:xfrm>
              <a:off x="0" y="0"/>
              <a:ext cx="238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600">
                  <a:solidFill>
                    <a:srgbClr val="000000"/>
                  </a:solidFill>
                  <a:latin typeface="Chalkboard Bold" charset="0"/>
                  <a:ea typeface="宋体" charset="-122"/>
                  <a:sym typeface="Chalkboard Bold" charset="0"/>
                </a:rPr>
                <a:t>x</a:t>
              </a:r>
            </a:p>
          </p:txBody>
        </p:sp>
        <p:sp>
          <p:nvSpPr>
            <p:cNvPr id="24592" name="Oval 16"/>
            <p:cNvSpPr>
              <a:spLocks/>
            </p:cNvSpPr>
            <p:nvPr/>
          </p:nvSpPr>
          <p:spPr bwMode="auto">
            <a:xfrm>
              <a:off x="128" y="496"/>
              <a:ext cx="800" cy="800"/>
            </a:xfrm>
            <a:prstGeom prst="ellipse">
              <a:avLst/>
            </a:prstGeom>
            <a:gradFill rotWithShape="0">
              <a:gsLst>
                <a:gs pos="0">
                  <a:srgbClr val="074EB3"/>
                </a:gs>
                <a:gs pos="100000">
                  <a:srgbClr val="0B3280"/>
                </a:gs>
              </a:gsLst>
              <a:lin ang="5400000" scaled="1"/>
            </a:gra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halkboard" charset="0"/>
                  <a:ea typeface="宋体" charset="-122"/>
                  <a:sym typeface="Chalkboard" charset="0"/>
                </a:rPr>
                <a:t>A</a:t>
              </a:r>
            </a:p>
          </p:txBody>
        </p:sp>
        <p:sp>
          <p:nvSpPr>
            <p:cNvPr id="24593" name="AutoShape 17"/>
            <p:cNvSpPr>
              <a:spLocks/>
            </p:cNvSpPr>
            <p:nvPr/>
          </p:nvSpPr>
          <p:spPr bwMode="auto">
            <a:xfrm>
              <a:off x="128" y="1256"/>
              <a:ext cx="800" cy="464"/>
            </a:xfrm>
            <a:prstGeom prst="roundRect">
              <a:avLst>
                <a:gd name="adj" fmla="val 25861"/>
              </a:avLst>
            </a:prstGeom>
            <a:solidFill>
              <a:srgbClr val="D6001E"/>
            </a:solidFill>
            <a:ln>
              <a:noFill/>
            </a:ln>
            <a:effectLst>
              <a:outerShdw blurRad="76200" algn="ctr" rotWithShape="0">
                <a:schemeClr val="bg2">
                  <a:alpha val="7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2F3946">
                      <a:alpha val="84999"/>
                    </a:srgb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memory</a:t>
              </a:r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3771900" y="6946900"/>
            <a:ext cx="3616325" cy="546100"/>
            <a:chOff x="0" y="0"/>
            <a:chExt cx="2278" cy="344"/>
          </a:xfrm>
        </p:grpSpPr>
        <p:sp>
          <p:nvSpPr>
            <p:cNvPr id="23567" name="Line 19"/>
            <p:cNvSpPr>
              <a:spLocks noChangeShapeType="1"/>
            </p:cNvSpPr>
            <p:nvPr/>
          </p:nvSpPr>
          <p:spPr bwMode="auto">
            <a:xfrm>
              <a:off x="0" y="344"/>
              <a:ext cx="832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miter lim="800000"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4596" name="Rectangle 20"/>
            <p:cNvSpPr>
              <a:spLocks/>
            </p:cNvSpPr>
            <p:nvPr/>
          </p:nvSpPr>
          <p:spPr bwMode="auto">
            <a:xfrm>
              <a:off x="233" y="0"/>
              <a:ext cx="204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n-US" altLang="zh-CN" sz="23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宋体" charset="-122"/>
                </a:rPr>
                <a:t>first:</a:t>
              </a:r>
              <a:r>
                <a:rPr lang="en-US" altLang="zh-CN" sz="23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宋体" charset="-122"/>
                </a:rPr>
                <a:t> receive a bit from </a:t>
              </a:r>
              <a:r>
                <a:rPr lang="en-US" altLang="zh-CN" sz="27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halkboard" charset="0"/>
                  <a:ea typeface="宋体" charset="-122"/>
                  <a:sym typeface="Chalkboard" charset="0"/>
                </a:rPr>
                <a:t>B</a:t>
              </a:r>
            </a:p>
          </p:txBody>
        </p:sp>
      </p:grpSp>
      <p:sp>
        <p:nvSpPr>
          <p:cNvPr id="24598" name="Rectangle 22"/>
          <p:cNvSpPr>
            <a:spLocks/>
          </p:cNvSpPr>
          <p:nvPr/>
        </p:nvSpPr>
        <p:spPr bwMode="auto">
          <a:xfrm>
            <a:off x="4165600" y="7893050"/>
            <a:ext cx="34417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zh-CN" sz="23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second:</a:t>
            </a: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 given the</a:t>
            </a:r>
          </a:p>
          <a:p>
            <a:pPr>
              <a:defRPr/>
            </a:pP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(</a:t>
            </a:r>
            <a:r>
              <a:rPr lang="en-US" altLang="zh-CN" sz="23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i</a:t>
            </a: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) received bit, </a:t>
            </a:r>
          </a:p>
          <a:p>
            <a:pPr>
              <a:defRPr/>
            </a:pP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(ii) the current memory and</a:t>
            </a:r>
          </a:p>
          <a:p>
            <a:pPr>
              <a:defRPr/>
            </a:pP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(iii) </a:t>
            </a: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x </a:t>
            </a:r>
          </a:p>
        </p:txBody>
      </p:sp>
      <p:sp>
        <p:nvSpPr>
          <p:cNvPr id="24599" name="Rectangle 23"/>
          <p:cNvSpPr>
            <a:spLocks/>
          </p:cNvSpPr>
          <p:nvPr/>
        </p:nvSpPr>
        <p:spPr bwMode="auto">
          <a:xfrm>
            <a:off x="7877758" y="8258601"/>
            <a:ext cx="46406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1. update the </a:t>
            </a:r>
            <a:r>
              <a:rPr lang="en-US" altLang="zh-CN" sz="2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memory</a:t>
            </a:r>
            <a:endParaRPr lang="en-US" altLang="zh-CN" sz="23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宋体" charset="-122"/>
            </a:endParaRPr>
          </a:p>
          <a:p>
            <a:pPr>
              <a:defRPr/>
            </a:pPr>
            <a:r>
              <a:rPr lang="en-US" altLang="zh-CN" sz="2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charset="-122"/>
              </a:rPr>
              <a:t>2. determine which bit to send to </a:t>
            </a:r>
            <a:r>
              <a:rPr lang="en-US" altLang="zh-CN" sz="3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" charset="0"/>
                <a:ea typeface="宋体" charset="-122"/>
                <a:sym typeface="Chalkboard" charset="0"/>
              </a:rPr>
              <a:t>B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>
            <a:off x="3898900" y="7874000"/>
            <a:ext cx="1320800" cy="0"/>
          </a:xfrm>
          <a:prstGeom prst="line">
            <a:avLst/>
          </a:prstGeom>
          <a:noFill/>
          <a:ln w="50800">
            <a:solidFill>
              <a:srgbClr val="000000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24602" name="AutoShape 26"/>
          <p:cNvSpPr>
            <a:spLocks/>
          </p:cNvSpPr>
          <p:nvPr/>
        </p:nvSpPr>
        <p:spPr bwMode="auto">
          <a:xfrm>
            <a:off x="2133600" y="8445500"/>
            <a:ext cx="1270000" cy="736600"/>
          </a:xfrm>
          <a:prstGeom prst="roundRect">
            <a:avLst>
              <a:gd name="adj" fmla="val 25861"/>
            </a:avLst>
          </a:prstGeom>
          <a:solidFill>
            <a:srgbClr val="D6001E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rgbClr val="2F3946">
                    <a:alpha val="84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memory</a:t>
            </a:r>
          </a:p>
        </p:txBody>
      </p:sp>
      <p:sp>
        <p:nvSpPr>
          <p:cNvPr id="24603" name="Rectangle 27"/>
          <p:cNvSpPr>
            <a:spLocks/>
          </p:cNvSpPr>
          <p:nvPr/>
        </p:nvSpPr>
        <p:spPr bwMode="auto">
          <a:xfrm>
            <a:off x="9113838" y="5270500"/>
            <a:ext cx="3641141" cy="22225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2F3946">
                    <a:alpha val="85097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/>
            <a:r>
              <a:rPr lang="en-US" altLang="zh-CN" sz="3200" dirty="0">
                <a:solidFill>
                  <a:srgbClr val="000000"/>
                </a:solidFill>
                <a:ea typeface="宋体" charset="-122"/>
              </a:rPr>
              <a:t>still a purely information theoretic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8" grpId="0"/>
      <p:bldP spid="24601" grpId="0" animBg="1"/>
      <p:bldP spid="24602" grpId="0" animBg="1" autoUpdateAnimBg="0"/>
      <p:bldP spid="2460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E8F"/>
            </a:gs>
            <a:gs pos="0">
              <a:srgbClr val="FFEE8F"/>
            </a:gs>
            <a:gs pos="100000">
              <a:srgbClr val="DAD22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P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revious </a:t>
            </a:r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W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orks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304800" y="1918543"/>
            <a:ext cx="1683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</a:pPr>
            <a:endParaRPr lang="en-US" altLang="zh-CN" sz="3000" dirty="0" smtClean="0">
              <a:solidFill>
                <a:srgbClr val="592D30"/>
              </a:solidFill>
              <a:ea typeface="宋体" charset="-122"/>
            </a:endParaRP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endParaRPr lang="en-US" altLang="zh-CN" sz="3000" dirty="0">
              <a:solidFill>
                <a:srgbClr val="592D30"/>
              </a:solidFill>
              <a:ea typeface="宋体" charset="-122"/>
            </a:endParaRPr>
          </a:p>
        </p:txBody>
      </p:sp>
      <p:sp>
        <p:nvSpPr>
          <p:cNvPr id="14" name="Rectangle 3"/>
          <p:cNvSpPr>
            <a:spLocks/>
          </p:cNvSpPr>
          <p:nvPr/>
        </p:nvSpPr>
        <p:spPr bwMode="auto">
          <a:xfrm>
            <a:off x="638216" y="1418777"/>
            <a:ext cx="476091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buClr>
                <a:srgbClr val="592D30"/>
              </a:buClr>
              <a:buSzPct val="125000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Straight-Line Protocols</a:t>
            </a:r>
          </a:p>
          <a:p>
            <a:pPr algn="ctr">
              <a:buClr>
                <a:srgbClr val="592D30"/>
              </a:buClr>
              <a:buSzPct val="125000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(or Communicating Circuits)</a:t>
            </a:r>
          </a:p>
        </p:txBody>
      </p:sp>
      <p:sp>
        <p:nvSpPr>
          <p:cNvPr id="15" name="Rectangle 3"/>
          <p:cNvSpPr>
            <a:spLocks/>
          </p:cNvSpPr>
          <p:nvPr/>
        </p:nvSpPr>
        <p:spPr bwMode="auto">
          <a:xfrm>
            <a:off x="747355" y="2500536"/>
            <a:ext cx="4542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buClr>
                <a:srgbClr val="592D30"/>
              </a:buClr>
              <a:buSzPct val="125000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Lam, </a:t>
            </a:r>
            <a:r>
              <a:rPr lang="en-US" altLang="zh-CN" sz="3000" dirty="0" err="1" smtClean="0">
                <a:solidFill>
                  <a:srgbClr val="592D30"/>
                </a:solidFill>
                <a:ea typeface="宋体" charset="-122"/>
              </a:rPr>
              <a:t>Tiwari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&amp; </a:t>
            </a:r>
            <a:r>
              <a:rPr lang="en-US" altLang="zh-CN" sz="3000" dirty="0" err="1" smtClean="0">
                <a:solidFill>
                  <a:srgbClr val="592D30"/>
                </a:solidFill>
                <a:ea typeface="宋体" charset="-122"/>
              </a:rPr>
              <a:t>Tompa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1989</a:t>
            </a:r>
          </a:p>
        </p:txBody>
      </p:sp>
      <p:sp>
        <p:nvSpPr>
          <p:cNvPr id="16" name="Rectangle 3"/>
          <p:cNvSpPr>
            <a:spLocks/>
          </p:cNvSpPr>
          <p:nvPr/>
        </p:nvSpPr>
        <p:spPr bwMode="auto">
          <a:xfrm>
            <a:off x="7837674" y="1418776"/>
            <a:ext cx="35009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buClr>
                <a:srgbClr val="592D30"/>
              </a:buClr>
              <a:buSzPct val="125000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Communicating </a:t>
            </a:r>
          </a:p>
          <a:p>
            <a:pPr algn="ctr">
              <a:buClr>
                <a:srgbClr val="592D30"/>
              </a:buClr>
              <a:buSzPct val="125000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Branching Programs</a:t>
            </a:r>
          </a:p>
        </p:txBody>
      </p:sp>
      <p:sp>
        <p:nvSpPr>
          <p:cNvPr id="17" name="Rectangle 3"/>
          <p:cNvSpPr>
            <a:spLocks/>
          </p:cNvSpPr>
          <p:nvPr/>
        </p:nvSpPr>
        <p:spPr bwMode="auto">
          <a:xfrm>
            <a:off x="7259824" y="2500536"/>
            <a:ext cx="4656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buClr>
                <a:srgbClr val="592D30"/>
              </a:buClr>
              <a:buSzPct val="125000"/>
            </a:pPr>
            <a:r>
              <a:rPr lang="en-US" altLang="zh-CN" sz="3000" dirty="0" err="1" smtClean="0">
                <a:solidFill>
                  <a:srgbClr val="592D30"/>
                </a:solidFill>
                <a:ea typeface="宋体" charset="-122"/>
              </a:rPr>
              <a:t>Beame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, </a:t>
            </a:r>
            <a:r>
              <a:rPr lang="en-US" altLang="zh-CN" sz="3000" dirty="0" err="1" smtClean="0">
                <a:solidFill>
                  <a:srgbClr val="592D30"/>
                </a:solidFill>
                <a:ea typeface="宋体" charset="-122"/>
              </a:rPr>
              <a:t>Tompa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&amp; Yan 1990</a:t>
            </a:r>
          </a:p>
        </p:txBody>
      </p:sp>
      <p:sp>
        <p:nvSpPr>
          <p:cNvPr id="21" name="Rectangle 3"/>
          <p:cNvSpPr>
            <a:spLocks/>
          </p:cNvSpPr>
          <p:nvPr/>
        </p:nvSpPr>
        <p:spPr bwMode="auto">
          <a:xfrm>
            <a:off x="767571" y="4228728"/>
            <a:ext cx="1019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</a:t>
            </a:r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276271" y="3453928"/>
            <a:ext cx="104181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space-communication tradeoffs: </a:t>
            </a:r>
          </a:p>
          <a:p>
            <a:pPr>
              <a:buClr>
                <a:srgbClr val="592D30"/>
              </a:buClr>
              <a:buSzPct val="125000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	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matrix-matrix multiplication, matrix-vector multiplication, </a:t>
            </a:r>
            <a:r>
              <a:rPr lang="en-US" altLang="zh-CN" sz="3000" dirty="0" err="1" smtClean="0">
                <a:solidFill>
                  <a:srgbClr val="592D30"/>
                </a:solidFill>
                <a:ea typeface="宋体" charset="-122"/>
              </a:rPr>
              <a:t>etc</a:t>
            </a:r>
            <a:endParaRPr lang="en-US" altLang="zh-CN" sz="3000" dirty="0" smtClean="0">
              <a:solidFill>
                <a:srgbClr val="592D30"/>
              </a:solidFill>
              <a:ea typeface="宋体" charset="-122"/>
            </a:endParaRPr>
          </a:p>
        </p:txBody>
      </p:sp>
      <p:sp>
        <p:nvSpPr>
          <p:cNvPr id="26" name="Rectangle 3"/>
          <p:cNvSpPr>
            <a:spLocks/>
          </p:cNvSpPr>
          <p:nvPr/>
        </p:nvSpPr>
        <p:spPr bwMode="auto">
          <a:xfrm>
            <a:off x="255680" y="4516760"/>
            <a:ext cx="9775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adopting existing techniques into communication setting</a:t>
            </a:r>
          </a:p>
        </p:txBody>
      </p:sp>
      <p:sp>
        <p:nvSpPr>
          <p:cNvPr id="27" name="Rectangle 3"/>
          <p:cNvSpPr>
            <a:spLocks/>
          </p:cNvSpPr>
          <p:nvPr/>
        </p:nvSpPr>
        <p:spPr bwMode="auto">
          <a:xfrm>
            <a:off x="255680" y="5105598"/>
            <a:ext cx="113765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does including a computation model help to prove stronger lower </a:t>
            </a:r>
          </a:p>
          <a:p>
            <a:pPr>
              <a:buClr>
                <a:srgbClr val="592D30"/>
              </a:buClr>
              <a:buSzPct val="125000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bounds?</a:t>
            </a:r>
          </a:p>
        </p:txBody>
      </p:sp>
      <p:sp>
        <p:nvSpPr>
          <p:cNvPr id="29" name="Rectangle 3"/>
          <p:cNvSpPr>
            <a:spLocks/>
          </p:cNvSpPr>
          <p:nvPr/>
        </p:nvSpPr>
        <p:spPr bwMode="auto">
          <a:xfrm>
            <a:off x="1317824" y="6172944"/>
            <a:ext cx="8242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g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enerally speaking: </a:t>
            </a:r>
            <a:r>
              <a:rPr lang="en-US" altLang="zh-CN" sz="3000" dirty="0" smtClean="0">
                <a:solidFill>
                  <a:srgbClr val="FF0000"/>
                </a:solidFill>
                <a:ea typeface="宋体" charset="-122"/>
              </a:rPr>
              <a:t>not really with current techniques</a:t>
            </a:r>
          </a:p>
        </p:txBody>
      </p:sp>
      <p:sp>
        <p:nvSpPr>
          <p:cNvPr id="31" name="Rectangle 3"/>
          <p:cNvSpPr>
            <a:spLocks/>
          </p:cNvSpPr>
          <p:nvPr/>
        </p:nvSpPr>
        <p:spPr bwMode="auto">
          <a:xfrm>
            <a:off x="849631" y="8077671"/>
            <a:ext cx="961320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buClr>
                <a:srgbClr val="592D30"/>
              </a:buClr>
              <a:buSzPct val="125000"/>
            </a:pPr>
            <a:r>
              <a:rPr lang="en-US" altLang="zh-CN" sz="4000" dirty="0">
                <a:solidFill>
                  <a:srgbClr val="592D30"/>
                </a:solidFill>
                <a:ea typeface="宋体" charset="-122"/>
              </a:rPr>
              <a:t>o</a:t>
            </a:r>
            <a:r>
              <a:rPr lang="en-US" altLang="zh-CN" sz="4000" dirty="0" smtClean="0">
                <a:solidFill>
                  <a:srgbClr val="592D30"/>
                </a:solidFill>
                <a:ea typeface="宋体" charset="-122"/>
              </a:rPr>
              <a:t>ur model: communicating state machines</a:t>
            </a:r>
          </a:p>
        </p:txBody>
      </p:sp>
      <p:sp>
        <p:nvSpPr>
          <p:cNvPr id="18" name="Rectangle 3"/>
          <p:cNvSpPr>
            <a:spLocks/>
          </p:cNvSpPr>
          <p:nvPr/>
        </p:nvSpPr>
        <p:spPr bwMode="auto">
          <a:xfrm>
            <a:off x="237704" y="6833790"/>
            <a:ext cx="41934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 so we simply don’t do it</a:t>
            </a:r>
          </a:p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go the opposite direction</a:t>
            </a:r>
          </a:p>
        </p:txBody>
      </p:sp>
    </p:spTree>
    <p:extLst>
      <p:ext uri="{BB962C8B-B14F-4D97-AF65-F5344CB8AC3E}">
        <p14:creationId xmlns:p14="http://schemas.microsoft.com/office/powerpoint/2010/main" val="4107275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4" grpId="0"/>
      <p:bldP spid="26" grpId="0"/>
      <p:bldP spid="27" grpId="0"/>
      <p:bldP spid="29" grpId="0"/>
      <p:bldP spid="31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E8F"/>
            </a:gs>
            <a:gs pos="100000">
              <a:srgbClr val="DAD22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1"/>
          <p:cNvSpPr>
            <a:spLocks noChangeShapeType="1"/>
          </p:cNvSpPr>
          <p:nvPr/>
        </p:nvSpPr>
        <p:spPr bwMode="auto">
          <a:xfrm rot="10800000" flipH="1">
            <a:off x="0" y="823913"/>
            <a:ext cx="12979400" cy="15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239713" y="-12700"/>
            <a:ext cx="1280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altLang="zh-CN" sz="4400" dirty="0">
                <a:solidFill>
                  <a:srgbClr val="50000B"/>
                </a:solidFill>
                <a:ea typeface="宋体" charset="-122"/>
              </a:rPr>
              <a:t>M</a:t>
            </a:r>
            <a:r>
              <a:rPr lang="en-US" altLang="zh-CN" sz="4400" dirty="0" smtClean="0">
                <a:solidFill>
                  <a:srgbClr val="50000B"/>
                </a:solidFill>
                <a:ea typeface="宋体" charset="-122"/>
              </a:rPr>
              <a:t>otivation</a:t>
            </a:r>
            <a:endParaRPr lang="en-US" altLang="zh-CN" sz="4400" dirty="0">
              <a:solidFill>
                <a:srgbClr val="50000B"/>
              </a:solidFill>
              <a:ea typeface="宋体" charset="-122"/>
            </a:endParaRP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304800" y="1276400"/>
            <a:ext cx="9628189" cy="3011488"/>
            <a:chOff x="0" y="0"/>
            <a:chExt cx="6065" cy="1897"/>
          </a:xfrm>
        </p:grpSpPr>
        <p:sp>
          <p:nvSpPr>
            <p:cNvPr id="39947" name="Rectangle 3"/>
            <p:cNvSpPr>
              <a:spLocks/>
            </p:cNvSpPr>
            <p:nvPr/>
          </p:nvSpPr>
          <p:spPr bwMode="auto">
            <a:xfrm>
              <a:off x="0" y="0"/>
              <a:ext cx="6065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rgbClr val="592D30"/>
                </a:buClr>
                <a:buSzPct val="125000"/>
                <a:buFont typeface="Gill Sans" charset="0"/>
                <a:buChar char="•"/>
              </a:pPr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 take your favorite argument in communication complexity...</a:t>
              </a:r>
            </a:p>
            <a:p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   ... chances are that by restricting players’ memory: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      </a:t>
              </a:r>
              <a:r>
                <a:rPr lang="en-US" altLang="zh-CN" sz="3000" dirty="0" err="1">
                  <a:solidFill>
                    <a:srgbClr val="592D30"/>
                  </a:solidFill>
                  <a:ea typeface="宋体" charset="-122"/>
                </a:rPr>
                <a:t>i</a:t>
              </a:r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. the same argument goes through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      ii. super-linear lower bounds make your dream come true</a:t>
              </a:r>
            </a:p>
          </p:txBody>
        </p:sp>
        <p:sp>
          <p:nvSpPr>
            <p:cNvPr id="39948" name="Rectangle 4"/>
            <p:cNvSpPr>
              <a:spLocks/>
            </p:cNvSpPr>
            <p:nvPr/>
          </p:nvSpPr>
          <p:spPr bwMode="auto">
            <a:xfrm>
              <a:off x="416" y="1315"/>
              <a:ext cx="482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zh-CN" sz="3000" dirty="0">
                  <a:solidFill>
                    <a:srgbClr val="D6001E"/>
                  </a:solidFill>
                  <a:ea typeface="宋体" charset="-122"/>
                </a:rPr>
                <a:t>examples:</a:t>
              </a:r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  realistic streaming lower bounds, </a:t>
              </a:r>
              <a:endParaRPr lang="en-US" altLang="zh-CN" sz="3000" dirty="0" smtClean="0">
                <a:solidFill>
                  <a:srgbClr val="592D30"/>
                </a:solidFill>
                <a:ea typeface="宋体" charset="-122"/>
              </a:endParaRPr>
            </a:p>
            <a:p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 </a:t>
              </a:r>
              <a:r>
                <a:rPr lang="en-US" altLang="zh-CN" sz="3000" dirty="0" smtClean="0">
                  <a:solidFill>
                    <a:srgbClr val="592D30"/>
                  </a:solidFill>
                  <a:ea typeface="宋体" charset="-122"/>
                </a:rPr>
                <a:t>                 NC circuit </a:t>
              </a:r>
              <a:r>
                <a:rPr lang="en-US" altLang="zh-CN" sz="3000" dirty="0">
                  <a:solidFill>
                    <a:srgbClr val="592D30"/>
                  </a:solidFill>
                  <a:ea typeface="宋体" charset="-122"/>
                </a:rPr>
                <a:t>lower bounds...</a:t>
              </a:r>
            </a:p>
          </p:txBody>
        </p:sp>
      </p:grpSp>
      <p:sp>
        <p:nvSpPr>
          <p:cNvPr id="40966" name="Rectangle 6"/>
          <p:cNvSpPr>
            <a:spLocks/>
          </p:cNvSpPr>
          <p:nvPr/>
        </p:nvSpPr>
        <p:spPr bwMode="auto">
          <a:xfrm>
            <a:off x="342900" y="5023668"/>
            <a:ext cx="8817017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an exciting possibility:</a:t>
            </a:r>
          </a:p>
          <a:p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  difficult open problems in Communication Complexity </a:t>
            </a:r>
          </a:p>
          <a:p>
            <a:r>
              <a:rPr lang="en-US" altLang="zh-CN" sz="3000" dirty="0">
                <a:solidFill>
                  <a:srgbClr val="000000"/>
                </a:solidFill>
                <a:ea typeface="宋体" charset="-122"/>
              </a:rPr>
              <a:t>                       e.g. direct-sum theorems</a:t>
            </a:r>
          </a:p>
          <a:p>
            <a:r>
              <a:rPr lang="en-US" altLang="zh-CN" sz="3000" dirty="0">
                <a:solidFill>
                  <a:srgbClr val="D6001E"/>
                </a:solidFill>
                <a:ea typeface="宋体" charset="-122"/>
              </a:rPr>
              <a:t>   </a:t>
            </a: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may find partial 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answers</a:t>
            </a:r>
            <a:endParaRPr lang="en-US" altLang="zh-CN" sz="3000" dirty="0">
              <a:solidFill>
                <a:srgbClr val="592D30"/>
              </a:solidFill>
              <a:ea typeface="宋体" charset="-122"/>
            </a:endParaRPr>
          </a:p>
        </p:txBody>
      </p:sp>
      <p:sp>
        <p:nvSpPr>
          <p:cNvPr id="8" name="Rectangle 6"/>
          <p:cNvSpPr>
            <a:spLocks/>
          </p:cNvSpPr>
          <p:nvPr/>
        </p:nvSpPr>
        <p:spPr bwMode="auto">
          <a:xfrm>
            <a:off x="309712" y="7541096"/>
            <a:ext cx="7745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592D30"/>
              </a:buClr>
              <a:buSzPct val="125000"/>
              <a:buFont typeface="Gill Sans" charset="0"/>
              <a:buChar char="•"/>
            </a:pPr>
            <a:r>
              <a:rPr lang="en-US" altLang="zh-CN" sz="3000" dirty="0">
                <a:solidFill>
                  <a:srgbClr val="592D30"/>
                </a:solidFill>
                <a:ea typeface="宋体" charset="-122"/>
              </a:rPr>
              <a:t> </a:t>
            </a:r>
            <a:r>
              <a:rPr lang="en-US" altLang="zh-CN" sz="3000" dirty="0" smtClean="0">
                <a:solidFill>
                  <a:srgbClr val="592D30"/>
                </a:solidFill>
                <a:ea typeface="宋体" charset="-122"/>
              </a:rPr>
              <a:t>makes the discussion on memory types possible</a:t>
            </a:r>
            <a:endParaRPr lang="en-US" altLang="zh-CN" sz="3000" dirty="0">
              <a:solidFill>
                <a:srgbClr val="592D30"/>
              </a:solidFill>
              <a:ea typeface="宋体" charset="-12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utoUpdateAnimBg="0"/>
      <p:bldP spid="8" grpId="0" autoUpdateAnimBg="0"/>
    </p:bld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1215D6"/>
      </a:accent1>
      <a:accent2>
        <a:srgbClr val="333399"/>
      </a:accent2>
      <a:accent3>
        <a:srgbClr val="AAAAAA"/>
      </a:accent3>
      <a:accent4>
        <a:srgbClr val="DADADA"/>
      </a:accent4>
      <a:accent5>
        <a:srgbClr val="AAAAE8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Pages>0</Pages>
  <Words>2032</Words>
  <Characters>0</Characters>
  <Application>Microsoft Macintosh PowerPoint</Application>
  <PresentationFormat>自定义</PresentationFormat>
  <Lines>0</Lines>
  <Paragraphs>425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Title &amp; Subtitle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baritono</dc:creator>
  <cp:lastModifiedBy>浩 宋</cp:lastModifiedBy>
  <cp:revision>95</cp:revision>
  <dcterms:modified xsi:type="dcterms:W3CDTF">2012-08-16T13:19:03Z</dcterms:modified>
</cp:coreProperties>
</file>