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6"/>
  </p:notesMasterIdLst>
  <p:sldIdLst>
    <p:sldId id="256" r:id="rId2"/>
    <p:sldId id="279" r:id="rId3"/>
    <p:sldId id="280" r:id="rId4"/>
    <p:sldId id="257" r:id="rId5"/>
    <p:sldId id="302" r:id="rId6"/>
    <p:sldId id="278" r:id="rId7"/>
    <p:sldId id="260" r:id="rId8"/>
    <p:sldId id="261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3" r:id="rId17"/>
    <p:sldId id="294" r:id="rId18"/>
    <p:sldId id="296" r:id="rId19"/>
    <p:sldId id="297" r:id="rId20"/>
    <p:sldId id="298" r:id="rId21"/>
    <p:sldId id="299" r:id="rId22"/>
    <p:sldId id="300" r:id="rId23"/>
    <p:sldId id="262" r:id="rId24"/>
    <p:sldId id="30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67" autoAdjust="0"/>
    <p:restoredTop sz="94737" autoAdjust="0"/>
  </p:normalViewPr>
  <p:slideViewPr>
    <p:cSldViewPr snapToObjects="1">
      <p:cViewPr varScale="1">
        <p:scale>
          <a:sx n="85" d="100"/>
          <a:sy n="85" d="100"/>
        </p:scale>
        <p:origin x="-12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1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CBB9A-02D5-E644-B15D-25F5B6FB5AE5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0BE1B-84F2-C346-8DD2-407CD15F7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CA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D373F92-69FE-BC4A-9931-2F0B5ABB5847}" type="datetimeFigureOut">
              <a:rPr lang="en-US" smtClean="0"/>
              <a:pPr/>
              <a:t>8/16/12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31B53E-D4CD-B646-9D35-0BC93A6473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Fairy Tale of Greedy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33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Yuli</a:t>
            </a:r>
            <a:r>
              <a:rPr lang="en-US" dirty="0" smtClean="0"/>
              <a:t> Ye </a:t>
            </a:r>
          </a:p>
          <a:p>
            <a:r>
              <a:rPr lang="en-US" dirty="0" smtClean="0"/>
              <a:t>Joint work with Allan Borodin, University of Toronto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main question for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to decide an ordering of input items which should be considered by a greedy algorithm?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Orderings by direct properties of input items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Orderings constructed using structural properties of the input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Orderings guided by (non-obvious) potential functions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Depending on the type of problems and the encoding of an input item; (can be lengths, degrees, weights, sizes, …)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Ex: Subset Sum (SS)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can only look at one integer at a time and make an irrevocable decision on it, what is the best ordering you would like to see them?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2-08-10 at 4.28.0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50" y="3200400"/>
            <a:ext cx="7378700" cy="107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natural guess would be see them in a decreasing order of value, or even better, see the largest integer first, make a decision on it, and then decide what to see next.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5699760"/>
            <a:ext cx="3276600" cy="2382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487680" y="4220686"/>
            <a:ext cx="2957354" cy="2382"/>
          </a:xfrm>
          <a:prstGeom prst="line">
            <a:avLst/>
          </a:prstGeom>
          <a:ln>
            <a:head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311194" y="4430348"/>
            <a:ext cx="2542000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92188" y="4894767"/>
            <a:ext cx="792000" cy="79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790988" y="3160142"/>
            <a:ext cx="792000" cy="792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179192" y="3948966"/>
            <a:ext cx="612597" cy="54683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V="1">
            <a:off x="1781016" y="4498178"/>
            <a:ext cx="398968" cy="3942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177603" y="3948966"/>
            <a:ext cx="565597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84188" y="4494212"/>
            <a:ext cx="1007596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84188" y="4894767"/>
            <a:ext cx="393415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1308526" y="4831477"/>
            <a:ext cx="1739742" cy="1588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 flipH="1" flipV="1">
            <a:off x="1923676" y="4819454"/>
            <a:ext cx="1734625" cy="2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V="1">
            <a:off x="1187514" y="5090093"/>
            <a:ext cx="1192555" cy="794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448032" y="5638800"/>
            <a:ext cx="285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514600" y="5638800"/>
            <a:ext cx="68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0.66c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442082" y="5650468"/>
            <a:ext cx="68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0.34c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984376" y="5638800"/>
            <a:ext cx="682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0.43c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38200" y="5638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1066800" y="259080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priority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4114800" y="5638800"/>
            <a:ext cx="660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 rot="10800000" flipV="1">
            <a:off x="4876800" y="46482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is in fact </a:t>
            </a:r>
            <a:r>
              <a:rPr lang="en-US" sz="2400" dirty="0" smtClean="0">
                <a:solidFill>
                  <a:srgbClr val="FF0000"/>
                </a:solidFill>
              </a:rPr>
              <a:t>the best</a:t>
            </a:r>
            <a:r>
              <a:rPr lang="en-US" sz="2400" dirty="0" smtClean="0"/>
              <a:t> ordering under reasonable assumptions. [YB07]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 rot="10800000" flipV="1">
            <a:off x="4876800" y="2634735"/>
            <a:ext cx="381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greedy algorithm using this ordering depicted in the red line gives a 0.657-approxiamtion for SS. [YB07]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Structural properties are particularly interesting for graph problems.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Ex: Max Independent Set (MIS) for </a:t>
            </a:r>
            <a:r>
              <a:rPr lang="en-US" dirty="0" err="1" smtClean="0">
                <a:solidFill>
                  <a:srgbClr val="008000"/>
                </a:solidFill>
              </a:rPr>
              <a:t>Chordal</a:t>
            </a:r>
            <a:r>
              <a:rPr lang="en-US" dirty="0" smtClean="0">
                <a:solidFill>
                  <a:srgbClr val="008000"/>
                </a:solidFill>
              </a:rPr>
              <a:t> Graphs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can only look at one vertex at a time and make an irrevocable decision on it, what is the best ordering you would like to see them?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  <p:pic>
        <p:nvPicPr>
          <p:cNvPr id="6" name="Picture 5" descr="Screen Shot 2012-08-10 at 6.27.3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200400"/>
            <a:ext cx="7429500" cy="107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natural </a:t>
            </a:r>
            <a:r>
              <a:rPr lang="en-US" smtClean="0"/>
              <a:t>guess</a:t>
            </a:r>
            <a:r>
              <a:rPr lang="en-US" smtClean="0"/>
              <a:t> </a:t>
            </a:r>
            <a:r>
              <a:rPr lang="en-US" smtClean="0"/>
              <a:t>might</a:t>
            </a:r>
            <a:r>
              <a:rPr lang="en-US" smtClean="0"/>
              <a:t> </a:t>
            </a:r>
            <a:r>
              <a:rPr lang="en-US" dirty="0" smtClean="0"/>
              <a:t>be see them in a increasing order of degree. However </a:t>
            </a:r>
            <a:r>
              <a:rPr lang="en-US" dirty="0" err="1" smtClean="0"/>
              <a:t>chordal</a:t>
            </a:r>
            <a:r>
              <a:rPr lang="en-US" dirty="0" smtClean="0"/>
              <a:t> graphs have a useful structural property:</a:t>
            </a:r>
          </a:p>
          <a:p>
            <a:pPr marL="271463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We can always find a vertex whose </a:t>
            </a:r>
            <a:r>
              <a:rPr lang="en-US" dirty="0" err="1" smtClean="0">
                <a:solidFill>
                  <a:srgbClr val="0000FF"/>
                </a:solidFill>
              </a:rPr>
              <a:t>neighbours</a:t>
            </a:r>
            <a:r>
              <a:rPr lang="en-US" dirty="0" smtClean="0">
                <a:solidFill>
                  <a:srgbClr val="0000FF"/>
                </a:solidFill>
              </a:rPr>
              <a:t> form a clique, and after removing it, the graph is still </a:t>
            </a:r>
            <a:r>
              <a:rPr lang="en-US" dirty="0" err="1" smtClean="0">
                <a:solidFill>
                  <a:srgbClr val="0000FF"/>
                </a:solidFill>
              </a:rPr>
              <a:t>chordal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yields what is known as the perfect elimination ordering (PEO). It can be constructed in linear time. [FG65]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greedy algorithm using this ordering is optimal for MIS on </a:t>
            </a:r>
            <a:r>
              <a:rPr lang="en-US" dirty="0" err="1" smtClean="0"/>
              <a:t>chordal</a:t>
            </a:r>
            <a:r>
              <a:rPr lang="en-US" dirty="0" smtClean="0"/>
              <a:t> graphs.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can extend </a:t>
            </a:r>
            <a:r>
              <a:rPr lang="en-US" dirty="0" err="1" smtClean="0"/>
              <a:t>PEOs</a:t>
            </a:r>
            <a:r>
              <a:rPr lang="en-US" dirty="0" smtClean="0"/>
              <a:t> in the following way:</a:t>
            </a:r>
          </a:p>
          <a:p>
            <a:pPr marL="271463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An ordering of vertices is inductive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-independent if for any vertex, the graph induced by its </a:t>
            </a:r>
            <a:r>
              <a:rPr lang="en-US" dirty="0" err="1" smtClean="0">
                <a:solidFill>
                  <a:srgbClr val="0000FF"/>
                </a:solidFill>
              </a:rPr>
              <a:t>neighbours</a:t>
            </a:r>
            <a:r>
              <a:rPr lang="en-US" dirty="0" smtClean="0">
                <a:solidFill>
                  <a:srgbClr val="0000FF"/>
                </a:solidFill>
              </a:rPr>
              <a:t> appearing later in the ordering has an MIS &lt;=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Families of inductive </a:t>
            </a:r>
            <a:r>
              <a:rPr lang="en-US" dirty="0" err="1" smtClean="0"/>
              <a:t>k</a:t>
            </a:r>
            <a:r>
              <a:rPr lang="en-US" dirty="0" smtClean="0"/>
              <a:t>-independence graphs (with a small fixed </a:t>
            </a:r>
            <a:r>
              <a:rPr lang="en-US" dirty="0" err="1" smtClean="0"/>
              <a:t>k</a:t>
            </a:r>
            <a:r>
              <a:rPr lang="en-US" dirty="0" smtClean="0"/>
              <a:t>) is rich; (e.g., planar graphs and unit disk graphs are inductive 3-independent.) [YB09] </a:t>
            </a:r>
            <a:r>
              <a:rPr lang="en-US" sz="1800" dirty="0" smtClean="0">
                <a:solidFill>
                  <a:srgbClr val="FF0000"/>
                </a:solidFill>
              </a:rPr>
              <a:t>– maybe sketch a short proof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Given such ordering (if there is one), greedy algorithms can achieve relatively good approximation ratios for problems like MIS, </a:t>
            </a:r>
            <a:r>
              <a:rPr lang="en-US" dirty="0" err="1" smtClean="0"/>
              <a:t>Colouring</a:t>
            </a:r>
            <a:r>
              <a:rPr lang="en-US" dirty="0" smtClean="0"/>
              <a:t>, VC. [YB09]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Ex: Single-Minded Combinatorial Auction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you can only look at one set at a time and make an irrevocable decision on it, what is the best ordering you would like to see them?</a:t>
            </a:r>
          </a:p>
          <a:p>
            <a:endParaRPr lang="en-US" dirty="0" smtClean="0"/>
          </a:p>
          <a:p>
            <a:pPr lvl="1"/>
            <a:endParaRPr lang="en-US" dirty="0" smtClean="0">
              <a:solidFill>
                <a:srgbClr val="0000FF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371600" y="1905000"/>
            <a:ext cx="6019800" cy="2971800"/>
            <a:chOff x="1295400" y="2819400"/>
            <a:chExt cx="6111240" cy="3246120"/>
          </a:xfrm>
        </p:grpSpPr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2148840" y="316230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1463040" y="392430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453640" y="346710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>
              <a:off x="3733800" y="320802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2362200" y="523494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554480" y="514350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2057400" y="532638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2971800" y="532638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2926080" y="429006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3429000" y="383286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221480" y="355854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733800" y="528066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3642360" y="453390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4312920" y="424434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4267200" y="518922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2057400" y="4198620"/>
              <a:ext cx="91440" cy="914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43"/>
            <p:cNvGrpSpPr/>
            <p:nvPr/>
          </p:nvGrpSpPr>
          <p:grpSpPr>
            <a:xfrm>
              <a:off x="3368040" y="2933700"/>
              <a:ext cx="4035469" cy="1524000"/>
              <a:chOff x="3124200" y="2362200"/>
              <a:chExt cx="4035469" cy="1524000"/>
            </a:xfrm>
          </p:grpSpPr>
          <p:sp>
            <p:nvSpPr>
              <p:cNvPr id="24" name="Oval 23"/>
              <p:cNvSpPr/>
              <p:nvPr/>
            </p:nvSpPr>
            <p:spPr>
              <a:xfrm>
                <a:off x="3124200" y="2438400"/>
                <a:ext cx="1524000" cy="1447800"/>
              </a:xfrm>
              <a:prstGeom prst="ellipse">
                <a:avLst/>
              </a:prstGeom>
              <a:noFill/>
              <a:ln w="28575">
                <a:solidFill>
                  <a:srgbClr val="0000FF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5" name="Group 27"/>
              <p:cNvGrpSpPr/>
              <p:nvPr/>
            </p:nvGrpSpPr>
            <p:grpSpPr>
              <a:xfrm>
                <a:off x="5933261" y="2362200"/>
                <a:ext cx="1226408" cy="369332"/>
                <a:chOff x="5791200" y="2484000"/>
                <a:chExt cx="1226408" cy="369332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TextBox 26"/>
                <p:cNvSpPr txBox="1"/>
                <p:nvPr/>
              </p:nvSpPr>
              <p:spPr>
                <a:xfrm>
                  <a:off x="6477000" y="2484000"/>
                  <a:ext cx="54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$53</a:t>
                  </a:r>
                  <a:endParaRPr lang="en-US" dirty="0"/>
                </a:p>
              </p:txBody>
            </p:sp>
          </p:grpSp>
        </p:grpSp>
        <p:grpSp>
          <p:nvGrpSpPr>
            <p:cNvPr id="28" name="Group 44"/>
            <p:cNvGrpSpPr/>
            <p:nvPr/>
          </p:nvGrpSpPr>
          <p:grpSpPr>
            <a:xfrm>
              <a:off x="1905000" y="3497700"/>
              <a:ext cx="5501640" cy="1417200"/>
              <a:chOff x="1661160" y="2926200"/>
              <a:chExt cx="5501640" cy="1417200"/>
            </a:xfrm>
          </p:grpSpPr>
          <p:sp>
            <p:nvSpPr>
              <p:cNvPr id="29" name="Oval 20"/>
              <p:cNvSpPr/>
              <p:nvPr/>
            </p:nvSpPr>
            <p:spPr>
              <a:xfrm>
                <a:off x="1661160" y="3048000"/>
                <a:ext cx="2072640" cy="1295400"/>
              </a:xfrm>
              <a:prstGeom prst="ellipse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" name="Group 28"/>
              <p:cNvGrpSpPr/>
              <p:nvPr/>
            </p:nvGrpSpPr>
            <p:grpSpPr>
              <a:xfrm>
                <a:off x="5933261" y="2926200"/>
                <a:ext cx="1229539" cy="369332"/>
                <a:chOff x="5791200" y="2484000"/>
                <a:chExt cx="1229539" cy="369332"/>
              </a:xfrm>
            </p:grpSpPr>
            <p:sp>
              <p:nvSpPr>
                <p:cNvPr id="31" name="Rectangle 30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6477000" y="2484000"/>
                  <a:ext cx="5437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$42</a:t>
                  </a:r>
                  <a:endParaRPr lang="en-US" dirty="0"/>
                </a:p>
              </p:txBody>
            </p:sp>
          </p:grpSp>
        </p:grpSp>
        <p:grpSp>
          <p:nvGrpSpPr>
            <p:cNvPr id="33" name="Group 45"/>
            <p:cNvGrpSpPr/>
            <p:nvPr/>
          </p:nvGrpSpPr>
          <p:grpSpPr>
            <a:xfrm>
              <a:off x="1295400" y="4042768"/>
              <a:ext cx="6111240" cy="2022752"/>
              <a:chOff x="1051560" y="3471268"/>
              <a:chExt cx="6111240" cy="2022752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051560" y="4198620"/>
                <a:ext cx="1524000" cy="12954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31"/>
              <p:cNvGrpSpPr/>
              <p:nvPr/>
            </p:nvGrpSpPr>
            <p:grpSpPr>
              <a:xfrm>
                <a:off x="5933261" y="3471268"/>
                <a:ext cx="1229539" cy="369332"/>
                <a:chOff x="5791200" y="2484000"/>
                <a:chExt cx="1229539" cy="369332"/>
              </a:xfrm>
            </p:grpSpPr>
            <p:sp>
              <p:nvSpPr>
                <p:cNvPr id="36" name="Rectangle 32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TextBox 36"/>
                <p:cNvSpPr txBox="1"/>
                <p:nvPr/>
              </p:nvSpPr>
              <p:spPr>
                <a:xfrm>
                  <a:off x="6477000" y="2484000"/>
                  <a:ext cx="5437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$32</a:t>
                  </a:r>
                  <a:endParaRPr lang="en-US" dirty="0"/>
                </a:p>
              </p:txBody>
            </p:sp>
          </p:grpSp>
        </p:grpSp>
        <p:grpSp>
          <p:nvGrpSpPr>
            <p:cNvPr id="38" name="Group 46"/>
            <p:cNvGrpSpPr/>
            <p:nvPr/>
          </p:nvGrpSpPr>
          <p:grpSpPr>
            <a:xfrm>
              <a:off x="2301240" y="4198620"/>
              <a:ext cx="5102269" cy="1866900"/>
              <a:chOff x="2057400" y="3627120"/>
              <a:chExt cx="5102269" cy="1866900"/>
            </a:xfrm>
          </p:grpSpPr>
          <p:sp>
            <p:nvSpPr>
              <p:cNvPr id="39" name="Oval 24"/>
              <p:cNvSpPr/>
              <p:nvPr/>
            </p:nvSpPr>
            <p:spPr>
              <a:xfrm>
                <a:off x="2057400" y="3627120"/>
                <a:ext cx="1356360" cy="1866900"/>
              </a:xfrm>
              <a:prstGeom prst="ellips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9"/>
              <p:cNvGrpSpPr/>
              <p:nvPr/>
            </p:nvGrpSpPr>
            <p:grpSpPr>
              <a:xfrm>
                <a:off x="5933261" y="4004668"/>
                <a:ext cx="1226408" cy="369332"/>
                <a:chOff x="5791200" y="2484000"/>
                <a:chExt cx="1226408" cy="369332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477000" y="2484000"/>
                  <a:ext cx="54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$28</a:t>
                  </a:r>
                  <a:endParaRPr lang="en-US" dirty="0"/>
                </a:p>
              </p:txBody>
            </p:sp>
          </p:grpSp>
        </p:grpSp>
        <p:grpSp>
          <p:nvGrpSpPr>
            <p:cNvPr id="43" name="Group 47"/>
            <p:cNvGrpSpPr/>
            <p:nvPr/>
          </p:nvGrpSpPr>
          <p:grpSpPr>
            <a:xfrm>
              <a:off x="3368040" y="4198620"/>
              <a:ext cx="4038600" cy="1478280"/>
              <a:chOff x="3124200" y="3627120"/>
              <a:chExt cx="4038600" cy="1478280"/>
            </a:xfrm>
          </p:grpSpPr>
          <p:sp>
            <p:nvSpPr>
              <p:cNvPr id="44" name="Oval 22"/>
              <p:cNvSpPr/>
              <p:nvPr/>
            </p:nvSpPr>
            <p:spPr>
              <a:xfrm>
                <a:off x="3124200" y="3627120"/>
                <a:ext cx="1676400" cy="1478280"/>
              </a:xfrm>
              <a:prstGeom prst="ellipse">
                <a:avLst/>
              </a:prstGeom>
              <a:noFill/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7"/>
              <p:cNvGrpSpPr/>
              <p:nvPr/>
            </p:nvGrpSpPr>
            <p:grpSpPr>
              <a:xfrm>
                <a:off x="5933261" y="4538068"/>
                <a:ext cx="1229539" cy="369332"/>
                <a:chOff x="5791200" y="2484000"/>
                <a:chExt cx="1229539" cy="369332"/>
              </a:xfrm>
            </p:grpSpPr>
            <p:sp>
              <p:nvSpPr>
                <p:cNvPr id="46" name="Rectangle 45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rgbClr val="008000"/>
                </a:solidFill>
                <a:ln>
                  <a:solidFill>
                    <a:srgbClr val="008000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TextBox 39"/>
                <p:cNvSpPr txBox="1"/>
                <p:nvPr/>
              </p:nvSpPr>
              <p:spPr>
                <a:xfrm>
                  <a:off x="6477000" y="2484000"/>
                  <a:ext cx="54373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$37</a:t>
                  </a:r>
                  <a:endParaRPr lang="en-US" dirty="0"/>
                </a:p>
              </p:txBody>
            </p:sp>
          </p:grpSp>
        </p:grpSp>
        <p:grpSp>
          <p:nvGrpSpPr>
            <p:cNvPr id="48" name="Group 48"/>
            <p:cNvGrpSpPr/>
            <p:nvPr/>
          </p:nvGrpSpPr>
          <p:grpSpPr>
            <a:xfrm>
              <a:off x="1295400" y="2819400"/>
              <a:ext cx="6108109" cy="3192900"/>
              <a:chOff x="1051560" y="2247900"/>
              <a:chExt cx="6108109" cy="3192900"/>
            </a:xfrm>
          </p:grpSpPr>
          <p:sp>
            <p:nvSpPr>
              <p:cNvPr id="49" name="Oval 23"/>
              <p:cNvSpPr/>
              <p:nvPr/>
            </p:nvSpPr>
            <p:spPr>
              <a:xfrm>
                <a:off x="1051560" y="2247900"/>
                <a:ext cx="1524000" cy="1577340"/>
              </a:xfrm>
              <a:prstGeom prst="ellipse">
                <a:avLst/>
              </a:prstGeom>
              <a:noFill/>
              <a:ln w="28575">
                <a:solidFill>
                  <a:srgbClr val="66006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" name="Group 40"/>
              <p:cNvGrpSpPr/>
              <p:nvPr/>
            </p:nvGrpSpPr>
            <p:grpSpPr>
              <a:xfrm>
                <a:off x="5933261" y="5071468"/>
                <a:ext cx="1226408" cy="369332"/>
                <a:chOff x="5791200" y="2484000"/>
                <a:chExt cx="1226408" cy="369332"/>
              </a:xfrm>
            </p:grpSpPr>
            <p:sp>
              <p:nvSpPr>
                <p:cNvPr id="51" name="Rectangle 50"/>
                <p:cNvSpPr/>
                <p:nvPr/>
              </p:nvSpPr>
              <p:spPr>
                <a:xfrm>
                  <a:off x="5791200" y="2552700"/>
                  <a:ext cx="381000" cy="259080"/>
                </a:xfrm>
                <a:prstGeom prst="rect">
                  <a:avLst/>
                </a:prstGeom>
                <a:solidFill>
                  <a:srgbClr val="660066"/>
                </a:solidFill>
                <a:ln>
                  <a:solidFill>
                    <a:srgbClr val="660066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6477000" y="2484000"/>
                  <a:ext cx="5406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$48</a:t>
                  </a:r>
                  <a:endParaRPr lang="en-US" dirty="0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Let </a:t>
            </a:r>
            <a:r>
              <a:rPr lang="en-US" dirty="0" err="1" smtClean="0"/>
              <a:t>v</a:t>
            </a:r>
            <a:r>
              <a:rPr lang="en-US" dirty="0" smtClean="0"/>
              <a:t> be the value of a set S, we select the next set maximizing the following potential function: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2588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2588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sz="2588" dirty="0" smtClean="0">
                <a:solidFill>
                  <a:schemeClr val="tx1"/>
                </a:solidFill>
              </a:rPr>
              <a:t>This is the </a:t>
            </a:r>
            <a:r>
              <a:rPr lang="en-US" sz="2588" dirty="0" err="1" smtClean="0">
                <a:solidFill>
                  <a:schemeClr val="tx1"/>
                </a:solidFill>
              </a:rPr>
              <a:t>α</a:t>
            </a:r>
            <a:r>
              <a:rPr lang="en-US" sz="2588" dirty="0" smtClean="0">
                <a:solidFill>
                  <a:schemeClr val="tx1"/>
                </a:solidFill>
              </a:rPr>
              <a:t>-Greedy Algorithm of Lehmann, O’Callaghan and </a:t>
            </a:r>
            <a:r>
              <a:rPr lang="en-US" sz="2588" dirty="0" err="1" smtClean="0">
                <a:solidFill>
                  <a:schemeClr val="tx1"/>
                </a:solidFill>
              </a:rPr>
              <a:t>Shoham</a:t>
            </a:r>
            <a:r>
              <a:rPr lang="en-US" sz="2588" dirty="0" smtClean="0">
                <a:solidFill>
                  <a:schemeClr val="tx1"/>
                </a:solidFill>
              </a:rPr>
              <a:t>, which achieves the best approximation ratio for this problem. [LOS02]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sz="2588" dirty="0" smtClean="0">
              <a:solidFill>
                <a:srgbClr val="008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Ex: Max-Sum Diversification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many practical settings, we would like to select a subset not only with a good quality but also diversified.</a:t>
            </a:r>
          </a:p>
        </p:txBody>
      </p:sp>
      <p:pic>
        <p:nvPicPr>
          <p:cNvPr id="50" name="Picture 49" descr="Screen Shot 2012-08-10 at 9.33.1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700" y="1981200"/>
            <a:ext cx="1993900" cy="81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3238"/>
            <a:ext cx="80772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Why need d</a:t>
            </a:r>
            <a:r>
              <a:rPr lang="en-US" altLang="zh-CN" dirty="0" smtClean="0"/>
              <a:t>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Top-</a:t>
            </a:r>
            <a:r>
              <a:rPr lang="en-US" b="1" dirty="0" err="1" smtClean="0"/>
              <a:t>k</a:t>
            </a:r>
            <a:r>
              <a:rPr lang="en-US" b="1" dirty="0" smtClean="0"/>
              <a:t> Query in Database:</a:t>
            </a:r>
          </a:p>
          <a:p>
            <a:pPr marL="273050" indent="-9525">
              <a:buNone/>
            </a:pPr>
            <a:r>
              <a:rPr lang="en-US" dirty="0" smtClean="0"/>
              <a:t>Given a search query, finding the top </a:t>
            </a:r>
            <a:r>
              <a:rPr lang="en-US" dirty="0" err="1" smtClean="0"/>
              <a:t>k</a:t>
            </a:r>
            <a:r>
              <a:rPr lang="en-US" dirty="0" smtClean="0"/>
              <a:t> results relating to the query. </a:t>
            </a:r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751092"/>
            <a:ext cx="7010400" cy="35735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4193" y="2514600"/>
            <a:ext cx="726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</a:rPr>
              <a:t>paris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2590800"/>
            <a:ext cx="838200" cy="400110"/>
          </a:xfrm>
          <a:prstGeom prst="ellipse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9641574">
            <a:off x="2844948" y="2772248"/>
            <a:ext cx="457200" cy="228600"/>
          </a:xfrm>
          <a:prstGeom prst="leftArrow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Feature Selection in Machine Learning:</a:t>
            </a:r>
          </a:p>
          <a:p>
            <a:pPr>
              <a:buNone/>
            </a:pPr>
            <a:r>
              <a:rPr lang="en-US" dirty="0" smtClean="0"/>
              <a:t>	Selecting a subset of relevant features for building robust learning models.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  A common hypothesis in the correlation feature selection: </a:t>
            </a:r>
            <a:r>
              <a:rPr lang="en-US" dirty="0" smtClean="0"/>
              <a:t>Good feature subsets contain features highly correlated with the classification, yet uncorrelated to each other.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regio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4108450"/>
            <a:ext cx="5454650" cy="198755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503238"/>
            <a:ext cx="80772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Why need d</a:t>
            </a:r>
            <a:r>
              <a:rPr lang="en-US" altLang="zh-CN" dirty="0" smtClean="0"/>
              <a:t>iversity?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greedy algorithms? </a:t>
            </a:r>
            <a:endParaRPr lang="en-US" dirty="0"/>
          </a:p>
        </p:txBody>
      </p:sp>
      <p:sp>
        <p:nvSpPr>
          <p:cNvPr id="5" name="Multiply 4"/>
          <p:cNvSpPr/>
          <p:nvPr/>
        </p:nvSpPr>
        <p:spPr>
          <a:xfrm>
            <a:off x="1371600" y="457200"/>
            <a:ext cx="914400" cy="914400"/>
          </a:xfrm>
          <a:prstGeom prst="mathMultiply">
            <a:avLst>
              <a:gd name="adj1" fmla="val 7180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76200"/>
            <a:ext cx="119776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+mj-lt"/>
              </a:rPr>
              <a:t>don’t</a:t>
            </a:r>
            <a:endParaRPr lang="en-US" sz="3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6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/>
              <a:t>A quote from Jeff Erickson’s algorithms book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>
                <a:latin typeface="Times New Roman"/>
              </a:rPr>
              <a:t>Everyone should tattoo the following sentence on the back of their hands, right under all the rules about logarithms and big-Oh notation</a:t>
            </a:r>
            <a:r>
              <a:rPr lang="en-US" dirty="0" smtClean="0"/>
              <a:t>:</a:t>
            </a:r>
            <a:endParaRPr lang="en-US" dirty="0"/>
          </a:p>
        </p:txBody>
      </p:sp>
      <p:pic>
        <p:nvPicPr>
          <p:cNvPr id="8" name="Picture 7" descr="Screen Shot 2012-08-08 at 11.06.1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216400"/>
            <a:ext cx="5549900" cy="119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Portfolio management in Finance:</a:t>
            </a:r>
          </a:p>
          <a:p>
            <a:pPr marL="273050" indent="-9525">
              <a:buNone/>
            </a:pPr>
            <a:r>
              <a:rPr lang="en-US" dirty="0" smtClean="0"/>
              <a:t>Allocating equities and hoping for a good annual return.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ortfolio-diversification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404110"/>
            <a:ext cx="5143500" cy="392049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503238"/>
            <a:ext cx="8077200" cy="639762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Why need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</a:t>
            </a:r>
            <a:r>
              <a:rPr kumimoji="0" lang="en-US" altLang="zh-CN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versity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 smtClean="0">
                <a:solidFill>
                  <a:schemeClr val="tx1"/>
                </a:solidFill>
              </a:rPr>
              <a:t>Given a universe of elements in a metric space and a normalized, monotone, </a:t>
            </a:r>
            <a:r>
              <a:rPr lang="en-US" dirty="0" err="1" smtClean="0">
                <a:solidFill>
                  <a:schemeClr val="tx1"/>
                </a:solidFill>
              </a:rPr>
              <a:t>submodular</a:t>
            </a:r>
            <a:r>
              <a:rPr lang="en-US" dirty="0" smtClean="0">
                <a:solidFill>
                  <a:schemeClr val="tx1"/>
                </a:solidFill>
              </a:rPr>
              <a:t> function defined on the set of subsets, the goal is to select a subset of a fixed size maximizing the following:</a:t>
            </a: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dirty="0" smtClean="0">
                <a:solidFill>
                  <a:schemeClr val="tx1"/>
                </a:solidFill>
              </a:rPr>
              <a:t>If you can only look at one element at a time and make an irrevocable decision on it, what is the best ordering you would like to see them? </a:t>
            </a:r>
          </a:p>
        </p:txBody>
      </p:sp>
      <p:pic>
        <p:nvPicPr>
          <p:cNvPr id="5" name="Picture 4" descr="Picture 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305" y="4127584"/>
            <a:ext cx="6438095" cy="673016"/>
          </a:xfrm>
          <a:prstGeom prst="rect">
            <a:avLst/>
          </a:prstGeom>
        </p:spPr>
      </p:pic>
      <p:pic>
        <p:nvPicPr>
          <p:cNvPr id="6" name="Picture 5" descr="Picture 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527413"/>
            <a:ext cx="3504762" cy="901587"/>
          </a:xfrm>
          <a:prstGeom prst="rect">
            <a:avLst/>
          </a:prstGeom>
        </p:spPr>
      </p:pic>
      <p:pic>
        <p:nvPicPr>
          <p:cNvPr id="7" name="Picture 6" descr="Picture 1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5400" y="3479879"/>
            <a:ext cx="6069841" cy="6349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096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Quality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5508" y="3096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Diversity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 rot="20350809">
            <a:off x="1864242" y="2866561"/>
            <a:ext cx="762000" cy="369332"/>
          </a:xfrm>
          <a:prstGeom prst="rightArrow">
            <a:avLst>
              <a:gd name="adj1" fmla="val 50000"/>
              <a:gd name="adj2" fmla="val 83135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913962">
            <a:off x="6057031" y="2871769"/>
            <a:ext cx="762000" cy="369332"/>
          </a:xfrm>
          <a:prstGeom prst="rightArrow">
            <a:avLst>
              <a:gd name="adj1" fmla="val 50000"/>
              <a:gd name="adj2" fmla="val 83135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 S be the current set, let          be the marginal gain on the quality by adding </a:t>
            </a:r>
            <a:r>
              <a:rPr lang="en-US" dirty="0" err="1" smtClean="0"/>
              <a:t>u</a:t>
            </a:r>
            <a:r>
              <a:rPr lang="en-US" dirty="0" smtClean="0"/>
              <a:t> to S, and let          be the marginal gain on the diversity by adding </a:t>
            </a:r>
            <a:r>
              <a:rPr lang="en-US" dirty="0" err="1" smtClean="0"/>
              <a:t>u</a:t>
            </a:r>
            <a:r>
              <a:rPr lang="en-US" dirty="0" smtClean="0"/>
              <a:t> to S. We select the next element maximizing the following potential function: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greedy algorithm achieves an approximation ratio of 2 for the max-sum diversification problem. [BCY12]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Screen Shot 2012-08-10 at 11.29.4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600" y="1600200"/>
            <a:ext cx="711200" cy="419100"/>
          </a:xfrm>
          <a:prstGeom prst="rect">
            <a:avLst/>
          </a:prstGeom>
        </p:spPr>
      </p:pic>
      <p:pic>
        <p:nvPicPr>
          <p:cNvPr id="6" name="Picture 5" descr="Screen Shot 2012-08-10 at 11.29.3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295400"/>
            <a:ext cx="711200" cy="381000"/>
          </a:xfrm>
          <a:prstGeom prst="rect">
            <a:avLst/>
          </a:prstGeom>
        </p:spPr>
      </p:pic>
      <p:pic>
        <p:nvPicPr>
          <p:cNvPr id="9" name="Picture 8" descr="Screen Shot 2012-08-11 at 12.32.10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3500" y="3270250"/>
            <a:ext cx="3327400" cy="74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Algorithm No-Name for VC: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algorithm is not optimal, but I do not know any input instance with ratio greater than or equal to 2 and I do not know how to analyze it. </a:t>
            </a:r>
          </a:p>
        </p:txBody>
      </p:sp>
      <p:pic>
        <p:nvPicPr>
          <p:cNvPr id="8" name="Picture 7" descr="Screen Shot 2012-08-10 at 3.19.57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1828800"/>
            <a:ext cx="7645400" cy="2806700"/>
          </a:xfrm>
          <a:prstGeom prst="rect">
            <a:avLst/>
          </a:prstGeom>
        </p:spPr>
      </p:pic>
      <p:pic>
        <p:nvPicPr>
          <p:cNvPr id="9" name="Picture 8" descr="question_clipar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2340" y="457200"/>
            <a:ext cx="861060" cy="2094230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algorithms can be quite useful and powerful. </a:t>
            </a:r>
          </a:p>
          <a:p>
            <a:endParaRPr lang="en-US" dirty="0" smtClean="0"/>
          </a:p>
          <a:p>
            <a:r>
              <a:rPr lang="en-US" dirty="0" smtClean="0"/>
              <a:t>There is a lot of flexibility in designing a greedy algorithm.</a:t>
            </a:r>
          </a:p>
          <a:p>
            <a:endParaRPr lang="en-US" dirty="0" smtClean="0"/>
          </a:p>
          <a:p>
            <a:r>
              <a:rPr lang="en-US" dirty="0" smtClean="0"/>
              <a:t>We still know very little about greedy algorithms as a algorithmic paradigm.  </a:t>
            </a:r>
            <a:r>
              <a:rPr lang="en-US" dirty="0" smtClean="0">
                <a:solidFill>
                  <a:srgbClr val="0000FF"/>
                </a:solidFill>
              </a:rPr>
              <a:t>And I hope you want to understand them better after this talk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.</a:t>
            </a:r>
          </a:p>
          <a:p>
            <a:endParaRPr lang="en-US" dirty="0" smtClean="0">
              <a:sym typeface="Wingdings"/>
            </a:endParaRPr>
          </a:p>
          <a:p>
            <a:pPr>
              <a:buNone/>
            </a:pPr>
            <a:r>
              <a:rPr lang="en-US" dirty="0" smtClean="0">
                <a:sym typeface="Wingdings"/>
              </a:rPr>
              <a:t>				</a:t>
            </a:r>
            <a:r>
              <a:rPr lang="en-US" sz="3243" b="1" dirty="0" smtClean="0">
                <a:sym typeface="Wingdings"/>
              </a:rPr>
              <a:t>THANK YOU!</a:t>
            </a:r>
            <a:r>
              <a:rPr lang="en-US" sz="3243" b="1" dirty="0" smtClean="0"/>
              <a:t> 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study greedy algorithms?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algorithms are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simple</a:t>
            </a:r>
            <a:r>
              <a:rPr lang="en-US" dirty="0" smtClean="0"/>
              <a:t>: easy to state and implement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natural</a:t>
            </a:r>
            <a:r>
              <a:rPr lang="en-US" dirty="0" smtClean="0"/>
              <a:t>: intuitive to come up with an algorithm 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efficient</a:t>
            </a:r>
            <a:r>
              <a:rPr lang="en-US" dirty="0" smtClean="0"/>
              <a:t>: often has a low-degree polynomial running time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flexible</a:t>
            </a:r>
            <a:r>
              <a:rPr lang="en-US" dirty="0" smtClean="0"/>
              <a:t>: different greedy algorithms for a single problem</a:t>
            </a:r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Greedy algorithms are widely used in practice as heuristics, and sometimes have good performance.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analysis of greedy algorithms can be non-trivial; their power and limitations are not well-understood.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greedy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4000" dirty="0" smtClean="0"/>
              <a:t>		</a:t>
            </a:r>
          </a:p>
          <a:p>
            <a:pPr lvl="1">
              <a:buNone/>
            </a:pPr>
            <a:endParaRPr lang="en-US" sz="4000" dirty="0" smtClean="0"/>
          </a:p>
          <a:p>
            <a:pPr lvl="1">
              <a:buNone/>
            </a:pPr>
            <a:endParaRPr lang="en-US" sz="4000" dirty="0" smtClean="0"/>
          </a:p>
          <a:p>
            <a:pPr lvl="1">
              <a:buNone/>
            </a:pPr>
            <a:endParaRPr lang="en-US" sz="4000" dirty="0" smtClean="0"/>
          </a:p>
          <a:p>
            <a:pPr lvl="1">
              <a:buNone/>
            </a:pPr>
            <a:r>
              <a:rPr lang="en-US" sz="4000" dirty="0" smtClean="0"/>
              <a:t>		“I</a:t>
            </a:r>
            <a:r>
              <a:rPr lang="en-US" sz="4000" dirty="0" smtClean="0"/>
              <a:t> know it when I see it!”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057400" y="3505200"/>
            <a:ext cx="5181600" cy="2651760"/>
          </a:xfrm>
          <a:prstGeom prst="rect">
            <a:avLst/>
          </a:prstGeom>
          <a:solidFill>
            <a:schemeClr val="bg2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greedy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greedy algorithm is an iterative procedure that at each step makes decisions on the input items. These decisions are usually: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: decisions only use local information about the input (hence computationally efficient);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grpSp>
        <p:nvGrpSpPr>
          <p:cNvPr id="6" name="Group 46"/>
          <p:cNvGrpSpPr/>
          <p:nvPr/>
        </p:nvGrpSpPr>
        <p:grpSpPr>
          <a:xfrm>
            <a:off x="4038600" y="4267200"/>
            <a:ext cx="914400" cy="914400"/>
            <a:chOff x="4038600" y="4267200"/>
            <a:chExt cx="914400" cy="914400"/>
          </a:xfrm>
        </p:grpSpPr>
        <p:sp>
          <p:nvSpPr>
            <p:cNvPr id="4" name="Cloud 3"/>
            <p:cNvSpPr/>
            <p:nvPr/>
          </p:nvSpPr>
          <p:spPr>
            <a:xfrm>
              <a:off x="4038600" y="4267200"/>
              <a:ext cx="914400" cy="914400"/>
            </a:xfrm>
            <a:prstGeom prst="cloud">
              <a:avLst/>
            </a:prstGeom>
            <a:solidFill>
              <a:schemeClr val="bg1"/>
            </a:solidFill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4275614" y="4632960"/>
              <a:ext cx="137160" cy="13716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5" idx="4"/>
            </p:cNvCxnSpPr>
            <p:nvPr/>
          </p:nvCxnSpPr>
          <p:spPr>
            <a:xfrm rot="16200000" flipH="1">
              <a:off x="4206637" y="4907677"/>
              <a:ext cx="411480" cy="13636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663440" y="4495800"/>
              <a:ext cx="137160" cy="13716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5" idx="0"/>
            </p:cNvCxnSpPr>
            <p:nvPr/>
          </p:nvCxnSpPr>
          <p:spPr>
            <a:xfrm rot="5400000" flipH="1" flipV="1">
              <a:off x="4191794" y="4480560"/>
              <a:ext cx="304800" cy="158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7"/>
            </p:cNvCxnSpPr>
            <p:nvPr/>
          </p:nvCxnSpPr>
          <p:spPr>
            <a:xfrm rot="5400000" flipH="1" flipV="1">
              <a:off x="4487540" y="4477148"/>
              <a:ext cx="81047" cy="2707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5" idx="2"/>
              <a:endCxn id="4" idx="2"/>
            </p:cNvCxnSpPr>
            <p:nvPr/>
          </p:nvCxnSpPr>
          <p:spPr>
            <a:xfrm rot="10800000" flipV="1">
              <a:off x="4041436" y="4701540"/>
              <a:ext cx="234178" cy="228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5"/>
              <a:endCxn id="4" idx="0"/>
            </p:cNvCxnSpPr>
            <p:nvPr/>
          </p:nvCxnSpPr>
          <p:spPr>
            <a:xfrm rot="16200000" flipH="1">
              <a:off x="4810612" y="4582773"/>
              <a:ext cx="111527" cy="17172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1"/>
            </p:cNvCxnSpPr>
            <p:nvPr/>
          </p:nvCxnSpPr>
          <p:spPr>
            <a:xfrm rot="16200000" flipV="1">
              <a:off x="4533902" y="4366262"/>
              <a:ext cx="247890" cy="513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49686" y="4795356"/>
              <a:ext cx="416325" cy="513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6172200" y="3733800"/>
            <a:ext cx="82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Input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greedy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greedy algorithm is an iterative procedure that at each step makes decisions on the input items. These decisions are usually: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: decisions only use local information about the input (hence computationally efficient);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irrevocable</a:t>
            </a:r>
            <a:r>
              <a:rPr lang="en-US" dirty="0" smtClean="0"/>
              <a:t>: once determined, decisions cannot be changed afterwards;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greedy</a:t>
            </a:r>
            <a:r>
              <a:rPr lang="en-US" dirty="0" smtClean="0"/>
              <a:t>: decisions are made on items optimizing with respect to a certain criterion.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Min Vertex Cover (VC)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greedy algorithm for VC:</a:t>
            </a:r>
          </a:p>
          <a:p>
            <a:pPr>
              <a:buNone/>
            </a:pPr>
            <a:r>
              <a:rPr lang="en-US" dirty="0" smtClean="0"/>
              <a:t>	At each step, add to the cover a vertex that covers the most uncovered edges (largest degree heuristic).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algorithm is an </a:t>
            </a:r>
            <a:r>
              <a:rPr lang="en-US" dirty="0" err="1" smtClean="0"/>
              <a:t>H</a:t>
            </a:r>
            <a:r>
              <a:rPr lang="en-US" sz="1600" dirty="0" err="1" smtClean="0"/>
              <a:t>n</a:t>
            </a:r>
            <a:r>
              <a:rPr lang="en-US" dirty="0" smtClean="0"/>
              <a:t>-approximation for VC. </a:t>
            </a:r>
          </a:p>
        </p:txBody>
      </p:sp>
      <p:pic>
        <p:nvPicPr>
          <p:cNvPr id="4" name="Picture 3" descr="Picture 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593651" cy="1079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a greedy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Clarkson’s Algorithm for VC: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Without line 5, this is exactly the previous algorithm. The Clarkson’s Algorithm is a 2-approximation for VC. </a:t>
            </a:r>
          </a:p>
        </p:txBody>
      </p:sp>
      <p:pic>
        <p:nvPicPr>
          <p:cNvPr id="4" name="Picture 3" descr="Picture 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32" y="1816473"/>
            <a:ext cx="7453968" cy="29841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3352800"/>
            <a:ext cx="6781800" cy="457200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greedy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greedy algorithm is an iterative procedure that at each step makes decisions on the input items. These decisions are usually: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: decisions only use local information about the input (hence computationally efficient);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irrevocable</a:t>
            </a:r>
            <a:r>
              <a:rPr lang="en-US" dirty="0" smtClean="0"/>
              <a:t>: once determined, the decision cannot be changed afterwards;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greedy</a:t>
            </a:r>
            <a:r>
              <a:rPr lang="en-US" dirty="0" smtClean="0"/>
              <a:t>: decisions are made on items optimizing with respect to a certain criterion. (</a:t>
            </a:r>
            <a:r>
              <a:rPr lang="en-US" dirty="0" smtClean="0">
                <a:solidFill>
                  <a:srgbClr val="FF0000"/>
                </a:solidFill>
              </a:rPr>
              <a:t>what criterion to use?</a:t>
            </a:r>
            <a:r>
              <a:rPr lang="en-US" dirty="0" smtClean="0"/>
              <a:t>)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6927</TotalTime>
  <Words>1365</Words>
  <Application>Microsoft Macintosh PowerPoint</Application>
  <PresentationFormat>On-screen Show (4:3)</PresentationFormat>
  <Paragraphs>185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Origin</vt:lpstr>
      <vt:lpstr>A Fairy Tale of Greedy Algorithms</vt:lpstr>
      <vt:lpstr>Why do we study greedy algorithms? </vt:lpstr>
      <vt:lpstr>Why do we study greedy algorithms? </vt:lpstr>
      <vt:lpstr>What is a greedy algorithm?</vt:lpstr>
      <vt:lpstr>What is a greedy algorithm?</vt:lpstr>
      <vt:lpstr>What is a greedy algorithm?</vt:lpstr>
      <vt:lpstr>An example of a greedy algorithm</vt:lpstr>
      <vt:lpstr>An example of a greedy algorithm</vt:lpstr>
      <vt:lpstr>What is a greedy algorithm?</vt:lpstr>
      <vt:lpstr>A main question for the talk</vt:lpstr>
      <vt:lpstr>Direct properties</vt:lpstr>
      <vt:lpstr>Direct properties</vt:lpstr>
      <vt:lpstr>Structural properties</vt:lpstr>
      <vt:lpstr>Structural properties</vt:lpstr>
      <vt:lpstr>Structural properties</vt:lpstr>
      <vt:lpstr>Potential functions</vt:lpstr>
      <vt:lpstr>Potential functions</vt:lpstr>
      <vt:lpstr>Why need diversity?</vt:lpstr>
      <vt:lpstr>Why need diversity?</vt:lpstr>
      <vt:lpstr>Slide 20</vt:lpstr>
      <vt:lpstr>Potential functions</vt:lpstr>
      <vt:lpstr>Potential functions</vt:lpstr>
      <vt:lpstr>A puzzle</vt:lpstr>
      <vt:lpstr>Conclusions</vt:lpstr>
    </vt:vector>
  </TitlesOfParts>
  <Company>University of Toronto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Comprehensive Study of Greedy Algorithms</dc:title>
  <dc:creator>Yuli Ye</dc:creator>
  <cp:lastModifiedBy>Yuli Ye</cp:lastModifiedBy>
  <cp:revision>340</cp:revision>
  <dcterms:created xsi:type="dcterms:W3CDTF">2012-08-16T10:44:24Z</dcterms:created>
  <dcterms:modified xsi:type="dcterms:W3CDTF">2012-08-16T11:11:04Z</dcterms:modified>
</cp:coreProperties>
</file>