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8" r:id="rId1"/>
  </p:sldMasterIdLst>
  <p:notesMasterIdLst>
    <p:notesMasterId r:id="rId50"/>
  </p:notesMasterIdLst>
  <p:sldIdLst>
    <p:sldId id="256" r:id="rId2"/>
    <p:sldId id="403" r:id="rId3"/>
    <p:sldId id="379" r:id="rId4"/>
    <p:sldId id="423" r:id="rId5"/>
    <p:sldId id="437" r:id="rId6"/>
    <p:sldId id="389" r:id="rId7"/>
    <p:sldId id="388" r:id="rId8"/>
    <p:sldId id="436" r:id="rId9"/>
    <p:sldId id="435" r:id="rId10"/>
    <p:sldId id="438" r:id="rId11"/>
    <p:sldId id="439" r:id="rId12"/>
    <p:sldId id="440" r:id="rId13"/>
    <p:sldId id="286" r:id="rId14"/>
    <p:sldId id="350" r:id="rId15"/>
    <p:sldId id="402" r:id="rId16"/>
    <p:sldId id="363" r:id="rId17"/>
    <p:sldId id="328" r:id="rId18"/>
    <p:sldId id="441" r:id="rId19"/>
    <p:sldId id="442" r:id="rId20"/>
    <p:sldId id="443" r:id="rId21"/>
    <p:sldId id="445" r:id="rId22"/>
    <p:sldId id="446" r:id="rId23"/>
    <p:sldId id="449" r:id="rId24"/>
    <p:sldId id="447" r:id="rId25"/>
    <p:sldId id="450" r:id="rId26"/>
    <p:sldId id="451" r:id="rId27"/>
    <p:sldId id="452" r:id="rId28"/>
    <p:sldId id="453" r:id="rId29"/>
    <p:sldId id="454" r:id="rId30"/>
    <p:sldId id="455" r:id="rId31"/>
    <p:sldId id="458" r:id="rId32"/>
    <p:sldId id="459" r:id="rId33"/>
    <p:sldId id="460" r:id="rId34"/>
    <p:sldId id="348" r:id="rId35"/>
    <p:sldId id="351" r:id="rId36"/>
    <p:sldId id="352" r:id="rId37"/>
    <p:sldId id="353" r:id="rId38"/>
    <p:sldId id="354" r:id="rId39"/>
    <p:sldId id="355" r:id="rId40"/>
    <p:sldId id="390" r:id="rId41"/>
    <p:sldId id="461" r:id="rId42"/>
    <p:sldId id="428" r:id="rId43"/>
    <p:sldId id="432" r:id="rId44"/>
    <p:sldId id="393" r:id="rId45"/>
    <p:sldId id="400" r:id="rId46"/>
    <p:sldId id="374" r:id="rId47"/>
    <p:sldId id="281" r:id="rId48"/>
    <p:sldId id="422" r:id="rId4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3" autoAdjust="0"/>
    <p:restoredTop sz="86737" autoAdjust="0"/>
  </p:normalViewPr>
  <p:slideViewPr>
    <p:cSldViewPr>
      <p:cViewPr>
        <p:scale>
          <a:sx n="59" d="100"/>
          <a:sy n="59" d="100"/>
        </p:scale>
        <p:origin x="-2640" y="-4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08803A6F-65D9-6C4E-B879-C8788B35A36F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6005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0FD874-1D11-794B-9B9F-3A29DB91623F}" type="slidenum">
              <a:rPr lang="en-CA"/>
              <a:pPr/>
              <a:t>1</a:t>
            </a:fld>
            <a:endParaRPr lang="en-CA" dirty="0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dirty="0" smtClean="0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</a:pPr>
            <a:fld id="{09E9E019-3702-014A-878E-DF177B403E89}" type="slidenum">
              <a:rPr lang="en-CA" sz="1200"/>
              <a:pPr algn="r">
                <a:buClrTx/>
                <a:buFontTx/>
                <a:buNone/>
              </a:pPr>
              <a:t>1</a:t>
            </a:fld>
            <a:endParaRPr lang="en-CA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Chinese</a:t>
            </a:r>
            <a:r>
              <a:rPr lang="en-US" baseline="0" dirty="0" smtClean="0"/>
              <a:t> </a:t>
            </a:r>
            <a:r>
              <a:rPr lang="en-US" dirty="0" smtClean="0"/>
              <a:t>math text, also studied by Newton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Spielman</a:t>
            </a:r>
            <a:r>
              <a:rPr lang="en-US" baseline="0" dirty="0" smtClean="0"/>
              <a:t> and Teng showed that SDD linear systems can be solved in nearly-linear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13</a:t>
            </a:fld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Many theoretical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14</a:t>
            </a:fld>
            <a:endParaRPr lang="en-C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we’re given an</a:t>
            </a:r>
            <a:r>
              <a:rPr lang="en-US" baseline="0" dirty="0" smtClean="0"/>
              <a:t> actual image?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15</a:t>
            </a:fld>
            <a:endParaRPr lang="en-C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issue: exponent on </a:t>
            </a:r>
            <a:r>
              <a:rPr lang="en-US" dirty="0" smtClean="0"/>
              <a:t>log</a:t>
            </a:r>
          </a:p>
          <a:p>
            <a:r>
              <a:rPr lang="en-US" baseline="0" dirty="0" smtClean="0"/>
              <a:t>Algorithm </a:t>
            </a:r>
            <a:r>
              <a:rPr lang="en-US" baseline="0" dirty="0" smtClean="0"/>
              <a:t>isn’t much faster than a O(n</a:t>
            </a:r>
            <a:r>
              <a:rPr lang="en-US" baseline="30000" dirty="0" smtClean="0"/>
              <a:t>2</a:t>
            </a:r>
            <a:r>
              <a:rPr lang="en-US" baseline="0" dirty="0" smtClean="0"/>
              <a:t>) algorithm on reasonably sized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16</a:t>
            </a:fld>
            <a:endParaRPr lang="en-C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</a:t>
            </a:r>
            <a:r>
              <a:rPr lang="en-US" baseline="0" dirty="0" smtClean="0"/>
              <a:t> guarantees, </a:t>
            </a:r>
            <a:r>
              <a:rPr lang="en-US" baseline="0" dirty="0" smtClean="0"/>
              <a:t>also </a:t>
            </a:r>
            <a:r>
              <a:rPr lang="en-US" baseline="0" dirty="0" smtClean="0"/>
              <a:t>parallelizable.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17</a:t>
            </a:fld>
            <a:endParaRPr lang="en-CA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Laplacians are closely related to graphs</a:t>
            </a:r>
          </a:p>
          <a:p>
            <a:r>
              <a:rPr lang="en-US" dirty="0" smtClean="0"/>
              <a:t>Each row/column corresponds to a vertex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18</a:t>
            </a:fld>
            <a:endParaRPr lang="en-CA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20</a:t>
            </a:fld>
            <a:endParaRPr lang="en-CA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</a:t>
            </a:r>
            <a:r>
              <a:rPr lang="en-US" baseline="0" dirty="0" smtClean="0"/>
              <a:t> ordering </a:t>
            </a:r>
            <a:r>
              <a:rPr lang="en-US" dirty="0" smtClean="0"/>
              <a:t>works </a:t>
            </a:r>
            <a:r>
              <a:rPr lang="en-US" dirty="0" smtClean="0"/>
              <a:t>almost the same </a:t>
            </a:r>
            <a:r>
              <a:rPr lang="en-US" dirty="0" smtClean="0"/>
              <a:t>way as </a:t>
            </a:r>
            <a:r>
              <a:rPr lang="en-US" dirty="0" smtClean="0"/>
              <a:t>scalars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Sampling gives the graph in expectation.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Each edge is a resistor with conductance </a:t>
            </a:r>
            <a:r>
              <a:rPr lang="en-US" sz="1200" dirty="0" smtClean="0"/>
              <a:t>equal to its weight.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CMU’s space program</a:t>
            </a:r>
          </a:p>
          <a:p>
            <a:r>
              <a:rPr lang="en-US" dirty="0" smtClean="0"/>
              <a:t>Rocket</a:t>
            </a:r>
            <a:r>
              <a:rPr lang="en-US" baseline="0" dirty="0" smtClean="0"/>
              <a:t> takes picture of moon surface</a:t>
            </a:r>
          </a:p>
          <a:p>
            <a:r>
              <a:rPr lang="en-US" baseline="0" dirty="0" smtClean="0"/>
              <a:t>Noisy picture, want to finding landing site from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</a:t>
            </a:fld>
            <a:endParaRPr lang="en-CA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34</a:t>
            </a:fld>
            <a:endParaRPr lang="en-CA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35</a:t>
            </a:fld>
            <a:endParaRPr lang="en-CA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36</a:t>
            </a:fld>
            <a:endParaRPr lang="en-CA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37</a:t>
            </a:fld>
            <a:endParaRPr lang="en-CA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38</a:t>
            </a:fld>
            <a:endParaRPr lang="en-CA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gives a O(mlog</a:t>
            </a:r>
            <a:r>
              <a:rPr lang="en-US" baseline="30000" dirty="0" smtClean="0"/>
              <a:t>2</a:t>
            </a:r>
            <a:r>
              <a:rPr lang="en-US" dirty="0" smtClean="0"/>
              <a:t>n)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39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Noise is s-x in this 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4</a:t>
            </a:fld>
            <a:endParaRPr lang="en-CA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Optometrist</a:t>
            </a:r>
            <a:r>
              <a:rPr lang="en-US" baseline="0" dirty="0" smtClean="0"/>
              <a:t>s see that the denoised picture is missing some nerve fiber layers.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40</a:t>
            </a:fld>
            <a:endParaRPr lang="en-CA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41</a:t>
            </a:fld>
            <a:endParaRPr lang="en-CA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/>
              <a:t>Difference: second term is a</a:t>
            </a:r>
            <a:r>
              <a:rPr lang="en-US" baseline="0" dirty="0" smtClean="0"/>
              <a:t> </a:t>
            </a:r>
            <a:r>
              <a:rPr lang="en-US" dirty="0" smtClean="0"/>
              <a:t>sum of absolute values.</a:t>
            </a:r>
          </a:p>
          <a:p>
            <a:r>
              <a:rPr lang="en-US" dirty="0" smtClean="0"/>
              <a:t>Related </a:t>
            </a:r>
            <a:r>
              <a:rPr lang="en-US" dirty="0" smtClean="0"/>
              <a:t>to LASSO and compressed </a:t>
            </a:r>
            <a:r>
              <a:rPr lang="en-US" dirty="0" smtClean="0"/>
              <a:t>sensing.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42</a:t>
            </a:fld>
            <a:endParaRPr lang="en-CA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43</a:t>
            </a:fld>
            <a:endParaRPr lang="en-CA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Sharper image, more</a:t>
            </a:r>
            <a:r>
              <a:rPr lang="en-US" baseline="0" dirty="0" smtClean="0"/>
              <a:t> clear where boundaries </a:t>
            </a:r>
            <a:r>
              <a:rPr lang="en-US" baseline="0" dirty="0" smtClean="0"/>
              <a:t>are.</a:t>
            </a:r>
          </a:p>
          <a:p>
            <a:r>
              <a:rPr lang="en-US" baseline="0" dirty="0" smtClean="0"/>
              <a:t>Smaller features disappear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44</a:t>
            </a:fld>
            <a:endParaRPr lang="en-CA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</a:t>
            </a:r>
            <a:r>
              <a:rPr lang="en-US" baseline="0" dirty="0" smtClean="0"/>
              <a:t> instead of m is crucial, and makes this an interesting subroutine.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45</a:t>
            </a:fld>
            <a:endParaRPr lang="en-CA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46</a:t>
            </a:fld>
            <a:endParaRPr lang="en-CA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47</a:t>
            </a:fld>
            <a:endParaRPr lang="en-CA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48</a:t>
            </a:fld>
            <a:endParaRPr lang="en-C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Same</a:t>
            </a:r>
            <a:r>
              <a:rPr lang="en-US" baseline="0" smtClean="0"/>
              <a:t> as minimizing quadratics in a single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8</a:t>
            </a:fld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Formally the running time can be characterized using n and 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803A6F-65D9-6C4E-B879-C8788B35A36F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77381B-226A-1946-BDFA-CEE6FFF1C04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B14E-2086-9945-8FB0-41BEF913C5AB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29786-D9E5-4E44-8E6C-5E64CECAFEB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C9C0-62BE-1246-9D91-E033473245A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BCAD-6EB3-7043-9048-2759D676FB3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D0BB-6F83-DC44-A2AE-E8E6D3BD9DE3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4A51-0241-7344-8D44-CBA8ACFF3E8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0EEC-3AE6-4F41-88F6-CACE6695ECEC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2711-8944-5540-8119-96E0BEFC61D8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D2DA-A1E3-8945-8833-C9CD754F30F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873B-5F55-3F41-A3B3-B158CFAE565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43AD57-5CF8-BE48-938F-68DAF26C69B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685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800" dirty="0" smtClean="0">
                <a:latin typeface="+mj-lt"/>
                <a:ea typeface="SimSun" charset="0"/>
                <a:cs typeface="SimSun" charset="0"/>
              </a:rPr>
              <a:t>Algorithm </a:t>
            </a:r>
            <a:r>
              <a:rPr lang="en-CA" sz="4800" dirty="0">
                <a:latin typeface="+mj-lt"/>
                <a:ea typeface="SimSun" charset="0"/>
                <a:cs typeface="SimSun" charset="0"/>
              </a:rPr>
              <a:t>Design </a:t>
            </a:r>
            <a:r>
              <a:rPr lang="en-CA" sz="4800" dirty="0" smtClean="0">
                <a:latin typeface="+mj-lt"/>
                <a:ea typeface="SimSun" charset="0"/>
                <a:cs typeface="SimSun" charset="0"/>
              </a:rPr>
              <a:t>Using </a:t>
            </a:r>
            <a:r>
              <a:rPr lang="en-CA" sz="4800" dirty="0">
                <a:latin typeface="+mj-lt"/>
                <a:ea typeface="SimSun" charset="0"/>
                <a:cs typeface="SimSun" charset="0"/>
              </a:rPr>
              <a:t>Spectral Graph Theory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8286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3048000"/>
            <a:ext cx="2819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2400" dirty="0" smtClean="0">
                <a:latin typeface="+mn-lt"/>
              </a:rPr>
              <a:t>Richard </a:t>
            </a:r>
            <a:r>
              <a:rPr lang="en-CA" sz="2400" dirty="0">
                <a:latin typeface="+mn-lt"/>
              </a:rPr>
              <a:t>Peng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3400" y="49530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r>
              <a:rPr lang="en-CA" sz="2400" dirty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Joint Work </a:t>
            </a:r>
            <a:r>
              <a:rPr lang="en-CA" sz="2400" dirty="0" smtClean="0">
                <a:solidFill>
                  <a:srgbClr val="0D0D0D"/>
                </a:solidFill>
                <a:latin typeface="+mn-lt"/>
                <a:ea typeface="SimSun" charset="0"/>
                <a:cs typeface="SimSun" charset="0"/>
              </a:rPr>
              <a:t>with </a:t>
            </a:r>
            <a:r>
              <a:rPr lang="en-US" sz="2400" dirty="0" smtClean="0">
                <a:latin typeface="+mn-lt"/>
              </a:rPr>
              <a:t>Guy Blelloch, HuiHan Chin, Anupam Gupta, Jon </a:t>
            </a:r>
            <a:r>
              <a:rPr lang="en-US" sz="2400" dirty="0">
                <a:latin typeface="+mn-lt"/>
              </a:rPr>
              <a:t>Kelner, Yiannis Koutis, Aleksander </a:t>
            </a:r>
            <a:r>
              <a:rPr lang="en-US" sz="2400" dirty="0" smtClean="0">
                <a:latin typeface="+mn-lt"/>
              </a:rPr>
              <a:t>M</a:t>
            </a:r>
            <a:r>
              <a:rPr lang="en-CA" sz="2400" dirty="0"/>
              <a:t>ą</a:t>
            </a:r>
            <a:r>
              <a:rPr lang="en-US" sz="2400" dirty="0" smtClean="0">
                <a:latin typeface="+mn-lt"/>
              </a:rPr>
              <a:t>dry, </a:t>
            </a:r>
            <a:r>
              <a:rPr lang="en-US" sz="2400" dirty="0">
                <a:latin typeface="+mn-lt"/>
              </a:rPr>
              <a:t>Gary </a:t>
            </a:r>
            <a:r>
              <a:rPr lang="en-US" sz="2400" dirty="0" smtClean="0">
                <a:latin typeface="+mn-lt"/>
              </a:rPr>
              <a:t>Miller and Kanat Tangwongsan</a:t>
            </a:r>
            <a:endParaRPr lang="en-CA" sz="2400" dirty="0">
              <a:solidFill>
                <a:srgbClr val="0D0D0D"/>
              </a:solidFill>
              <a:latin typeface="+mn-lt"/>
              <a:ea typeface="SimSun" charset="0"/>
              <a:cs typeface="SimSun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Solving Linear Systems: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Explicit and Implicit</a:t>
            </a:r>
            <a:endParaRPr lang="en-US" dirty="0"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51729"/>
              </p:ext>
            </p:extLst>
          </p:nvPr>
        </p:nvGraphicFramePr>
        <p:xfrm>
          <a:off x="762000" y="1923928"/>
          <a:ext cx="7848600" cy="287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971800"/>
                <a:gridCol w="2895600"/>
              </a:tblGrid>
              <a:tr h="4266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</a:t>
                      </a:r>
                      <a:r>
                        <a:rPr lang="en-US" baseline="0" dirty="0" smtClean="0"/>
                        <a:t> (explicit)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Iterative (implicit)</a:t>
                      </a:r>
                      <a:endParaRPr lang="en-US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‘Unit’ 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Modifying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Matrix-vector</a:t>
                      </a:r>
                      <a:r>
                        <a:rPr lang="en-US" baseline="0" dirty="0" smtClean="0"/>
                        <a:t> multiply</a:t>
                      </a:r>
                      <a:endParaRPr lang="en-US" dirty="0" smtClean="0"/>
                    </a:p>
                  </a:txBody>
                  <a:tcPr/>
                </a:tc>
              </a:tr>
              <a:tr h="607769">
                <a:tc>
                  <a:txBody>
                    <a:bodyPr/>
                    <a:lstStyle/>
                    <a:p>
                      <a:r>
                        <a:rPr lang="en-US" dirty="0" smtClean="0"/>
                        <a:t>Main 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Operations applied on matrix</a:t>
                      </a:r>
                      <a:r>
                        <a:rPr lang="en-US" baseline="0" dirty="0" smtClean="0"/>
                        <a:t> are reversible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Explored</a:t>
                      </a:r>
                      <a:r>
                        <a:rPr lang="en-US" baseline="0" dirty="0" smtClean="0"/>
                        <a:t> large portion of rank space</a:t>
                      </a:r>
                      <a:endParaRPr lang="en-US" dirty="0" smtClean="0"/>
                    </a:p>
                  </a:txBody>
                  <a:tcPr/>
                </a:tc>
              </a:tr>
              <a:tr h="377337">
                <a:tc>
                  <a:txBody>
                    <a:bodyPr/>
                    <a:lstStyle/>
                    <a:p>
                      <a:r>
                        <a:rPr lang="en-US" dirty="0" smtClean="0"/>
                        <a:t>Cost per 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O(m)</a:t>
                      </a:r>
                    </a:p>
                  </a:txBody>
                  <a:tcPr/>
                </a:tc>
              </a:tr>
              <a:tr h="455368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Numer</a:t>
                      </a:r>
                      <a:r>
                        <a:rPr lang="en-US" baseline="0" dirty="0" smtClean="0"/>
                        <a:t> of Steps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</a:t>
                      </a:r>
                      <a:r>
                        <a:rPr lang="el-GR" sz="1800" baseline="30000" dirty="0" smtClean="0"/>
                        <a:t>ω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O(n)</a:t>
                      </a:r>
                    </a:p>
                  </a:txBody>
                  <a:tcPr/>
                </a:tc>
              </a:tr>
              <a:tr h="60776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Runtime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O(n</a:t>
                      </a:r>
                      <a:r>
                        <a:rPr lang="el-GR" sz="1800" baseline="30000" dirty="0" smtClean="0"/>
                        <a:t>ω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O(nm)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9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Explicit Algorithms</a:t>
            </a:r>
            <a:endParaRPr lang="en-US" dirty="0">
              <a:latin typeface="+mn-lt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609600" y="2057400"/>
            <a:ext cx="4724400" cy="3505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defRPr/>
            </a:pPr>
            <a:r>
              <a:rPr lang="en-US" sz="2400" dirty="0" smtClean="0"/>
              <a:t>[1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CE]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Gaussian Elimination: O(n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)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[</a:t>
            </a:r>
            <a:r>
              <a:rPr lang="en-US" sz="2400" dirty="0" err="1" smtClean="0"/>
              <a:t>Strassen</a:t>
            </a:r>
            <a:r>
              <a:rPr lang="en-US" sz="2400" dirty="0" smtClean="0"/>
              <a:t> `69] O(n</a:t>
            </a:r>
            <a:r>
              <a:rPr lang="en-US" sz="2400" baseline="30000" dirty="0" smtClean="0"/>
              <a:t>2.8</a:t>
            </a:r>
            <a:r>
              <a:rPr lang="en-US" sz="2400" dirty="0" smtClean="0"/>
              <a:t>)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  <a:p>
            <a:pPr marL="342900"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defRPr/>
            </a:pPr>
            <a:r>
              <a:rPr lang="en-US" sz="2400" baseline="0" dirty="0" smtClean="0"/>
              <a:t>[Coppersmith-</a:t>
            </a:r>
            <a:r>
              <a:rPr lang="en-US" sz="2400" baseline="0" dirty="0" err="1" smtClean="0"/>
              <a:t>Winograd</a:t>
            </a:r>
            <a:r>
              <a:rPr lang="en-US" sz="2400" baseline="0" dirty="0" smtClean="0"/>
              <a:t> `90</a:t>
            </a:r>
            <a:r>
              <a:rPr lang="en-US" sz="2400" dirty="0" smtClean="0"/>
              <a:t>] O(n</a:t>
            </a:r>
            <a:r>
              <a:rPr lang="en-US" sz="2400" baseline="30000" dirty="0" smtClean="0"/>
              <a:t>2.3755</a:t>
            </a:r>
            <a:r>
              <a:rPr lang="en-US" sz="2400" dirty="0" smtClean="0"/>
              <a:t>)</a:t>
            </a:r>
          </a:p>
          <a:p>
            <a:pPr marL="34290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defRPr/>
            </a:pPr>
            <a:r>
              <a:rPr lang="en-US" sz="2400" dirty="0" smtClean="0"/>
              <a:t>[</a:t>
            </a:r>
            <a:r>
              <a:rPr lang="en-US" sz="2400" dirty="0" err="1" smtClean="0"/>
              <a:t>Stothers</a:t>
            </a:r>
            <a:r>
              <a:rPr lang="en-US" sz="2400" dirty="0" smtClean="0"/>
              <a:t> `10</a:t>
            </a:r>
            <a:r>
              <a:rPr lang="en-US" sz="2400" dirty="0"/>
              <a:t>] O(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2.3737</a:t>
            </a:r>
            <a:r>
              <a:rPr lang="en-US" sz="2400" dirty="0" smtClean="0"/>
              <a:t>)</a:t>
            </a:r>
          </a:p>
          <a:p>
            <a:pPr marL="34290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defRPr/>
            </a:pPr>
            <a:r>
              <a:rPr lang="en-US" sz="2400" dirty="0" smtClean="0"/>
              <a:t>[</a:t>
            </a:r>
            <a:r>
              <a:rPr lang="en-US" sz="2400" dirty="0" err="1" smtClean="0"/>
              <a:t>Vassilevska</a:t>
            </a:r>
            <a:r>
              <a:rPr lang="en-US" sz="2400" dirty="0" smtClean="0"/>
              <a:t> Williams`11] </a:t>
            </a:r>
            <a:r>
              <a:rPr lang="en-US" sz="2400" dirty="0"/>
              <a:t>O(</a:t>
            </a:r>
            <a:r>
              <a:rPr lang="en-US" sz="2400" dirty="0" smtClean="0"/>
              <a:t>n</a:t>
            </a:r>
            <a:r>
              <a:rPr lang="en-US" sz="2400" baseline="30000" dirty="0" smtClean="0"/>
              <a:t>2.3727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Down Arrow 15"/>
          <p:cNvSpPr/>
          <p:nvPr/>
        </p:nvSpPr>
        <p:spPr>
          <a:xfrm rot="5400000">
            <a:off x="4953000" y="20574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SupportTrees\Talks\FastSolver\figures\jiuzhangsuansh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00200"/>
            <a:ext cx="1818575" cy="236979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124200"/>
            <a:ext cx="2027417" cy="33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9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SDD Linear Systems</a:t>
            </a:r>
            <a:endParaRPr lang="en-US" dirty="0">
              <a:latin typeface="+mn-l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73186"/>
              </p:ext>
            </p:extLst>
          </p:nvPr>
        </p:nvGraphicFramePr>
        <p:xfrm>
          <a:off x="762000" y="1923928"/>
          <a:ext cx="7848600" cy="287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971800"/>
                <a:gridCol w="2895600"/>
              </a:tblGrid>
              <a:tr h="4266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</a:t>
                      </a:r>
                      <a:r>
                        <a:rPr lang="en-US" baseline="0" dirty="0" smtClean="0"/>
                        <a:t> (explicit)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Iterative (implicit)</a:t>
                      </a:r>
                      <a:endParaRPr lang="en-US" dirty="0"/>
                    </a:p>
                  </a:txBody>
                  <a:tcPr/>
                </a:tc>
              </a:tr>
              <a:tr h="34729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‘Unit’ 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Modifying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Matrix-vector</a:t>
                      </a:r>
                      <a:r>
                        <a:rPr lang="en-US" baseline="0" dirty="0" smtClean="0"/>
                        <a:t> multiply</a:t>
                      </a:r>
                      <a:endParaRPr lang="en-US" dirty="0" smtClean="0"/>
                    </a:p>
                  </a:txBody>
                  <a:tcPr/>
                </a:tc>
              </a:tr>
              <a:tr h="607769">
                <a:tc>
                  <a:txBody>
                    <a:bodyPr/>
                    <a:lstStyle/>
                    <a:p>
                      <a:r>
                        <a:rPr lang="en-US" dirty="0" smtClean="0"/>
                        <a:t>Main 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Operations applied on matrix</a:t>
                      </a:r>
                      <a:r>
                        <a:rPr lang="en-US" baseline="0" dirty="0" smtClean="0"/>
                        <a:t> are reversible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Explored</a:t>
                      </a:r>
                      <a:r>
                        <a:rPr lang="en-US" baseline="0" dirty="0" smtClean="0"/>
                        <a:t> large portion of rank space</a:t>
                      </a:r>
                      <a:endParaRPr lang="en-US" dirty="0" smtClean="0"/>
                    </a:p>
                  </a:txBody>
                  <a:tcPr/>
                </a:tc>
              </a:tr>
              <a:tr h="377337">
                <a:tc>
                  <a:txBody>
                    <a:bodyPr/>
                    <a:lstStyle/>
                    <a:p>
                      <a:r>
                        <a:rPr lang="en-US" dirty="0" smtClean="0"/>
                        <a:t>Cost per 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O(m)</a:t>
                      </a:r>
                    </a:p>
                  </a:txBody>
                  <a:tcPr/>
                </a:tc>
              </a:tr>
              <a:tr h="455368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Numer</a:t>
                      </a:r>
                      <a:r>
                        <a:rPr lang="en-US" baseline="0" dirty="0" smtClean="0"/>
                        <a:t> of Steps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</a:t>
                      </a:r>
                      <a:r>
                        <a:rPr lang="el-GR" sz="1800" baseline="30000" dirty="0" smtClean="0"/>
                        <a:t>ω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O(n)</a:t>
                      </a:r>
                    </a:p>
                  </a:txBody>
                  <a:tcPr/>
                </a:tc>
              </a:tr>
              <a:tr h="60776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Runtime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O(n</a:t>
                      </a:r>
                      <a:r>
                        <a:rPr lang="el-GR" sz="1800" baseline="30000" dirty="0" smtClean="0"/>
                        <a:t>ω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O(nm)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286000" y="4800600"/>
            <a:ext cx="5943600" cy="1447800"/>
            <a:chOff x="2743200" y="2895600"/>
            <a:chExt cx="5943600" cy="1447800"/>
          </a:xfrm>
        </p:grpSpPr>
        <p:sp>
          <p:nvSpPr>
            <p:cNvPr id="7" name="Content Placeholder 5"/>
            <p:cNvSpPr txBox="1">
              <a:spLocks/>
            </p:cNvSpPr>
            <p:nvPr/>
          </p:nvSpPr>
          <p:spPr>
            <a:xfrm>
              <a:off x="2743200" y="3657600"/>
              <a:ext cx="5943600" cy="685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R="0" lvl="0" indent="-2286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[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Vaidya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`91]: Hybrid methods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114800" y="2895600"/>
              <a:ext cx="53340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7010400" y="2895600"/>
              <a:ext cx="533400" cy="762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64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81000"/>
            <a:ext cx="8260672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Nearly Linear Time Solvers</a:t>
            </a:r>
            <a:br>
              <a:rPr lang="en-US" dirty="0" smtClean="0">
                <a:latin typeface="+mn-lt"/>
              </a:rPr>
            </a:br>
            <a:r>
              <a:rPr lang="en-US" sz="3600" dirty="0" smtClean="0"/>
              <a:t>[Spielman-Teng ‘04]</a:t>
            </a:r>
            <a:br>
              <a:rPr lang="en-US" sz="3600" dirty="0" smtClean="0"/>
            </a:br>
            <a:endParaRPr lang="en-US" dirty="0">
              <a:latin typeface="+mn-lt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533400" y="1981200"/>
            <a:ext cx="65532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 smtClean="0"/>
              <a:t>Input</a:t>
            </a:r>
            <a:r>
              <a:rPr lang="en-US" sz="2400" dirty="0" smtClean="0"/>
              <a:t>: n by n SDD matrix </a:t>
            </a:r>
            <a:r>
              <a:rPr lang="en-US" sz="2400" b="1" dirty="0" smtClean="0"/>
              <a:t>A</a:t>
            </a:r>
            <a:r>
              <a:rPr lang="en-US" sz="2400" dirty="0" smtClean="0"/>
              <a:t> with m non-zeros</a:t>
            </a:r>
          </a:p>
          <a:p>
            <a:r>
              <a:rPr lang="en-US" sz="2400" dirty="0" smtClean="0"/>
              <a:t>		vector b</a:t>
            </a:r>
          </a:p>
          <a:p>
            <a:r>
              <a:rPr lang="en-US" sz="2400" b="1" dirty="0" smtClean="0"/>
              <a:t>Where</a:t>
            </a:r>
            <a:r>
              <a:rPr lang="en-US" sz="2400" dirty="0" smtClean="0"/>
              <a:t>: b = </a:t>
            </a:r>
            <a:r>
              <a:rPr lang="en-US" sz="2400" b="1" dirty="0" smtClean="0"/>
              <a:t>A</a:t>
            </a:r>
            <a:r>
              <a:rPr lang="en-US" sz="2400" dirty="0" smtClean="0"/>
              <a:t>x for some x</a:t>
            </a:r>
          </a:p>
          <a:p>
            <a:r>
              <a:rPr lang="en-US" sz="2400" b="1" dirty="0" smtClean="0"/>
              <a:t>Output</a:t>
            </a:r>
            <a:r>
              <a:rPr lang="en-US" sz="2400" dirty="0" smtClean="0"/>
              <a:t>: Approximate solution x’ s.t.</a:t>
            </a:r>
          </a:p>
          <a:p>
            <a:r>
              <a:rPr lang="en-US" sz="2400" dirty="0" smtClean="0"/>
              <a:t>|x-x’|</a:t>
            </a:r>
            <a:r>
              <a:rPr lang="en-US" sz="2400" b="1" baseline="-25000" dirty="0" smtClean="0"/>
              <a:t>A</a:t>
            </a:r>
            <a:r>
              <a:rPr lang="en-US" sz="2400" dirty="0" smtClean="0"/>
              <a:t>&lt;</a:t>
            </a:r>
            <a:r>
              <a:rPr lang="el-GR" sz="2400" dirty="0" smtClean="0"/>
              <a:t>ε</a:t>
            </a:r>
            <a:r>
              <a:rPr lang="en-US" sz="2400" dirty="0" smtClean="0"/>
              <a:t>|x|</a:t>
            </a:r>
            <a:r>
              <a:rPr lang="en-US" sz="2400" b="1" baseline="-25000" dirty="0" smtClean="0"/>
              <a:t>A</a:t>
            </a:r>
          </a:p>
          <a:p>
            <a:r>
              <a:rPr lang="pt-BR" sz="2400" b="1" dirty="0" smtClean="0"/>
              <a:t>Runtime</a:t>
            </a:r>
            <a:r>
              <a:rPr lang="pt-BR" sz="2400" dirty="0" smtClean="0"/>
              <a:t>: Nearly Linear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905000" y="4495800"/>
            <a:ext cx="5029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pt-BR" sz="2400" dirty="0" smtClean="0"/>
              <a:t>O(mlog</a:t>
            </a:r>
            <a:r>
              <a:rPr lang="pt-BR" sz="2400" baseline="30000" dirty="0" smtClean="0"/>
              <a:t>c</a:t>
            </a:r>
            <a:r>
              <a:rPr lang="pt-BR" sz="2400" dirty="0" smtClean="0"/>
              <a:t>n log(1/</a:t>
            </a:r>
            <a:r>
              <a:rPr lang="el-GR" sz="2400" dirty="0" smtClean="0"/>
              <a:t>ε</a:t>
            </a:r>
            <a:r>
              <a:rPr lang="pt-BR" sz="2400" dirty="0" smtClean="0"/>
              <a:t>))</a:t>
            </a:r>
            <a:r>
              <a:rPr lang="pt-BR" sz="2400" i="1" dirty="0" smtClean="0"/>
              <a:t> expected</a:t>
            </a:r>
          </a:p>
        </p:txBody>
      </p:sp>
    </p:spTree>
    <p:extLst>
      <p:ext uri="{BB962C8B-B14F-4D97-AF65-F5344CB8AC3E}">
        <p14:creationId xmlns:p14="http://schemas.microsoft.com/office/powerpoint/2010/main" val="213867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/>
              <a:t>Theoretical Applications of SDD Solvers: Many Iterations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429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CA" dirty="0"/>
              <a:t>[Zhu-Ghahramani-Lafferty `03][Zhou-Huang-Scholkopf `05] </a:t>
            </a:r>
            <a:r>
              <a:rPr lang="en-CA" dirty="0" smtClean="0"/>
              <a:t>learning </a:t>
            </a:r>
            <a:r>
              <a:rPr lang="en-CA" dirty="0"/>
              <a:t>on graphical models</a:t>
            </a:r>
            <a:r>
              <a:rPr lang="en-CA" dirty="0" smtClean="0"/>
              <a:t>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CA" dirty="0" smtClean="0"/>
              <a:t>[</a:t>
            </a:r>
            <a:r>
              <a:rPr lang="en-CA" dirty="0"/>
              <a:t>Tutte `62] Planar graph embeddings.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CA" dirty="0"/>
              <a:t>[Boman-Hendrickson-Vavasis `04</a:t>
            </a:r>
            <a:r>
              <a:rPr lang="en-CA" dirty="0" smtClean="0"/>
              <a:t>] Finite Element PDEs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CA" dirty="0" smtClean="0"/>
              <a:t>[Kelner-Mądry `09] Random spanning trees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CA" dirty="0" smtClean="0"/>
              <a:t>[Daitsch-Spielman `08</a:t>
            </a:r>
            <a:r>
              <a:rPr lang="en-CA" dirty="0"/>
              <a:t>] [Christiano-Kelner-Mądry-Spielman-Teng `11] </a:t>
            </a:r>
            <a:r>
              <a:rPr lang="en-CA" dirty="0" smtClean="0"/>
              <a:t>maximum flow, </a:t>
            </a:r>
            <a:r>
              <a:rPr lang="en-CA" dirty="0" err="1" smtClean="0"/>
              <a:t>mincost</a:t>
            </a:r>
            <a:r>
              <a:rPr lang="en-CA" dirty="0" smtClean="0"/>
              <a:t> flow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CA" dirty="0" smtClean="0"/>
              <a:t>[</a:t>
            </a:r>
            <a:r>
              <a:rPr lang="en-CA" dirty="0" err="1" smtClean="0"/>
              <a:t>Cheeger</a:t>
            </a:r>
            <a:r>
              <a:rPr lang="en-CA" dirty="0" smtClean="0"/>
              <a:t>, </a:t>
            </a:r>
            <a:r>
              <a:rPr lang="en-CA" dirty="0" err="1" smtClean="0"/>
              <a:t>Alon-Millman</a:t>
            </a:r>
            <a:r>
              <a:rPr lang="en-CA" dirty="0" smtClean="0"/>
              <a:t> `85, Sherman `09, </a:t>
            </a:r>
            <a:r>
              <a:rPr lang="en-CA" dirty="0" err="1" smtClean="0"/>
              <a:t>Orecchia-Sachedeva-Vishnoi</a:t>
            </a:r>
            <a:r>
              <a:rPr lang="en-CA" dirty="0" smtClean="0"/>
              <a:t> `11] graph partitioning</a:t>
            </a:r>
          </a:p>
        </p:txBody>
      </p:sp>
      <p:pic>
        <p:nvPicPr>
          <p:cNvPr id="7" name="Picture 6" descr="C:\SupportTrees\Talks\FastSolver\figures\TutteEmbeddingSpiel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2" y="1752602"/>
            <a:ext cx="1066798" cy="999970"/>
          </a:xfrm>
          <a:prstGeom prst="rect">
            <a:avLst/>
          </a:prstGeom>
          <a:noFill/>
        </p:spPr>
      </p:pic>
      <p:pic>
        <p:nvPicPr>
          <p:cNvPr id="9" name="Picture 4" descr="http://upload.wikimedia.org/wikipedia/commons/4/4a/FAE_visualiz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752601"/>
            <a:ext cx="1346200" cy="100965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4496" t="4762" r="11134" b="8404"/>
          <a:stretch/>
        </p:blipFill>
        <p:spPr>
          <a:xfrm>
            <a:off x="2971800" y="1752601"/>
            <a:ext cx="1173063" cy="990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-297" t="-594" r="297" b="10399"/>
          <a:stretch/>
        </p:blipFill>
        <p:spPr>
          <a:xfrm>
            <a:off x="4114800" y="1752601"/>
            <a:ext cx="1874519" cy="1013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752600"/>
            <a:ext cx="1143000" cy="996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1752601"/>
            <a:ext cx="1752600" cy="9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5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228600">
              <a:spcBef>
                <a:spcPts val="0"/>
              </a:spcBef>
              <a:defRPr/>
            </a:pPr>
            <a:r>
              <a:rPr lang="en-US" sz="3600" dirty="0" err="1" smtClean="0"/>
              <a:t>SDd</a:t>
            </a:r>
            <a:r>
              <a:rPr lang="en-US" sz="3600" dirty="0" smtClean="0"/>
              <a:t> Solvers in Image Denoising?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 smtClean="0"/>
              <a:t>Optical Coherence Tomography (OCT) </a:t>
            </a:r>
            <a:r>
              <a:rPr lang="en-US" dirty="0"/>
              <a:t>s</a:t>
            </a:r>
            <a:r>
              <a:rPr lang="en-US" dirty="0" smtClean="0"/>
              <a:t>can of retina.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312" t="12533" r="10103" b="11222"/>
          <a:stretch/>
        </p:blipFill>
        <p:spPr>
          <a:xfrm>
            <a:off x="457200" y="2667000"/>
            <a:ext cx="3551498" cy="22098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191000" y="3200400"/>
            <a:ext cx="762000" cy="1219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0" y="2667000"/>
            <a:ext cx="14478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1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95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81000"/>
            <a:ext cx="8260672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Logs</a:t>
            </a:r>
            <a:endParaRPr lang="en-US" dirty="0">
              <a:latin typeface="+mn-lt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533400" y="1828800"/>
            <a:ext cx="6553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pt-BR" sz="2400" b="1" dirty="0" smtClean="0"/>
              <a:t>Runtime</a:t>
            </a:r>
            <a:r>
              <a:rPr lang="pt-BR" sz="2400" dirty="0" smtClean="0"/>
              <a:t>: </a:t>
            </a:r>
            <a:r>
              <a:rPr lang="pt-BR" sz="2400" dirty="0"/>
              <a:t>O(</a:t>
            </a:r>
            <a:r>
              <a:rPr lang="pt-BR" sz="2400" dirty="0" smtClean="0"/>
              <a:t>mlog</a:t>
            </a:r>
            <a:r>
              <a:rPr lang="pt-BR" sz="2400" baseline="30000" dirty="0" smtClean="0"/>
              <a:t>c</a:t>
            </a:r>
            <a:r>
              <a:rPr lang="pt-BR" sz="2400" dirty="0" smtClean="0"/>
              <a:t>n</a:t>
            </a:r>
            <a:r>
              <a:rPr lang="pt-BR" sz="2400" dirty="0"/>
              <a:t> </a:t>
            </a:r>
            <a:r>
              <a:rPr lang="pt-BR" sz="2400" dirty="0" smtClean="0"/>
              <a:t>log(</a:t>
            </a:r>
            <a:r>
              <a:rPr lang="pt-BR" sz="2400" dirty="0"/>
              <a:t>1/</a:t>
            </a:r>
            <a:r>
              <a:rPr lang="el-GR" sz="2400" dirty="0"/>
              <a:t> ε</a:t>
            </a:r>
            <a:r>
              <a:rPr lang="pt-BR" sz="2400" dirty="0"/>
              <a:t>))</a:t>
            </a:r>
            <a:endParaRPr lang="pt-BR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48000" y="19050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33400" y="2362200"/>
            <a:ext cx="2438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Estimates on c: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0"/>
            <a:ext cx="1734207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3810000"/>
            <a:ext cx="1117600" cy="1676400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381000" y="2971800"/>
            <a:ext cx="1905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/>
              <a:t>[</a:t>
            </a:r>
            <a:r>
              <a:rPr lang="en-US" sz="2400" dirty="0" smtClean="0"/>
              <a:t>Spielman]: </a:t>
            </a:r>
            <a:r>
              <a:rPr lang="en-US" sz="2400" dirty="0"/>
              <a:t>c≤70</a:t>
            </a:r>
          </a:p>
          <a:p>
            <a:r>
              <a:rPr lang="en-US" sz="24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649" y="3810000"/>
            <a:ext cx="1560551" cy="1676400"/>
          </a:xfrm>
          <a:prstGeom prst="rect">
            <a:avLst/>
          </a:prstGeom>
        </p:spPr>
      </p:pic>
      <p:sp>
        <p:nvSpPr>
          <p:cNvPr id="16" name="Content Placeholder 5"/>
          <p:cNvSpPr txBox="1">
            <a:spLocks/>
          </p:cNvSpPr>
          <p:nvPr/>
        </p:nvSpPr>
        <p:spPr>
          <a:xfrm>
            <a:off x="3886200" y="2971800"/>
            <a:ext cx="13716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[Koutis]: </a:t>
            </a:r>
            <a:r>
              <a:rPr lang="en-US" sz="2400" dirty="0"/>
              <a:t>c</a:t>
            </a:r>
            <a:r>
              <a:rPr lang="en-US" sz="2400" dirty="0" smtClean="0"/>
              <a:t>≤15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810000"/>
            <a:ext cx="1257300" cy="1676400"/>
          </a:xfrm>
          <a:prstGeom prst="rect">
            <a:avLst/>
          </a:prstGeom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2362200" y="2971800"/>
            <a:ext cx="13716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[Miller]: </a:t>
            </a:r>
            <a:r>
              <a:rPr lang="en-US" sz="2400" dirty="0"/>
              <a:t>c</a:t>
            </a:r>
            <a:r>
              <a:rPr lang="en-US" sz="2400" dirty="0" smtClean="0"/>
              <a:t>≤32</a:t>
            </a:r>
            <a:endParaRPr lang="en-US" sz="2400" dirty="0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5715000" y="2971800"/>
            <a:ext cx="13716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[Teng]: </a:t>
            </a:r>
            <a:r>
              <a:rPr lang="en-US" sz="2400" dirty="0"/>
              <a:t>c</a:t>
            </a:r>
            <a:r>
              <a:rPr lang="en-US" sz="2400" dirty="0" smtClean="0"/>
              <a:t>≤12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3805428"/>
            <a:ext cx="1267064" cy="1680972"/>
          </a:xfrm>
          <a:prstGeom prst="rect">
            <a:avLst/>
          </a:prstGeom>
        </p:spPr>
      </p:pic>
      <p:sp>
        <p:nvSpPr>
          <p:cNvPr id="20" name="Content Placeholder 5"/>
          <p:cNvSpPr txBox="1">
            <a:spLocks/>
          </p:cNvSpPr>
          <p:nvPr/>
        </p:nvSpPr>
        <p:spPr>
          <a:xfrm>
            <a:off x="7162800" y="2971800"/>
            <a:ext cx="1905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[Orecchia]: </a:t>
            </a:r>
            <a:r>
              <a:rPr lang="en-US" sz="2400" dirty="0"/>
              <a:t>c</a:t>
            </a:r>
            <a:r>
              <a:rPr lang="en-US" sz="2400" dirty="0" smtClean="0"/>
              <a:t>≤6</a:t>
            </a:r>
            <a:endParaRPr lang="en-US" sz="2400" dirty="0"/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2667000" y="5943600"/>
            <a:ext cx="3962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When n =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, log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n &gt;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537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81000"/>
            <a:ext cx="8260672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Practical Nearly Linear Time Solvers</a:t>
            </a:r>
            <a:br>
              <a:rPr lang="en-US" dirty="0" smtClean="0">
                <a:latin typeface="+mn-lt"/>
              </a:rPr>
            </a:br>
            <a:r>
              <a:rPr lang="en-US" sz="3600" dirty="0" smtClean="0"/>
              <a:t>[Koutis-Miller-P `10, `11]</a:t>
            </a:r>
            <a:br>
              <a:rPr lang="en-US" sz="3600" dirty="0" smtClean="0"/>
            </a:br>
            <a:endParaRPr lang="en-US" dirty="0">
              <a:latin typeface="+mn-lt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533400" y="1981200"/>
            <a:ext cx="67056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 smtClean="0"/>
              <a:t>Input</a:t>
            </a:r>
            <a:r>
              <a:rPr lang="en-US" sz="2400" dirty="0" smtClean="0"/>
              <a:t>: n by n SDD matrix </a:t>
            </a:r>
            <a:r>
              <a:rPr lang="en-US" sz="2400" b="1" dirty="0" smtClean="0"/>
              <a:t>A</a:t>
            </a:r>
            <a:r>
              <a:rPr lang="en-US" sz="2400" dirty="0" smtClean="0"/>
              <a:t> with m non-zeros</a:t>
            </a:r>
          </a:p>
          <a:p>
            <a:r>
              <a:rPr lang="en-US" sz="2400" dirty="0" smtClean="0"/>
              <a:t>		vector b</a:t>
            </a:r>
          </a:p>
          <a:p>
            <a:r>
              <a:rPr lang="en-US" sz="2400" b="1" dirty="0" smtClean="0"/>
              <a:t>Where</a:t>
            </a:r>
            <a:r>
              <a:rPr lang="en-US" sz="2400" dirty="0" smtClean="0"/>
              <a:t>: b = </a:t>
            </a:r>
            <a:r>
              <a:rPr lang="en-US" sz="2400" b="1" dirty="0" smtClean="0"/>
              <a:t>A</a:t>
            </a:r>
            <a:r>
              <a:rPr lang="en-US" sz="2400" dirty="0" smtClean="0"/>
              <a:t>x for some x</a:t>
            </a:r>
          </a:p>
          <a:p>
            <a:r>
              <a:rPr lang="en-US" sz="2400" b="1" dirty="0" smtClean="0"/>
              <a:t>Output</a:t>
            </a:r>
            <a:r>
              <a:rPr lang="en-US" sz="2400" dirty="0" smtClean="0"/>
              <a:t>: Approximate solution x’ s.t.</a:t>
            </a:r>
          </a:p>
          <a:p>
            <a:r>
              <a:rPr lang="en-US" sz="2400" dirty="0"/>
              <a:t>|x-x’|</a:t>
            </a:r>
            <a:r>
              <a:rPr lang="en-US" sz="2400" b="1" baseline="-25000" dirty="0"/>
              <a:t>A</a:t>
            </a:r>
            <a:r>
              <a:rPr lang="en-US" sz="2400" dirty="0"/>
              <a:t>&lt;</a:t>
            </a:r>
            <a:r>
              <a:rPr lang="el-GR" sz="2400" dirty="0"/>
              <a:t>ε</a:t>
            </a:r>
            <a:r>
              <a:rPr lang="en-US" sz="2400" dirty="0"/>
              <a:t>|x|</a:t>
            </a:r>
            <a:r>
              <a:rPr lang="en-US" sz="2400" b="1" baseline="-25000" dirty="0"/>
              <a:t>A</a:t>
            </a:r>
          </a:p>
          <a:p>
            <a:r>
              <a:rPr lang="pt-BR" sz="2400" b="1" dirty="0" smtClean="0"/>
              <a:t>Runtime</a:t>
            </a:r>
            <a:r>
              <a:rPr lang="pt-BR" sz="2400" dirty="0" smtClean="0"/>
              <a:t>: O(mlogn log(1/</a:t>
            </a:r>
            <a:r>
              <a:rPr lang="el-GR" sz="2400" dirty="0" smtClean="0"/>
              <a:t>ε</a:t>
            </a:r>
            <a:r>
              <a:rPr lang="pt-BR" sz="2400" dirty="0" smtClean="0"/>
              <a:t>))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914400" y="5638800"/>
            <a:ext cx="8001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defRPr/>
            </a:pPr>
            <a:r>
              <a:rPr lang="en-US" sz="2400" dirty="0" smtClean="0"/>
              <a:t>[Blelloch-Gupta-Koutis-Miller-P-Tangwongsan. `11]: Parallel solver, O(m</a:t>
            </a:r>
            <a:r>
              <a:rPr lang="en-US" sz="2400" baseline="30000" dirty="0" smtClean="0"/>
              <a:t>1/3</a:t>
            </a:r>
            <a:r>
              <a:rPr lang="en-US" sz="2400" dirty="0" smtClean="0"/>
              <a:t>) depth and nearly-linear work</a:t>
            </a:r>
          </a:p>
        </p:txBody>
      </p:sp>
    </p:spTree>
    <p:extLst>
      <p:ext uri="{BB962C8B-B14F-4D97-AF65-F5344CB8AC3E}">
        <p14:creationId xmlns:p14="http://schemas.microsoft.com/office/powerpoint/2010/main" val="213867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84400"/>
            <a:ext cx="2743200" cy="147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Graph Laplacian</a:t>
            </a:r>
            <a:endParaRPr lang="en-US" dirty="0">
              <a:latin typeface="+mn-lt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1371600" y="2895600"/>
            <a:ext cx="228600" cy="228600"/>
          </a:xfrm>
          <a:prstGeom prst="ellipse">
            <a:avLst/>
          </a:prstGeom>
          <a:solidFill>
            <a:srgbClr val="FFFFFF">
              <a:alpha val="18823"/>
            </a:srgbClr>
          </a:solidFill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>
            <a:cxnSpLocks noChangeShapeType="1"/>
            <a:endCxn id="57" idx="4"/>
          </p:cNvCxnSpPr>
          <p:nvPr/>
        </p:nvCxnSpPr>
        <p:spPr bwMode="auto">
          <a:xfrm flipH="1" flipV="1">
            <a:off x="1485900" y="3124200"/>
            <a:ext cx="190500" cy="1371600"/>
          </a:xfrm>
          <a:prstGeom prst="line">
            <a:avLst/>
          </a:prstGeom>
          <a:noFill/>
          <a:ln w="25400" algn="ctr">
            <a:solidFill>
              <a:srgbClr val="FF0000"/>
            </a:solidFill>
            <a:prstDash val="lgDash"/>
            <a:round/>
            <a:headEnd/>
            <a:tailEnd type="triangle" w="lg" len="lg"/>
          </a:ln>
        </p:spPr>
      </p:cxnSp>
      <p:sp>
        <p:nvSpPr>
          <p:cNvPr id="63" name="Content Placeholder 5"/>
          <p:cNvSpPr txBox="1">
            <a:spLocks/>
          </p:cNvSpPr>
          <p:nvPr/>
        </p:nvSpPr>
        <p:spPr>
          <a:xfrm>
            <a:off x="4572000" y="1905000"/>
            <a:ext cx="39624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A symmetric matrix A is a Graph Laplacian if: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All off-diagonal entries are non-positive.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All rows and columns sum to 0.</a:t>
            </a: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72" name="Content Placeholder 5"/>
          <p:cNvSpPr txBox="1">
            <a:spLocks/>
          </p:cNvSpPr>
          <p:nvPr/>
        </p:nvSpPr>
        <p:spPr>
          <a:xfrm>
            <a:off x="4419600" y="5029201"/>
            <a:ext cx="441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[Gremban-Miller `96]: solving SDD linear systems reduces to solving graph Laplacians</a:t>
            </a:r>
          </a:p>
        </p:txBody>
      </p:sp>
      <p:sp>
        <p:nvSpPr>
          <p:cNvPr id="73" name="Down Arrow 72"/>
          <p:cNvSpPr/>
          <p:nvPr/>
        </p:nvSpPr>
        <p:spPr>
          <a:xfrm rot="10800000">
            <a:off x="6172200" y="44958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850557" y="4419600"/>
            <a:ext cx="2870886" cy="1447800"/>
            <a:chOff x="850557" y="4419600"/>
            <a:chExt cx="2870886" cy="1447800"/>
          </a:xfrm>
        </p:grpSpPr>
        <p:cxnSp>
          <p:nvCxnSpPr>
            <p:cNvPr id="59" name="Straight Connector 58"/>
            <p:cNvCxnSpPr>
              <a:stCxn id="60" idx="6"/>
              <a:endCxn id="61" idx="2"/>
            </p:cNvCxnSpPr>
            <p:nvPr/>
          </p:nvCxnSpPr>
          <p:spPr>
            <a:xfrm flipV="1">
              <a:off x="990600" y="4876800"/>
              <a:ext cx="381000" cy="76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850557" y="48768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13716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1371601" y="57150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2057400" y="5181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1828800" y="44196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3048000" y="4419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0480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3581400" y="46482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0" name="Straight Connector 69"/>
            <p:cNvCxnSpPr>
              <a:stCxn id="60" idx="5"/>
              <a:endCxn id="62" idx="1"/>
            </p:cNvCxnSpPr>
            <p:nvPr/>
          </p:nvCxnSpPr>
          <p:spPr>
            <a:xfrm>
              <a:off x="970091" y="5006882"/>
              <a:ext cx="423828" cy="7304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0" idx="7"/>
              <a:endCxn id="66" idx="2"/>
            </p:cNvCxnSpPr>
            <p:nvPr/>
          </p:nvCxnSpPr>
          <p:spPr>
            <a:xfrm flipV="1">
              <a:off x="970091" y="4495800"/>
              <a:ext cx="858709" cy="4033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1" idx="7"/>
              <a:endCxn id="66" idx="3"/>
            </p:cNvCxnSpPr>
            <p:nvPr/>
          </p:nvCxnSpPr>
          <p:spPr>
            <a:xfrm flipV="1">
              <a:off x="1491134" y="4549682"/>
              <a:ext cx="359984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2" idx="0"/>
              <a:endCxn id="61" idx="4"/>
            </p:cNvCxnSpPr>
            <p:nvPr/>
          </p:nvCxnSpPr>
          <p:spPr>
            <a:xfrm flipH="1" flipV="1">
              <a:off x="1441622" y="4953000"/>
              <a:ext cx="6179" cy="762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61" idx="5"/>
              <a:endCxn id="65" idx="1"/>
            </p:cNvCxnSpPr>
            <p:nvPr/>
          </p:nvCxnSpPr>
          <p:spPr>
            <a:xfrm>
              <a:off x="1491134" y="4930682"/>
              <a:ext cx="586775" cy="2732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6" idx="5"/>
              <a:endCxn id="65" idx="0"/>
            </p:cNvCxnSpPr>
            <p:nvPr/>
          </p:nvCxnSpPr>
          <p:spPr>
            <a:xfrm>
              <a:off x="1958882" y="4549682"/>
              <a:ext cx="168540" cy="6319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62" idx="6"/>
              <a:endCxn id="65" idx="3"/>
            </p:cNvCxnSpPr>
            <p:nvPr/>
          </p:nvCxnSpPr>
          <p:spPr>
            <a:xfrm flipV="1">
              <a:off x="1524001" y="5311683"/>
              <a:ext cx="553908" cy="4795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61" idx="6"/>
              <a:endCxn id="68" idx="2"/>
            </p:cNvCxnSpPr>
            <p:nvPr/>
          </p:nvCxnSpPr>
          <p:spPr>
            <a:xfrm>
              <a:off x="1511643" y="4876800"/>
              <a:ext cx="153635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66" idx="6"/>
              <a:endCxn id="67" idx="2"/>
            </p:cNvCxnSpPr>
            <p:nvPr/>
          </p:nvCxnSpPr>
          <p:spPr>
            <a:xfrm>
              <a:off x="1981200" y="4495800"/>
              <a:ext cx="1066800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68" idx="0"/>
              <a:endCxn id="67" idx="4"/>
            </p:cNvCxnSpPr>
            <p:nvPr/>
          </p:nvCxnSpPr>
          <p:spPr>
            <a:xfrm flipV="1">
              <a:off x="3118022" y="4572001"/>
              <a:ext cx="0" cy="2285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61" idx="7"/>
              <a:endCxn id="67" idx="3"/>
            </p:cNvCxnSpPr>
            <p:nvPr/>
          </p:nvCxnSpPr>
          <p:spPr>
            <a:xfrm flipV="1">
              <a:off x="1491134" y="4549683"/>
              <a:ext cx="1577375" cy="27323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66" idx="5"/>
              <a:endCxn id="68" idx="1"/>
            </p:cNvCxnSpPr>
            <p:nvPr/>
          </p:nvCxnSpPr>
          <p:spPr>
            <a:xfrm>
              <a:off x="1958882" y="4549682"/>
              <a:ext cx="1109627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62" idx="6"/>
              <a:endCxn id="68" idx="3"/>
            </p:cNvCxnSpPr>
            <p:nvPr/>
          </p:nvCxnSpPr>
          <p:spPr>
            <a:xfrm flipV="1">
              <a:off x="1524001" y="4930682"/>
              <a:ext cx="1544508" cy="8605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65" idx="7"/>
              <a:endCxn id="68" idx="2"/>
            </p:cNvCxnSpPr>
            <p:nvPr/>
          </p:nvCxnSpPr>
          <p:spPr>
            <a:xfrm flipV="1">
              <a:off x="2176934" y="4876800"/>
              <a:ext cx="871066" cy="3271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67" idx="6"/>
              <a:endCxn id="69" idx="1"/>
            </p:cNvCxnSpPr>
            <p:nvPr/>
          </p:nvCxnSpPr>
          <p:spPr>
            <a:xfrm>
              <a:off x="3188043" y="4495801"/>
              <a:ext cx="413866" cy="1747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68" idx="6"/>
              <a:endCxn id="69" idx="2"/>
            </p:cNvCxnSpPr>
            <p:nvPr/>
          </p:nvCxnSpPr>
          <p:spPr>
            <a:xfrm flipV="1">
              <a:off x="3188043" y="4724401"/>
              <a:ext cx="393357" cy="1523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058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High Level Overview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2971800"/>
            <a:ext cx="7924800" cy="1905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CA" sz="3200" dirty="0" smtClean="0"/>
              <a:t>Iterative Methods / Recursive Solver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Spectral Sparsifiers</a:t>
            </a:r>
          </a:p>
          <a:p>
            <a:pPr>
              <a:buFont typeface="Arial" charset="0"/>
              <a:buChar char="•"/>
            </a:pPr>
            <a:r>
              <a:rPr lang="en-CA" sz="3200" dirty="0" smtClean="0"/>
              <a:t>Low Stretch Spanning Trees</a:t>
            </a:r>
          </a:p>
        </p:txBody>
      </p:sp>
    </p:spTree>
    <p:extLst>
      <p:ext uri="{BB962C8B-B14F-4D97-AF65-F5344CB8AC3E}">
        <p14:creationId xmlns:p14="http://schemas.microsoft.com/office/powerpoint/2010/main" val="413936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Outline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514600"/>
            <a:ext cx="7924800" cy="228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200" b="1" dirty="0" smtClean="0"/>
              <a:t>Motivating problem: image denoising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Fast solvers for SDD linear systems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Using solver for L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minimization and graph problems.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877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Preconditioning for Linear System Solves</a:t>
            </a:r>
            <a:endParaRPr lang="en-US" dirty="0">
              <a:latin typeface="+mn-lt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343400" y="1905000"/>
            <a:ext cx="4343400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3200" dirty="0" smtClean="0"/>
              <a:t>Can solve linear systems A by iterating and solving a ‘similar’ one, B</a:t>
            </a:r>
            <a:endParaRPr lang="en-US" sz="3200" baseline="30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3036114" cy="306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1131114" y="2275497"/>
            <a:ext cx="152400" cy="1524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3352800" y="5029200"/>
            <a:ext cx="533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3200" dirty="0" smtClean="0"/>
              <a:t>Needs a way to measure and bound </a:t>
            </a:r>
            <a:r>
              <a:rPr lang="en-US" sz="3200" dirty="0" err="1" smtClean="0"/>
              <a:t>similiarity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14600" y="5029200"/>
            <a:ext cx="6172200" cy="1295400"/>
            <a:chOff x="685800" y="5029200"/>
            <a:chExt cx="6172200" cy="1295400"/>
          </a:xfrm>
        </p:grpSpPr>
        <p:sp>
          <p:nvSpPr>
            <p:cNvPr id="17" name="Content Placeholder 5"/>
            <p:cNvSpPr txBox="1">
              <a:spLocks/>
            </p:cNvSpPr>
            <p:nvPr/>
          </p:nvSpPr>
          <p:spPr>
            <a:xfrm>
              <a:off x="1524000" y="5029200"/>
              <a:ext cx="5334000" cy="1295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r>
                <a:rPr lang="en-US" sz="2400" dirty="0" smtClean="0"/>
                <a:t>[</a:t>
              </a:r>
              <a:r>
                <a:rPr lang="en-US" sz="2400" dirty="0" err="1" smtClean="0"/>
                <a:t>Vaidya</a:t>
              </a:r>
              <a:r>
                <a:rPr lang="en-US" sz="2400" dirty="0" smtClean="0"/>
                <a:t> `91]: Since A is a graph, B should be as well.</a:t>
              </a:r>
            </a:p>
            <a:p>
              <a:r>
                <a:rPr lang="en-US" sz="2400" dirty="0" smtClean="0"/>
                <a:t>Apply graph theoretic techniques!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Litebulb"/>
            <p:cNvSpPr>
              <a:spLocks noEditPoints="1" noChangeArrowheads="1"/>
            </p:cNvSpPr>
            <p:nvPr/>
          </p:nvSpPr>
          <p:spPr bwMode="auto">
            <a:xfrm flipH="1">
              <a:off x="685800" y="5105400"/>
              <a:ext cx="762000" cy="1219200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9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Properties B needs</a:t>
            </a:r>
            <a:endParaRPr lang="en-US" dirty="0">
              <a:latin typeface="+mn-lt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1600200" y="1981200"/>
            <a:ext cx="25146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noProof="0" dirty="0" smtClean="0"/>
              <a:t>Easier to solve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Similar to A</a:t>
            </a:r>
            <a:endParaRPr lang="en-US" sz="2400" noProof="0" dirty="0" smtClean="0"/>
          </a:p>
          <a:p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2438400" y="5105400"/>
            <a:ext cx="41148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Will only focus on reducing edge count while preserving similarity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257800" y="4343400"/>
            <a:ext cx="838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86000" y="2895600"/>
            <a:ext cx="838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114800" y="1752600"/>
            <a:ext cx="3733800" cy="1143000"/>
            <a:chOff x="4114800" y="1752600"/>
            <a:chExt cx="3733800" cy="1143000"/>
          </a:xfrm>
        </p:grpSpPr>
        <p:sp>
          <p:nvSpPr>
            <p:cNvPr id="18" name="Down Arrow 17"/>
            <p:cNvSpPr/>
            <p:nvPr/>
          </p:nvSpPr>
          <p:spPr>
            <a:xfrm rot="5400000">
              <a:off x="4343400" y="1752600"/>
              <a:ext cx="457200" cy="914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5"/>
            <p:cNvSpPr txBox="1">
              <a:spLocks/>
            </p:cNvSpPr>
            <p:nvPr/>
          </p:nvSpPr>
          <p:spPr>
            <a:xfrm>
              <a:off x="5029200" y="1752600"/>
              <a:ext cx="2819400" cy="1143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r>
                <a:rPr lang="en-US" sz="2400" dirty="0" smtClean="0"/>
                <a:t>2 ways of easier:</a:t>
              </a:r>
            </a:p>
            <a:p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Fewer vertices</a:t>
              </a:r>
            </a:p>
            <a:p>
              <a:r>
                <a:rPr lang="en-US" sz="2400" dirty="0" smtClean="0"/>
                <a:t>Fewer edges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67200" y="2895600"/>
            <a:ext cx="3962400" cy="1447800"/>
            <a:chOff x="4267200" y="2895600"/>
            <a:chExt cx="3962400" cy="1447800"/>
          </a:xfrm>
        </p:grpSpPr>
        <p:sp>
          <p:nvSpPr>
            <p:cNvPr id="13" name="Content Placeholder 5"/>
            <p:cNvSpPr txBox="1">
              <a:spLocks/>
            </p:cNvSpPr>
            <p:nvPr/>
          </p:nvSpPr>
          <p:spPr>
            <a:xfrm>
              <a:off x="4267200" y="3505200"/>
              <a:ext cx="3962400" cy="838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r>
                <a:rPr lang="en-US" sz="2400" dirty="0" smtClean="0"/>
                <a:t>Can reduce vertex count if edge count is small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5257800" y="2895600"/>
              <a:ext cx="8382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354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Graph Sparsifiers</a:t>
            </a:r>
            <a:endParaRPr lang="en-CA" sz="3600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914400" y="2057400"/>
            <a:ext cx="7620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Sparse Equivalents of Dense Graphs</a:t>
            </a:r>
          </a:p>
          <a:p>
            <a:pPr>
              <a:buNone/>
            </a:pPr>
            <a:r>
              <a:rPr lang="en-US" sz="3200" dirty="0" smtClean="0"/>
              <a:t>that preserve some property</a:t>
            </a:r>
            <a:endParaRPr lang="en-US" sz="32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3352800"/>
            <a:ext cx="79248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Char char="•"/>
            </a:pPr>
            <a:r>
              <a:rPr lang="en-US" sz="3200" dirty="0" smtClean="0"/>
              <a:t>Spanners: distance, diameter.</a:t>
            </a: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Char char="•"/>
            </a:pPr>
            <a:r>
              <a:rPr lang="en-US" sz="3200" dirty="0" smtClean="0"/>
              <a:t>[Benczur-Karger ‘96] Cut sparsifier: weight of all cuts.</a:t>
            </a: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Char char="•"/>
            </a:pPr>
            <a:r>
              <a:rPr lang="en-US" sz="3200" dirty="0" smtClean="0"/>
              <a:t>We need spectral </a:t>
            </a:r>
            <a:r>
              <a:rPr lang="en-US" sz="3200" dirty="0" err="1" smtClean="0"/>
              <a:t>sparsifiers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3882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/>
              <a:t>What we need: </a:t>
            </a:r>
            <a:r>
              <a:rPr lang="en-CA" sz="3600" dirty="0" err="1" smtClean="0"/>
              <a:t>ultraSparsifiers</a:t>
            </a:r>
            <a:endParaRPr lang="en-CA" sz="3600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752600" y="5410200"/>
            <a:ext cx="6096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>
              <a:buNone/>
            </a:pPr>
            <a:r>
              <a:rPr lang="en-US" dirty="0" smtClean="0"/>
              <a:t>[Spielman-Teng `04]: </a:t>
            </a:r>
            <a:r>
              <a:rPr lang="en-US" dirty="0" err="1" smtClean="0"/>
              <a:t>ultrasparsifiers</a:t>
            </a:r>
            <a:r>
              <a:rPr lang="en-US" dirty="0" smtClean="0"/>
              <a:t> with n-1+O(</a:t>
            </a:r>
            <a:r>
              <a:rPr lang="en-US" dirty="0" err="1" smtClean="0"/>
              <a:t>mlog</a:t>
            </a:r>
            <a:r>
              <a:rPr lang="en-US" baseline="30000" dirty="0" err="1" smtClean="0"/>
              <a:t>p</a:t>
            </a:r>
            <a:r>
              <a:rPr lang="en-US" dirty="0" err="1" smtClean="0"/>
              <a:t>n</a:t>
            </a:r>
            <a:r>
              <a:rPr lang="en-US" dirty="0" smtClean="0"/>
              <a:t>/k) edges imply solvers with O(</a:t>
            </a:r>
            <a:r>
              <a:rPr lang="en-US" dirty="0" err="1" smtClean="0"/>
              <a:t>mlog</a:t>
            </a:r>
            <a:r>
              <a:rPr lang="en-US" baseline="30000" dirty="0" err="1" smtClean="0"/>
              <a:t>p</a:t>
            </a:r>
            <a:r>
              <a:rPr lang="en-US" dirty="0" err="1" smtClean="0"/>
              <a:t>n</a:t>
            </a:r>
            <a:r>
              <a:rPr lang="en-US" dirty="0" smtClean="0"/>
              <a:t>) running time.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447800" y="3200400"/>
            <a:ext cx="647700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Char char="•"/>
            </a:pPr>
            <a:r>
              <a:rPr lang="en-US" sz="2400" dirty="0" smtClean="0"/>
              <a:t>Given graph G with n vertices, m edges, and parameter </a:t>
            </a:r>
            <a:r>
              <a:rPr lang="en-US" sz="2400" dirty="0"/>
              <a:t>k</a:t>
            </a:r>
            <a:endParaRPr lang="en-US" sz="2400" dirty="0" smtClean="0"/>
          </a:p>
          <a:p>
            <a:pPr marL="34290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Char char="•"/>
            </a:pPr>
            <a:r>
              <a:rPr lang="en-US" sz="2400" dirty="0" smtClean="0"/>
              <a:t>Return graph H with n vertices, n-1</a:t>
            </a:r>
            <a:r>
              <a:rPr lang="en-US" sz="2400" dirty="0"/>
              <a:t>+O</a:t>
            </a:r>
            <a:r>
              <a:rPr lang="en-US" sz="2400" dirty="0" smtClean="0"/>
              <a:t>(</a:t>
            </a:r>
            <a:r>
              <a:rPr lang="en-US" sz="2400" dirty="0" err="1" smtClean="0"/>
              <a:t>mlog</a:t>
            </a:r>
            <a:r>
              <a:rPr lang="en-US" sz="2400" baseline="30000" dirty="0" err="1" smtClean="0"/>
              <a:t>p</a:t>
            </a:r>
            <a:r>
              <a:rPr lang="en-US" sz="2400" dirty="0" err="1" smtClean="0"/>
              <a:t>n</a:t>
            </a:r>
            <a:r>
              <a:rPr lang="en-US" sz="2400" dirty="0" smtClean="0"/>
              <a:t>/k) edges</a:t>
            </a:r>
          </a:p>
          <a:p>
            <a:pPr marL="34290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charset="0"/>
              <a:buChar char="•"/>
            </a:pPr>
            <a:r>
              <a:rPr lang="en-US" sz="2400" dirty="0" smtClean="0"/>
              <a:t>Such that </a:t>
            </a:r>
            <a:r>
              <a:rPr lang="en-US" sz="2400" dirty="0" err="1" smtClean="0"/>
              <a:t>G</a:t>
            </a:r>
            <a:r>
              <a:rPr lang="en-US" sz="2400" dirty="0" err="1"/>
              <a:t>≤</a:t>
            </a:r>
            <a:r>
              <a:rPr lang="en-US" sz="2400" dirty="0" err="1" smtClean="0"/>
              <a:t>H≤kG</a:t>
            </a:r>
            <a:endParaRPr lang="en-US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1676400"/>
            <a:ext cx="2870886" cy="1447800"/>
            <a:chOff x="850557" y="4419600"/>
            <a:chExt cx="2870886" cy="1447800"/>
          </a:xfrm>
        </p:grpSpPr>
        <p:cxnSp>
          <p:nvCxnSpPr>
            <p:cNvPr id="6" name="Straight Connector 5"/>
            <p:cNvCxnSpPr>
              <a:stCxn id="9" idx="6"/>
              <a:endCxn id="10" idx="2"/>
            </p:cNvCxnSpPr>
            <p:nvPr/>
          </p:nvCxnSpPr>
          <p:spPr>
            <a:xfrm flipV="1">
              <a:off x="990600" y="4876800"/>
              <a:ext cx="381000" cy="76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850557" y="48768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716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371601" y="57150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057400" y="5181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28800" y="44196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48000" y="4419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0480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81400" y="46482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9" idx="5"/>
              <a:endCxn id="11" idx="1"/>
            </p:cNvCxnSpPr>
            <p:nvPr/>
          </p:nvCxnSpPr>
          <p:spPr>
            <a:xfrm>
              <a:off x="970091" y="5006882"/>
              <a:ext cx="423828" cy="7304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7"/>
              <a:endCxn id="13" idx="2"/>
            </p:cNvCxnSpPr>
            <p:nvPr/>
          </p:nvCxnSpPr>
          <p:spPr>
            <a:xfrm flipV="1">
              <a:off x="970091" y="4495800"/>
              <a:ext cx="858709" cy="4033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7"/>
              <a:endCxn id="13" idx="3"/>
            </p:cNvCxnSpPr>
            <p:nvPr/>
          </p:nvCxnSpPr>
          <p:spPr>
            <a:xfrm flipV="1">
              <a:off x="1491134" y="4549682"/>
              <a:ext cx="359984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0"/>
              <a:endCxn id="10" idx="4"/>
            </p:cNvCxnSpPr>
            <p:nvPr/>
          </p:nvCxnSpPr>
          <p:spPr>
            <a:xfrm flipH="1" flipV="1">
              <a:off x="1441622" y="4953000"/>
              <a:ext cx="6179" cy="762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5"/>
              <a:endCxn id="12" idx="1"/>
            </p:cNvCxnSpPr>
            <p:nvPr/>
          </p:nvCxnSpPr>
          <p:spPr>
            <a:xfrm>
              <a:off x="1491134" y="4930682"/>
              <a:ext cx="586775" cy="2732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5"/>
              <a:endCxn id="12" idx="0"/>
            </p:cNvCxnSpPr>
            <p:nvPr/>
          </p:nvCxnSpPr>
          <p:spPr>
            <a:xfrm>
              <a:off x="1958882" y="4549682"/>
              <a:ext cx="168540" cy="6319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6"/>
              <a:endCxn id="12" idx="3"/>
            </p:cNvCxnSpPr>
            <p:nvPr/>
          </p:nvCxnSpPr>
          <p:spPr>
            <a:xfrm flipV="1">
              <a:off x="1524001" y="5311683"/>
              <a:ext cx="553908" cy="4795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6"/>
              <a:endCxn id="15" idx="2"/>
            </p:cNvCxnSpPr>
            <p:nvPr/>
          </p:nvCxnSpPr>
          <p:spPr>
            <a:xfrm>
              <a:off x="1511643" y="4876800"/>
              <a:ext cx="153635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6"/>
              <a:endCxn id="14" idx="2"/>
            </p:cNvCxnSpPr>
            <p:nvPr/>
          </p:nvCxnSpPr>
          <p:spPr>
            <a:xfrm>
              <a:off x="1981200" y="4495800"/>
              <a:ext cx="1066800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5" idx="0"/>
              <a:endCxn id="14" idx="4"/>
            </p:cNvCxnSpPr>
            <p:nvPr/>
          </p:nvCxnSpPr>
          <p:spPr>
            <a:xfrm flipV="1">
              <a:off x="3118022" y="4572001"/>
              <a:ext cx="0" cy="2285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7"/>
              <a:endCxn id="14" idx="3"/>
            </p:cNvCxnSpPr>
            <p:nvPr/>
          </p:nvCxnSpPr>
          <p:spPr>
            <a:xfrm flipV="1">
              <a:off x="1491134" y="4549683"/>
              <a:ext cx="1577375" cy="27323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3" idx="5"/>
              <a:endCxn id="15" idx="1"/>
            </p:cNvCxnSpPr>
            <p:nvPr/>
          </p:nvCxnSpPr>
          <p:spPr>
            <a:xfrm>
              <a:off x="1958882" y="4549682"/>
              <a:ext cx="1109627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6"/>
              <a:endCxn id="15" idx="3"/>
            </p:cNvCxnSpPr>
            <p:nvPr/>
          </p:nvCxnSpPr>
          <p:spPr>
            <a:xfrm flipV="1">
              <a:off x="1524001" y="4930682"/>
              <a:ext cx="1544508" cy="8605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" idx="7"/>
              <a:endCxn id="15" idx="2"/>
            </p:cNvCxnSpPr>
            <p:nvPr/>
          </p:nvCxnSpPr>
          <p:spPr>
            <a:xfrm flipV="1">
              <a:off x="2176934" y="4876800"/>
              <a:ext cx="871066" cy="3271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4" idx="6"/>
              <a:endCxn id="16" idx="1"/>
            </p:cNvCxnSpPr>
            <p:nvPr/>
          </p:nvCxnSpPr>
          <p:spPr>
            <a:xfrm>
              <a:off x="3188043" y="4495801"/>
              <a:ext cx="413866" cy="1747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5" idx="6"/>
              <a:endCxn id="16" idx="2"/>
            </p:cNvCxnSpPr>
            <p:nvPr/>
          </p:nvCxnSpPr>
          <p:spPr>
            <a:xfrm flipV="1">
              <a:off x="3188043" y="4724401"/>
              <a:ext cx="393357" cy="1523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>
            <a:off x="4114800" y="2133600"/>
            <a:ext cx="13716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5663514" y="1676400"/>
            <a:ext cx="2870886" cy="1447800"/>
            <a:chOff x="5663514" y="1676400"/>
            <a:chExt cx="2870886" cy="1447800"/>
          </a:xfrm>
        </p:grpSpPr>
        <p:cxnSp>
          <p:nvCxnSpPr>
            <p:cNvPr id="34" name="Straight Connector 33"/>
            <p:cNvCxnSpPr>
              <a:stCxn id="35" idx="6"/>
              <a:endCxn id="36" idx="2"/>
            </p:cNvCxnSpPr>
            <p:nvPr/>
          </p:nvCxnSpPr>
          <p:spPr>
            <a:xfrm flipV="1">
              <a:off x="5803557" y="2133600"/>
              <a:ext cx="381000" cy="76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663514" y="2133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184557" y="20574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184558" y="29718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870357" y="24384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641757" y="16764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860957" y="16764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7860957" y="20574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394357" y="19050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35" idx="5"/>
              <a:endCxn id="37" idx="1"/>
            </p:cNvCxnSpPr>
            <p:nvPr/>
          </p:nvCxnSpPr>
          <p:spPr>
            <a:xfrm>
              <a:off x="5783048" y="2263682"/>
              <a:ext cx="423828" cy="730436"/>
            </a:xfrm>
            <a:prstGeom prst="line">
              <a:avLst/>
            </a:prstGeom>
            <a:ln w="127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6" idx="7"/>
              <a:endCxn id="39" idx="3"/>
            </p:cNvCxnSpPr>
            <p:nvPr/>
          </p:nvCxnSpPr>
          <p:spPr>
            <a:xfrm flipV="1">
              <a:off x="6304091" y="1806482"/>
              <a:ext cx="359984" cy="273236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6" idx="5"/>
              <a:endCxn id="38" idx="1"/>
            </p:cNvCxnSpPr>
            <p:nvPr/>
          </p:nvCxnSpPr>
          <p:spPr>
            <a:xfrm>
              <a:off x="6304091" y="2187482"/>
              <a:ext cx="586775" cy="273237"/>
            </a:xfrm>
            <a:prstGeom prst="line">
              <a:avLst/>
            </a:prstGeom>
            <a:ln w="762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7" idx="6"/>
              <a:endCxn id="38" idx="3"/>
            </p:cNvCxnSpPr>
            <p:nvPr/>
          </p:nvCxnSpPr>
          <p:spPr>
            <a:xfrm flipV="1">
              <a:off x="6336958" y="2568483"/>
              <a:ext cx="553908" cy="4795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1" idx="0"/>
              <a:endCxn id="40" idx="4"/>
            </p:cNvCxnSpPr>
            <p:nvPr/>
          </p:nvCxnSpPr>
          <p:spPr>
            <a:xfrm flipV="1">
              <a:off x="7930979" y="1828801"/>
              <a:ext cx="0" cy="2285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9" idx="5"/>
              <a:endCxn id="41" idx="1"/>
            </p:cNvCxnSpPr>
            <p:nvPr/>
          </p:nvCxnSpPr>
          <p:spPr>
            <a:xfrm>
              <a:off x="6771839" y="1806482"/>
              <a:ext cx="1109627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38" idx="7"/>
              <a:endCxn id="41" idx="2"/>
            </p:cNvCxnSpPr>
            <p:nvPr/>
          </p:nvCxnSpPr>
          <p:spPr>
            <a:xfrm flipV="1">
              <a:off x="6989891" y="2133600"/>
              <a:ext cx="871066" cy="327119"/>
            </a:xfrm>
            <a:prstGeom prst="line">
              <a:avLst/>
            </a:prstGeom>
            <a:ln w="381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1" idx="6"/>
              <a:endCxn id="42" idx="2"/>
            </p:cNvCxnSpPr>
            <p:nvPr/>
          </p:nvCxnSpPr>
          <p:spPr>
            <a:xfrm flipV="1">
              <a:off x="8001000" y="1981201"/>
              <a:ext cx="393357" cy="1523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7204927" y="210634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64" name="Straight Connector 63"/>
            <p:cNvCxnSpPr>
              <a:stCxn id="36" idx="6"/>
              <a:endCxn id="40" idx="3"/>
            </p:cNvCxnSpPr>
            <p:nvPr/>
          </p:nvCxnSpPr>
          <p:spPr>
            <a:xfrm flipV="1">
              <a:off x="6324600" y="1806483"/>
              <a:ext cx="1556866" cy="3271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Content Placeholder 5"/>
          <p:cNvSpPr txBox="1">
            <a:spLocks/>
          </p:cNvSpPr>
          <p:nvPr/>
        </p:nvSpPr>
        <p:spPr>
          <a:xfrm>
            <a:off x="5791200" y="4648200"/>
            <a:ext cx="2895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Spectral ordering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34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uiExpand="1" build="allAtOnce"/>
      <p:bldP spid="3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3684378" cy="356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Example: Complete Graph</a:t>
            </a:r>
            <a:endParaRPr lang="en-CA" sz="3600" dirty="0"/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990600" y="1828800"/>
            <a:ext cx="7391400" cy="457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O(</a:t>
            </a:r>
            <a:r>
              <a:rPr lang="en-US" dirty="0" err="1" smtClean="0"/>
              <a:t>nlogn</a:t>
            </a:r>
            <a:r>
              <a:rPr lang="en-US" dirty="0" smtClean="0"/>
              <a:t>) random edges (after scaling) suffice!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14800" y="2438400"/>
            <a:ext cx="4505326" cy="3573018"/>
            <a:chOff x="4114800" y="2438400"/>
            <a:chExt cx="4505326" cy="357301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57800" y="2438400"/>
              <a:ext cx="3362326" cy="3573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ight Arrow 11"/>
            <p:cNvSpPr/>
            <p:nvPr/>
          </p:nvSpPr>
          <p:spPr>
            <a:xfrm>
              <a:off x="4114800" y="3733800"/>
              <a:ext cx="1219200" cy="990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004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/>
              <a:t>General Graph Sampling Mechanism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2895600"/>
            <a:ext cx="6477000" cy="137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/>
              <a:t>For each edge, flip coin with probability of ‘keep’ as P(e).</a:t>
            </a:r>
          </a:p>
          <a:p>
            <a:r>
              <a:rPr lang="en-US" dirty="0" smtClean="0"/>
              <a:t>If coin says ‘keep’, scale it up by 1/P(e).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219200" y="4648200"/>
            <a:ext cx="5334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Expected value of an edge: same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810000" y="2133600"/>
            <a:ext cx="4724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Number of edges kept: ∑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P(e)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219200" y="5486400"/>
            <a:ext cx="4495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Only need to concentration.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81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Resistance</a:t>
            </a:r>
            <a:endParaRPr lang="en-US" dirty="0"/>
          </a:p>
        </p:txBody>
      </p:sp>
      <p:sp>
        <p:nvSpPr>
          <p:cNvPr id="68" name="Content Placeholder 5"/>
          <p:cNvSpPr txBox="1">
            <a:spLocks/>
          </p:cNvSpPr>
          <p:nvPr/>
        </p:nvSpPr>
        <p:spPr>
          <a:xfrm>
            <a:off x="685800" y="4724400"/>
            <a:ext cx="77724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lang="en-US" sz="2400" dirty="0" smtClean="0"/>
              <a:t>View the graph as a circuit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lang="en-US" sz="2400" dirty="0" smtClean="0"/>
              <a:t>Measure effective resistance between </a:t>
            </a:r>
            <a:r>
              <a:rPr lang="en-US" sz="2400" dirty="0" err="1" smtClean="0"/>
              <a:t>uv</a:t>
            </a:r>
            <a:r>
              <a:rPr lang="en-US" sz="2400" dirty="0" smtClean="0"/>
              <a:t>, R(</a:t>
            </a:r>
            <a:r>
              <a:rPr lang="en-US" sz="2400" dirty="0" err="1" smtClean="0"/>
              <a:t>u,v</a:t>
            </a:r>
            <a:r>
              <a:rPr lang="en-US" sz="2400" dirty="0" smtClean="0"/>
              <a:t>), by passing 1 unit of current between them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956178" cy="13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Group 75"/>
          <p:cNvGrpSpPr/>
          <p:nvPr/>
        </p:nvGrpSpPr>
        <p:grpSpPr>
          <a:xfrm>
            <a:off x="2743200" y="1905000"/>
            <a:ext cx="2870886" cy="1447800"/>
            <a:chOff x="850557" y="4419600"/>
            <a:chExt cx="2870886" cy="1447800"/>
          </a:xfrm>
        </p:grpSpPr>
        <p:cxnSp>
          <p:nvCxnSpPr>
            <p:cNvPr id="77" name="Straight Connector 76"/>
            <p:cNvCxnSpPr>
              <a:stCxn id="79" idx="6"/>
              <a:endCxn id="80" idx="2"/>
            </p:cNvCxnSpPr>
            <p:nvPr/>
          </p:nvCxnSpPr>
          <p:spPr>
            <a:xfrm flipV="1">
              <a:off x="990600" y="4876800"/>
              <a:ext cx="381000" cy="762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850557" y="48768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`</a:t>
              </a:r>
              <a:endParaRPr lang="en-US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13716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371601" y="57150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057400" y="5181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828800" y="4419600"/>
              <a:ext cx="152400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048000" y="44196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048000" y="4800600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581400" y="4648201"/>
              <a:ext cx="140043" cy="152400"/>
            </a:xfrm>
            <a:prstGeom prst="ellipse">
              <a:avLst/>
            </a:prstGeom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>
              <a:stCxn id="79" idx="5"/>
              <a:endCxn id="81" idx="1"/>
            </p:cNvCxnSpPr>
            <p:nvPr/>
          </p:nvCxnSpPr>
          <p:spPr>
            <a:xfrm>
              <a:off x="970091" y="5006882"/>
              <a:ext cx="423828" cy="7304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7"/>
              <a:endCxn id="83" idx="2"/>
            </p:cNvCxnSpPr>
            <p:nvPr/>
          </p:nvCxnSpPr>
          <p:spPr>
            <a:xfrm flipV="1">
              <a:off x="970091" y="4495800"/>
              <a:ext cx="858709" cy="4033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0" idx="7"/>
              <a:endCxn id="83" idx="3"/>
            </p:cNvCxnSpPr>
            <p:nvPr/>
          </p:nvCxnSpPr>
          <p:spPr>
            <a:xfrm flipV="1">
              <a:off x="1491134" y="4549682"/>
              <a:ext cx="359984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1" idx="0"/>
              <a:endCxn id="80" idx="4"/>
            </p:cNvCxnSpPr>
            <p:nvPr/>
          </p:nvCxnSpPr>
          <p:spPr>
            <a:xfrm flipH="1" flipV="1">
              <a:off x="1441622" y="4953000"/>
              <a:ext cx="6179" cy="762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0" idx="5"/>
              <a:endCxn id="82" idx="1"/>
            </p:cNvCxnSpPr>
            <p:nvPr/>
          </p:nvCxnSpPr>
          <p:spPr>
            <a:xfrm>
              <a:off x="1491134" y="4930682"/>
              <a:ext cx="586775" cy="27323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3" idx="5"/>
              <a:endCxn id="82" idx="0"/>
            </p:cNvCxnSpPr>
            <p:nvPr/>
          </p:nvCxnSpPr>
          <p:spPr>
            <a:xfrm>
              <a:off x="1958882" y="4549682"/>
              <a:ext cx="168540" cy="6319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81" idx="6"/>
              <a:endCxn id="82" idx="3"/>
            </p:cNvCxnSpPr>
            <p:nvPr/>
          </p:nvCxnSpPr>
          <p:spPr>
            <a:xfrm flipV="1">
              <a:off x="1524001" y="5311683"/>
              <a:ext cx="553908" cy="4795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0" idx="6"/>
              <a:endCxn id="85" idx="2"/>
            </p:cNvCxnSpPr>
            <p:nvPr/>
          </p:nvCxnSpPr>
          <p:spPr>
            <a:xfrm>
              <a:off x="1511643" y="4876800"/>
              <a:ext cx="153635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3" idx="6"/>
              <a:endCxn id="84" idx="2"/>
            </p:cNvCxnSpPr>
            <p:nvPr/>
          </p:nvCxnSpPr>
          <p:spPr>
            <a:xfrm>
              <a:off x="1981200" y="4495800"/>
              <a:ext cx="1066800" cy="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5" idx="0"/>
              <a:endCxn id="84" idx="4"/>
            </p:cNvCxnSpPr>
            <p:nvPr/>
          </p:nvCxnSpPr>
          <p:spPr>
            <a:xfrm flipV="1">
              <a:off x="3118022" y="4572001"/>
              <a:ext cx="0" cy="2285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80" idx="7"/>
              <a:endCxn id="84" idx="3"/>
            </p:cNvCxnSpPr>
            <p:nvPr/>
          </p:nvCxnSpPr>
          <p:spPr>
            <a:xfrm flipV="1">
              <a:off x="1491134" y="4549683"/>
              <a:ext cx="1577375" cy="27323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3" idx="5"/>
              <a:endCxn id="85" idx="1"/>
            </p:cNvCxnSpPr>
            <p:nvPr/>
          </p:nvCxnSpPr>
          <p:spPr>
            <a:xfrm>
              <a:off x="1958882" y="4549682"/>
              <a:ext cx="1109627" cy="27323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1" idx="6"/>
              <a:endCxn id="85" idx="3"/>
            </p:cNvCxnSpPr>
            <p:nvPr/>
          </p:nvCxnSpPr>
          <p:spPr>
            <a:xfrm flipV="1">
              <a:off x="1524001" y="4930682"/>
              <a:ext cx="1544508" cy="8605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82" idx="7"/>
              <a:endCxn id="85" idx="2"/>
            </p:cNvCxnSpPr>
            <p:nvPr/>
          </p:nvCxnSpPr>
          <p:spPr>
            <a:xfrm flipV="1">
              <a:off x="2176934" y="4876800"/>
              <a:ext cx="871066" cy="32711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84" idx="6"/>
              <a:endCxn id="86" idx="1"/>
            </p:cNvCxnSpPr>
            <p:nvPr/>
          </p:nvCxnSpPr>
          <p:spPr>
            <a:xfrm>
              <a:off x="3188043" y="4495801"/>
              <a:ext cx="413866" cy="17471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85" idx="6"/>
              <a:endCxn id="86" idx="2"/>
            </p:cNvCxnSpPr>
            <p:nvPr/>
          </p:nvCxnSpPr>
          <p:spPr>
            <a:xfrm flipV="1">
              <a:off x="3188043" y="4724401"/>
              <a:ext cx="393357" cy="152399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0" name="Curved Connector 69"/>
          <p:cNvCxnSpPr>
            <a:stCxn id="85" idx="5"/>
          </p:cNvCxnSpPr>
          <p:nvPr/>
        </p:nvCxnSpPr>
        <p:spPr>
          <a:xfrm rot="16200000" flipH="1">
            <a:off x="4957328" y="2518930"/>
            <a:ext cx="631920" cy="426223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flipV="1">
            <a:off x="3429000" y="3048000"/>
            <a:ext cx="1600200" cy="228600"/>
          </a:xfrm>
          <a:prstGeom prst="curvedConnector3">
            <a:avLst>
              <a:gd name="adj1" fmla="val 45549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09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/>
              <a:t>Spectral Sparsification by Effective </a:t>
            </a:r>
            <a:r>
              <a:rPr lang="en-CA" sz="3600" dirty="0" err="1" smtClean="0"/>
              <a:t>REsistance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2590800"/>
            <a:ext cx="5943600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lvl="0" indent="0">
              <a:buNone/>
            </a:pPr>
            <a:r>
              <a:rPr lang="en-US" dirty="0" smtClean="0"/>
              <a:t>[Spielman-Srivastava `08]: Setting P(e) to W(e)R(</a:t>
            </a:r>
            <a:r>
              <a:rPr lang="en-US" dirty="0" err="1" smtClean="0"/>
              <a:t>u,v</a:t>
            </a:r>
            <a:r>
              <a:rPr lang="en-US" dirty="0" smtClean="0"/>
              <a:t>)O(</a:t>
            </a:r>
            <a:r>
              <a:rPr lang="en-US" dirty="0" err="1" smtClean="0"/>
              <a:t>logn</a:t>
            </a:r>
            <a:r>
              <a:rPr lang="en-US" dirty="0" smtClean="0"/>
              <a:t>) gives G≤H≤2G</a:t>
            </a:r>
            <a:endParaRPr lang="en-US" dirty="0"/>
          </a:p>
        </p:txBody>
      </p:sp>
      <p:sp>
        <p:nvSpPr>
          <p:cNvPr id="121" name="Content Placeholder 5"/>
          <p:cNvSpPr txBox="1">
            <a:spLocks/>
          </p:cNvSpPr>
          <p:nvPr/>
        </p:nvSpPr>
        <p:spPr>
          <a:xfrm>
            <a:off x="685800" y="5029200"/>
            <a:ext cx="28956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noProof="0" dirty="0" smtClean="0"/>
              <a:t>*Ignoring probabilistic issues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724400" y="4038600"/>
            <a:ext cx="3733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noProof="0" dirty="0" smtClean="0"/>
              <a:t>Fact:</a:t>
            </a:r>
            <a:r>
              <a:rPr lang="en-US" sz="2400" dirty="0" smtClean="0"/>
              <a:t> ∑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 W(e)R(e)</a:t>
            </a:r>
            <a:r>
              <a:rPr lang="en-US" sz="2400" noProof="0" dirty="0" smtClean="0"/>
              <a:t> = n-1</a:t>
            </a:r>
            <a:endParaRPr lang="en-US" sz="2400" dirty="0" smtClean="0"/>
          </a:p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endParaRPr lang="en-US" sz="2400" noProof="0" dirty="0" smtClean="0"/>
          </a:p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743200" y="4038600"/>
            <a:ext cx="5867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/>
              <a:t>S</a:t>
            </a:r>
            <a:r>
              <a:rPr lang="en-US" sz="2400" dirty="0" smtClean="0"/>
              <a:t>pectral sparsifier with O(</a:t>
            </a:r>
            <a:r>
              <a:rPr lang="en-US" sz="2400" dirty="0" err="1" smtClean="0"/>
              <a:t>nlogn</a:t>
            </a:r>
            <a:r>
              <a:rPr lang="en-US" sz="2400" noProof="0" dirty="0" smtClean="0"/>
              <a:t>) edges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267200" y="4953000"/>
            <a:ext cx="3962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err="1" smtClean="0"/>
              <a:t>Ultrasparsifier</a:t>
            </a:r>
            <a:r>
              <a:rPr lang="en-US" sz="2400" dirty="0" smtClean="0"/>
              <a:t>? Solver???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84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The Chicken and Egg Problem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2438400"/>
            <a:ext cx="6400800" cy="457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lvl="0" indent="0">
              <a:buNone/>
            </a:pPr>
            <a:r>
              <a:rPr lang="en-US" dirty="0" smtClean="0"/>
              <a:t>How To Calculate Effective Resistance?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52600" y="2895600"/>
            <a:ext cx="5562600" cy="990600"/>
            <a:chOff x="1752600" y="2438400"/>
            <a:chExt cx="5562600" cy="990600"/>
          </a:xfrm>
        </p:grpSpPr>
        <p:sp>
          <p:nvSpPr>
            <p:cNvPr id="122" name="Down Arrow 121"/>
            <p:cNvSpPr/>
            <p:nvPr/>
          </p:nvSpPr>
          <p:spPr>
            <a:xfrm rot="10800000">
              <a:off x="4343400" y="2438400"/>
              <a:ext cx="381000" cy="5426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Content Placeholder 5"/>
            <p:cNvSpPr txBox="1">
              <a:spLocks/>
            </p:cNvSpPr>
            <p:nvPr/>
          </p:nvSpPr>
          <p:spPr>
            <a:xfrm>
              <a:off x="1752600" y="2971800"/>
              <a:ext cx="55626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lvl="0" indent="-228600" defTabSz="914400" fontAlgn="auto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</a:pPr>
              <a:r>
                <a:rPr lang="en-US" sz="2400" dirty="0" smtClean="0"/>
                <a:t>[</a:t>
              </a:r>
              <a:r>
                <a:rPr lang="en-US" sz="2400" dirty="0" err="1" smtClean="0"/>
                <a:t>Spielman-Srivastava</a:t>
              </a:r>
              <a:r>
                <a:rPr lang="en-US" sz="2400" dirty="0" smtClean="0"/>
                <a:t> `08]: Use Solver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52600" y="3886200"/>
            <a:ext cx="5562600" cy="990600"/>
            <a:chOff x="1752600" y="2438400"/>
            <a:chExt cx="5562600" cy="990600"/>
          </a:xfrm>
        </p:grpSpPr>
        <p:sp>
          <p:nvSpPr>
            <p:cNvPr id="16" name="Down Arrow 15"/>
            <p:cNvSpPr/>
            <p:nvPr/>
          </p:nvSpPr>
          <p:spPr>
            <a:xfrm rot="10800000">
              <a:off x="4343400" y="2438400"/>
              <a:ext cx="381000" cy="5426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Content Placeholder 5"/>
            <p:cNvSpPr txBox="1">
              <a:spLocks/>
            </p:cNvSpPr>
            <p:nvPr/>
          </p:nvSpPr>
          <p:spPr>
            <a:xfrm>
              <a:off x="1752600" y="2971800"/>
              <a:ext cx="55626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lvl="0" indent="-228600" defTabSz="914400" fontAlgn="auto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</a:pPr>
              <a:r>
                <a:rPr lang="en-US" sz="2400" dirty="0" smtClean="0"/>
                <a:t>[</a:t>
              </a:r>
              <a:r>
                <a:rPr lang="en-US" sz="2400" dirty="0" err="1" smtClean="0"/>
                <a:t>Spielman-Teng</a:t>
              </a:r>
              <a:r>
                <a:rPr lang="en-US" sz="2400" dirty="0" smtClean="0"/>
                <a:t> `04]: Need </a:t>
              </a:r>
              <a:r>
                <a:rPr lang="en-US" sz="2400" dirty="0" err="1" smtClean="0"/>
                <a:t>Sparsifier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Content Placeholder 5"/>
          <p:cNvSpPr txBox="1">
            <a:spLocks/>
          </p:cNvSpPr>
          <p:nvPr/>
        </p:nvSpPr>
        <p:spPr>
          <a:xfrm>
            <a:off x="2514600" y="5181600"/>
            <a:ext cx="41148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Workaround: upper bound effective resistances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4" name="Curved Right Arrow 3"/>
          <p:cNvSpPr/>
          <p:nvPr/>
        </p:nvSpPr>
        <p:spPr>
          <a:xfrm flipV="1">
            <a:off x="762000" y="2438400"/>
            <a:ext cx="990600" cy="22098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Rayleigh’s Monotonicity Law</a:t>
            </a:r>
            <a:endParaRPr lang="en-US" dirty="0"/>
          </a:p>
        </p:txBody>
      </p:sp>
      <p:sp>
        <p:nvSpPr>
          <p:cNvPr id="68" name="Content Placeholder 5"/>
          <p:cNvSpPr txBox="1">
            <a:spLocks/>
          </p:cNvSpPr>
          <p:nvPr/>
        </p:nvSpPr>
        <p:spPr>
          <a:xfrm>
            <a:off x="1066800" y="4953000"/>
            <a:ext cx="72390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400" dirty="0" smtClean="0"/>
              <a:t>Rayleigh’s Monotonicity Law: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400" dirty="0" smtClean="0"/>
              <a:t>As we remove edges, the effective resistances between two vertices can only increase.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956178" cy="13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Straight Connector 76"/>
          <p:cNvCxnSpPr>
            <a:stCxn id="79" idx="6"/>
            <a:endCxn id="80" idx="2"/>
          </p:cNvCxnSpPr>
          <p:nvPr/>
        </p:nvCxnSpPr>
        <p:spPr>
          <a:xfrm flipV="1">
            <a:off x="2883243" y="2362200"/>
            <a:ext cx="381000" cy="76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743200" y="2362200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3264243" y="2286000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264244" y="3200400"/>
            <a:ext cx="152400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950043" y="2667001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721443" y="1905000"/>
            <a:ext cx="152400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40643" y="1905001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940643" y="2286000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474043" y="2133601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79" idx="5"/>
            <a:endCxn id="81" idx="1"/>
          </p:cNvCxnSpPr>
          <p:nvPr/>
        </p:nvCxnSpPr>
        <p:spPr>
          <a:xfrm>
            <a:off x="2862734" y="2492282"/>
            <a:ext cx="423828" cy="7304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7"/>
            <a:endCxn id="83" idx="2"/>
          </p:cNvCxnSpPr>
          <p:nvPr/>
        </p:nvCxnSpPr>
        <p:spPr>
          <a:xfrm flipV="1">
            <a:off x="2862734" y="1981200"/>
            <a:ext cx="858709" cy="4033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0" idx="7"/>
            <a:endCxn id="83" idx="3"/>
          </p:cNvCxnSpPr>
          <p:nvPr/>
        </p:nvCxnSpPr>
        <p:spPr>
          <a:xfrm flipV="1">
            <a:off x="3383777" y="2035082"/>
            <a:ext cx="359984" cy="2732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1" idx="0"/>
            <a:endCxn id="80" idx="4"/>
          </p:cNvCxnSpPr>
          <p:nvPr/>
        </p:nvCxnSpPr>
        <p:spPr>
          <a:xfrm flipH="1" flipV="1">
            <a:off x="3334265" y="2438400"/>
            <a:ext cx="6179" cy="762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0" idx="5"/>
            <a:endCxn id="82" idx="1"/>
          </p:cNvCxnSpPr>
          <p:nvPr/>
        </p:nvCxnSpPr>
        <p:spPr>
          <a:xfrm>
            <a:off x="3383777" y="2416082"/>
            <a:ext cx="586775" cy="2732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3" idx="5"/>
            <a:endCxn id="82" idx="0"/>
          </p:cNvCxnSpPr>
          <p:nvPr/>
        </p:nvCxnSpPr>
        <p:spPr>
          <a:xfrm>
            <a:off x="3851525" y="2035082"/>
            <a:ext cx="168540" cy="63191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1" idx="6"/>
            <a:endCxn id="82" idx="3"/>
          </p:cNvCxnSpPr>
          <p:nvPr/>
        </p:nvCxnSpPr>
        <p:spPr>
          <a:xfrm flipV="1">
            <a:off x="3416644" y="2797083"/>
            <a:ext cx="553908" cy="47951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0" idx="6"/>
            <a:endCxn id="85" idx="2"/>
          </p:cNvCxnSpPr>
          <p:nvPr/>
        </p:nvCxnSpPr>
        <p:spPr>
          <a:xfrm>
            <a:off x="3404286" y="2362200"/>
            <a:ext cx="153635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3" idx="6"/>
            <a:endCxn id="84" idx="2"/>
          </p:cNvCxnSpPr>
          <p:nvPr/>
        </p:nvCxnSpPr>
        <p:spPr>
          <a:xfrm>
            <a:off x="3873843" y="1981200"/>
            <a:ext cx="1066800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5" idx="0"/>
            <a:endCxn id="84" idx="4"/>
          </p:cNvCxnSpPr>
          <p:nvPr/>
        </p:nvCxnSpPr>
        <p:spPr>
          <a:xfrm flipV="1">
            <a:off x="5010665" y="2057401"/>
            <a:ext cx="0" cy="2285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0" idx="7"/>
            <a:endCxn id="84" idx="3"/>
          </p:cNvCxnSpPr>
          <p:nvPr/>
        </p:nvCxnSpPr>
        <p:spPr>
          <a:xfrm flipV="1">
            <a:off x="3383777" y="2035083"/>
            <a:ext cx="1577375" cy="27323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3" idx="5"/>
            <a:endCxn id="85" idx="1"/>
          </p:cNvCxnSpPr>
          <p:nvPr/>
        </p:nvCxnSpPr>
        <p:spPr>
          <a:xfrm>
            <a:off x="3851525" y="2035082"/>
            <a:ext cx="1109627" cy="27323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1" idx="6"/>
            <a:endCxn id="85" idx="3"/>
          </p:cNvCxnSpPr>
          <p:nvPr/>
        </p:nvCxnSpPr>
        <p:spPr>
          <a:xfrm flipV="1">
            <a:off x="3416644" y="2416082"/>
            <a:ext cx="1544508" cy="8605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7"/>
            <a:endCxn id="85" idx="2"/>
          </p:cNvCxnSpPr>
          <p:nvPr/>
        </p:nvCxnSpPr>
        <p:spPr>
          <a:xfrm flipV="1">
            <a:off x="4069577" y="2362200"/>
            <a:ext cx="871066" cy="32711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4" idx="6"/>
            <a:endCxn id="86" idx="1"/>
          </p:cNvCxnSpPr>
          <p:nvPr/>
        </p:nvCxnSpPr>
        <p:spPr>
          <a:xfrm>
            <a:off x="5080686" y="1981201"/>
            <a:ext cx="413866" cy="17471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5" idx="6"/>
            <a:endCxn id="86" idx="2"/>
          </p:cNvCxnSpPr>
          <p:nvPr/>
        </p:nvCxnSpPr>
        <p:spPr>
          <a:xfrm flipV="1">
            <a:off x="5080686" y="2209801"/>
            <a:ext cx="393357" cy="1523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85" idx="5"/>
          </p:cNvCxnSpPr>
          <p:nvPr/>
        </p:nvCxnSpPr>
        <p:spPr>
          <a:xfrm rot="16200000" flipH="1">
            <a:off x="4957328" y="2518930"/>
            <a:ext cx="631920" cy="426223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flipV="1">
            <a:off x="3429000" y="3048000"/>
            <a:ext cx="1600200" cy="228600"/>
          </a:xfrm>
          <a:prstGeom prst="curvedConnector3">
            <a:avLst>
              <a:gd name="adj1" fmla="val 45549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5"/>
          <p:cNvSpPr txBox="1">
            <a:spLocks/>
          </p:cNvSpPr>
          <p:nvPr/>
        </p:nvSpPr>
        <p:spPr>
          <a:xfrm>
            <a:off x="1066800" y="4953000"/>
            <a:ext cx="72390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sz="2400" noProof="0" dirty="0" smtClean="0"/>
              <a:t>Calculate effective resistance w.r.t. a spanning tree </a:t>
            </a:r>
            <a:r>
              <a:rPr lang="en-US" sz="2400" b="1" noProof="0" dirty="0" smtClean="0"/>
              <a:t>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Content Placeholder 5"/>
          <p:cNvSpPr txBox="1">
            <a:spLocks/>
          </p:cNvSpPr>
          <p:nvPr/>
        </p:nvSpPr>
        <p:spPr>
          <a:xfrm>
            <a:off x="1066800" y="4953000"/>
            <a:ext cx="72390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defRPr/>
            </a:pPr>
            <a:r>
              <a:rPr lang="en-US" sz="2400" dirty="0" smtClean="0"/>
              <a:t>Resistors in series: effective resistance of a path with resistances 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…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∑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300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" decel="100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" decel="100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decel="100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decel="100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decel="100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decel="100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decel="100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decel="100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" decel="100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decel="100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52600"/>
            <a:ext cx="5838702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Image Denoising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057400"/>
            <a:ext cx="77724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 smtClean="0"/>
              <a:t>Given image + noise, recover image.</a:t>
            </a:r>
          </a:p>
        </p:txBody>
      </p:sp>
      <p:pic>
        <p:nvPicPr>
          <p:cNvPr id="3" name="Picture 2" descr="MoonDenois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24200"/>
            <a:ext cx="2971800" cy="2971800"/>
          </a:xfrm>
          <a:prstGeom prst="rect">
            <a:avLst/>
          </a:prstGeom>
        </p:spPr>
      </p:pic>
      <p:pic>
        <p:nvPicPr>
          <p:cNvPr id="4" name="Picture 3" descr="MoonOrigin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115724"/>
            <a:ext cx="2997200" cy="2980275"/>
          </a:xfrm>
          <a:prstGeom prst="rect">
            <a:avLst/>
          </a:prstGeom>
        </p:spPr>
      </p:pic>
      <p:pic>
        <p:nvPicPr>
          <p:cNvPr id="5" name="Picture 4" descr="MoonNois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24200"/>
            <a:ext cx="2971800" cy="29718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572000" y="3962400"/>
            <a:ext cx="762000" cy="1219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Probabilities According to Tree</a:t>
            </a:r>
            <a:endParaRPr lang="en-US" dirty="0"/>
          </a:p>
        </p:txBody>
      </p:sp>
      <p:sp>
        <p:nvSpPr>
          <p:cNvPr id="68" name="Content Placeholder 5"/>
          <p:cNvSpPr txBox="1">
            <a:spLocks/>
          </p:cNvSpPr>
          <p:nvPr/>
        </p:nvSpPr>
        <p:spPr>
          <a:xfrm>
            <a:off x="1143000" y="4343400"/>
            <a:ext cx="5867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sz="2400" dirty="0" smtClean="0"/>
              <a:t>Sample Probability: edge weight times effective resistance of tree path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956178" cy="131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7" name="Straight Connector 76"/>
          <p:cNvCxnSpPr>
            <a:stCxn id="79" idx="6"/>
            <a:endCxn id="80" idx="2"/>
          </p:cNvCxnSpPr>
          <p:nvPr/>
        </p:nvCxnSpPr>
        <p:spPr>
          <a:xfrm flipV="1">
            <a:off x="2883243" y="2362200"/>
            <a:ext cx="381000" cy="762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743200" y="2362200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3264243" y="2286000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264244" y="3200400"/>
            <a:ext cx="152400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950043" y="2667001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721443" y="1905000"/>
            <a:ext cx="152400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40643" y="1905001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940643" y="2286000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474043" y="2133601"/>
            <a:ext cx="140043" cy="1524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80" idx="7"/>
            <a:endCxn id="83" idx="3"/>
          </p:cNvCxnSpPr>
          <p:nvPr/>
        </p:nvCxnSpPr>
        <p:spPr>
          <a:xfrm flipV="1">
            <a:off x="3383777" y="2035082"/>
            <a:ext cx="359984" cy="2732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1" idx="0"/>
            <a:endCxn id="80" idx="4"/>
          </p:cNvCxnSpPr>
          <p:nvPr/>
        </p:nvCxnSpPr>
        <p:spPr>
          <a:xfrm flipH="1" flipV="1">
            <a:off x="3334265" y="2438400"/>
            <a:ext cx="6179" cy="762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3" idx="6"/>
            <a:endCxn id="84" idx="2"/>
          </p:cNvCxnSpPr>
          <p:nvPr/>
        </p:nvCxnSpPr>
        <p:spPr>
          <a:xfrm>
            <a:off x="3873843" y="1981200"/>
            <a:ext cx="1066800" cy="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5" idx="0"/>
            <a:endCxn id="84" idx="4"/>
          </p:cNvCxnSpPr>
          <p:nvPr/>
        </p:nvCxnSpPr>
        <p:spPr>
          <a:xfrm flipV="1">
            <a:off x="5010665" y="2057401"/>
            <a:ext cx="0" cy="22859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7"/>
            <a:endCxn id="85" idx="2"/>
          </p:cNvCxnSpPr>
          <p:nvPr/>
        </p:nvCxnSpPr>
        <p:spPr>
          <a:xfrm flipV="1">
            <a:off x="4069577" y="2362200"/>
            <a:ext cx="871066" cy="327119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4" idx="6"/>
            <a:endCxn id="86" idx="1"/>
          </p:cNvCxnSpPr>
          <p:nvPr/>
        </p:nvCxnSpPr>
        <p:spPr>
          <a:xfrm>
            <a:off x="5080686" y="1981201"/>
            <a:ext cx="413866" cy="17471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85" idx="5"/>
          </p:cNvCxnSpPr>
          <p:nvPr/>
        </p:nvCxnSpPr>
        <p:spPr>
          <a:xfrm rot="16200000" flipH="1">
            <a:off x="4957328" y="2518930"/>
            <a:ext cx="631920" cy="426223"/>
          </a:xfrm>
          <a:prstGeom prst="curvedConnector3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flipV="1">
            <a:off x="3429000" y="3048000"/>
            <a:ext cx="1600200" cy="228600"/>
          </a:xfrm>
          <a:prstGeom prst="curvedConnector3">
            <a:avLst>
              <a:gd name="adj1" fmla="val 45549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5"/>
          <p:cNvSpPr txBox="1">
            <a:spLocks/>
          </p:cNvSpPr>
          <p:nvPr/>
        </p:nvSpPr>
        <p:spPr>
          <a:xfrm>
            <a:off x="1905000" y="5486400"/>
            <a:ext cx="50292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defRPr/>
            </a:pPr>
            <a:r>
              <a:rPr lang="en-US" sz="2400" dirty="0"/>
              <a:t>Number of edges kept: ∑</a:t>
            </a:r>
            <a:r>
              <a:rPr lang="en-US" sz="2400" baseline="-25000" dirty="0"/>
              <a:t>e</a:t>
            </a:r>
            <a:r>
              <a:rPr lang="en-US" sz="2400" dirty="0"/>
              <a:t> P(e)</a:t>
            </a:r>
          </a:p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defRPr/>
            </a:pPr>
            <a:r>
              <a:rPr lang="en-US" sz="2400" dirty="0" smtClean="0"/>
              <a:t>Need to keep total </a:t>
            </a:r>
            <a:r>
              <a:rPr lang="en-US" sz="2400" b="1" dirty="0" smtClean="0"/>
              <a:t>stretch</a:t>
            </a:r>
            <a:r>
              <a:rPr lang="en-US" sz="2400" dirty="0" smtClean="0"/>
              <a:t> small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34" name="Content Placeholder 5"/>
          <p:cNvSpPr txBox="1">
            <a:spLocks/>
          </p:cNvSpPr>
          <p:nvPr/>
        </p:nvSpPr>
        <p:spPr>
          <a:xfrm>
            <a:off x="6096000" y="4800600"/>
            <a:ext cx="15240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defRPr/>
            </a:pPr>
            <a:r>
              <a:rPr lang="en-US" sz="3200" b="1" noProof="0" dirty="0" smtClean="0"/>
              <a:t>stretch</a:t>
            </a: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728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Stretch Spanning Trees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057400" y="2057400"/>
            <a:ext cx="52578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/>
              <a:t>[Alon-Karp-</a:t>
            </a:r>
            <a:r>
              <a:rPr lang="en-US" sz="2400" dirty="0" err="1" smtClean="0"/>
              <a:t>Peleg</a:t>
            </a:r>
            <a:r>
              <a:rPr lang="en-US" sz="2400" dirty="0" smtClean="0"/>
              <a:t>-West ‘91]:</a:t>
            </a:r>
          </a:p>
          <a:p>
            <a:r>
              <a:rPr lang="en-US" sz="2400" dirty="0" smtClean="0"/>
              <a:t>A low stretch spanning tree with</a:t>
            </a:r>
          </a:p>
          <a:p>
            <a:r>
              <a:rPr lang="en-US" sz="2400" dirty="0" smtClean="0"/>
              <a:t>Total stretch O(m</a:t>
            </a:r>
            <a:r>
              <a:rPr lang="en-US" sz="2400" baseline="30000" dirty="0" smtClean="0"/>
              <a:t>1+</a:t>
            </a:r>
            <a:r>
              <a:rPr lang="el-GR" sz="2400" baseline="30000" dirty="0" smtClean="0"/>
              <a:t>ε</a:t>
            </a:r>
            <a:r>
              <a:rPr lang="en-US" sz="2400" dirty="0" smtClean="0"/>
              <a:t>) can be found in </a:t>
            </a:r>
            <a:r>
              <a:rPr lang="pt-BR" sz="2400" dirty="0" smtClean="0"/>
              <a:t>O(mlog n) time.</a:t>
            </a:r>
            <a:endParaRPr lang="en-US" sz="2400" dirty="0" smtClean="0"/>
          </a:p>
          <a:p>
            <a:pPr marL="342900"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2057400" y="2514600"/>
            <a:ext cx="52578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[Elkin-</a:t>
            </a:r>
            <a:r>
              <a:rPr lang="en-US" sz="2400" dirty="0" err="1" smtClean="0"/>
              <a:t>Emek</a:t>
            </a:r>
            <a:r>
              <a:rPr lang="en-US" sz="2400" dirty="0" smtClean="0"/>
              <a:t>-Spielman-Teng ‘05]:</a:t>
            </a:r>
          </a:p>
          <a:p>
            <a:r>
              <a:rPr lang="en-US" sz="2400" dirty="0" smtClean="0"/>
              <a:t>A low stretch spanning tree with</a:t>
            </a:r>
          </a:p>
          <a:p>
            <a:r>
              <a:rPr lang="en-US" sz="2400" dirty="0" smtClean="0"/>
              <a:t>Total stretch O(mlog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n) can be found in </a:t>
            </a:r>
            <a:r>
              <a:rPr lang="pt-BR" sz="2400" dirty="0" smtClean="0"/>
              <a:t>O(mlog n + n log</a:t>
            </a:r>
            <a:r>
              <a:rPr lang="pt-BR" sz="2400" baseline="30000" dirty="0" smtClean="0"/>
              <a:t>2 </a:t>
            </a:r>
            <a:r>
              <a:rPr lang="pt-BR" sz="2400" dirty="0" smtClean="0"/>
              <a:t>n) time.</a:t>
            </a:r>
            <a:endParaRPr lang="en-US" sz="2400" dirty="0" smtClean="0"/>
          </a:p>
          <a:p>
            <a:pPr marL="342900"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2057400" y="2971800"/>
            <a:ext cx="52578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[Abraham-</a:t>
            </a:r>
            <a:r>
              <a:rPr lang="en-US" sz="2400" dirty="0" err="1" smtClean="0"/>
              <a:t>Bartal</a:t>
            </a:r>
            <a:r>
              <a:rPr lang="en-US" sz="2400" dirty="0" smtClean="0"/>
              <a:t>-Neiman </a:t>
            </a:r>
            <a:r>
              <a:rPr lang="fr-FR" sz="2400" dirty="0" smtClean="0"/>
              <a:t>’</a:t>
            </a:r>
            <a:r>
              <a:rPr lang="en-US" sz="2400" dirty="0" smtClean="0"/>
              <a:t>08, </a:t>
            </a:r>
            <a:r>
              <a:rPr lang="en-US" sz="2400" dirty="0" err="1" smtClean="0"/>
              <a:t>Koutis</a:t>
            </a:r>
            <a:r>
              <a:rPr lang="en-US" sz="2400" dirty="0" smtClean="0"/>
              <a:t>-Miller-P `11, Abraham-Neiman `12]: </a:t>
            </a:r>
          </a:p>
          <a:p>
            <a:r>
              <a:rPr lang="en-US" sz="2400" dirty="0" smtClean="0"/>
              <a:t>A low stretch spanning tree with</a:t>
            </a:r>
          </a:p>
          <a:p>
            <a:r>
              <a:rPr lang="en-US" sz="2400" dirty="0" smtClean="0"/>
              <a:t>Total stretch O(mlogn) can be found in </a:t>
            </a:r>
            <a:r>
              <a:rPr lang="pt-BR" sz="2400" dirty="0" smtClean="0"/>
              <a:t>O(</a:t>
            </a:r>
            <a:r>
              <a:rPr lang="pt-BR" sz="2400" dirty="0" err="1" smtClean="0"/>
              <a:t>mlog</a:t>
            </a:r>
            <a:r>
              <a:rPr lang="pt-BR" sz="2400" dirty="0" smtClean="0"/>
              <a:t> </a:t>
            </a:r>
            <a:r>
              <a:rPr lang="pt-BR" sz="2400" dirty="0" err="1" smtClean="0"/>
              <a:t>n</a:t>
            </a:r>
            <a:r>
              <a:rPr lang="pt-BR" sz="2400" dirty="0" smtClean="0"/>
              <a:t>) time.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352800" y="6096000"/>
            <a:ext cx="2209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/>
              <a:t>Way too big!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9800" y="5257800"/>
            <a:ext cx="4800600" cy="685800"/>
            <a:chOff x="2209800" y="5257800"/>
            <a:chExt cx="4800600" cy="685800"/>
          </a:xfrm>
        </p:grpSpPr>
        <p:sp>
          <p:nvSpPr>
            <p:cNvPr id="18" name="Content Placeholder 5"/>
            <p:cNvSpPr txBox="1">
              <a:spLocks/>
            </p:cNvSpPr>
            <p:nvPr/>
          </p:nvSpPr>
          <p:spPr>
            <a:xfrm>
              <a:off x="2209800" y="5486400"/>
              <a:ext cx="48006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lvl="0" indent="-228600" defTabSz="914400" fontAlgn="auto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</a:pPr>
              <a:r>
                <a:rPr lang="en-US" sz="2400" dirty="0" smtClean="0"/>
                <a:t>Number of edges: O(mlog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n)</a:t>
              </a:r>
              <a:endPara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4419600" y="5257800"/>
              <a:ext cx="381000" cy="3048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255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We Missing?</a:t>
            </a:r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1676400" y="2133600"/>
            <a:ext cx="57912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What we need:</a:t>
            </a:r>
          </a:p>
          <a:p>
            <a:pPr marL="1085850" lvl="1" indent="-342900">
              <a:buFont typeface="Arial"/>
              <a:buChar char="•"/>
            </a:pPr>
            <a:r>
              <a:rPr lang="en-US" sz="2400" dirty="0" smtClean="0"/>
              <a:t>H with n-1+O(</a:t>
            </a:r>
            <a:r>
              <a:rPr lang="en-US" sz="2400" dirty="0" err="1" smtClean="0"/>
              <a:t>mlog</a:t>
            </a:r>
            <a:r>
              <a:rPr lang="en-US" sz="2400" baseline="30000" dirty="0" err="1" smtClean="0"/>
              <a:t>p</a:t>
            </a:r>
            <a:r>
              <a:rPr lang="en-US" sz="2400" dirty="0" err="1" smtClean="0"/>
              <a:t>n</a:t>
            </a:r>
            <a:r>
              <a:rPr lang="en-US" sz="2400" dirty="0" smtClean="0"/>
              <a:t>/k) edges</a:t>
            </a:r>
          </a:p>
          <a:p>
            <a:pPr marL="1085850" lvl="1" indent="-342900">
              <a:buFont typeface="Arial"/>
              <a:buChar char="•"/>
            </a:pPr>
            <a:r>
              <a:rPr lang="en-US" sz="2400" dirty="0" err="1" smtClean="0"/>
              <a:t>G≤H≤kG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What we generated: </a:t>
            </a:r>
          </a:p>
          <a:p>
            <a:pPr marL="1085850" lvl="1" indent="-342900">
              <a:buFont typeface="Arial"/>
              <a:buChar char="•"/>
            </a:pPr>
            <a:r>
              <a:rPr lang="en-US" sz="2400" dirty="0"/>
              <a:t>H with </a:t>
            </a:r>
            <a:r>
              <a:rPr lang="en-US" sz="2400" dirty="0" smtClean="0"/>
              <a:t>n-1+O(mlog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n) </a:t>
            </a:r>
            <a:r>
              <a:rPr lang="en-US" sz="2400" dirty="0"/>
              <a:t>edges</a:t>
            </a:r>
          </a:p>
          <a:p>
            <a:pPr marL="1085850" lvl="1" indent="-342900">
              <a:buFont typeface="Arial"/>
              <a:buChar char="•"/>
            </a:pPr>
            <a:r>
              <a:rPr lang="en-US" sz="2400" dirty="0"/>
              <a:t>G≤H</a:t>
            </a:r>
            <a:r>
              <a:rPr lang="en-US" sz="2400" dirty="0" smtClean="0"/>
              <a:t>≤2G</a:t>
            </a:r>
            <a:endParaRPr lang="en-US" sz="24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2514600" y="4648200"/>
            <a:ext cx="4191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/>
              <a:t>Too many edges, but, too good of an approximation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2895600" y="5867400"/>
            <a:ext cx="2971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/>
              <a:t>Haven’t used k yet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22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Work Around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905000"/>
            <a:ext cx="70866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lvl="0" indent="0">
              <a:buNone/>
            </a:pPr>
            <a:r>
              <a:rPr lang="en-US" dirty="0" smtClean="0"/>
              <a:t>Scale up the tree in G by factor of k, copy over off-tree edges to get graph G’.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934200" y="2667000"/>
            <a:ext cx="1600200" cy="990600"/>
            <a:chOff x="3657600" y="2438400"/>
            <a:chExt cx="1600200" cy="990600"/>
          </a:xfrm>
        </p:grpSpPr>
        <p:sp>
          <p:nvSpPr>
            <p:cNvPr id="122" name="Down Arrow 121"/>
            <p:cNvSpPr/>
            <p:nvPr/>
          </p:nvSpPr>
          <p:spPr>
            <a:xfrm rot="10800000">
              <a:off x="4267200" y="2438400"/>
              <a:ext cx="381000" cy="5426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5"/>
            <p:cNvSpPr txBox="1">
              <a:spLocks/>
            </p:cNvSpPr>
            <p:nvPr/>
          </p:nvSpPr>
          <p:spPr>
            <a:xfrm>
              <a:off x="3657600" y="2971800"/>
              <a:ext cx="1600200" cy="457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lvl="0" indent="-228600" defTabSz="914400" fontAlgn="auto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</a:pPr>
              <a:r>
                <a:rPr lang="en-US" sz="2400" dirty="0"/>
                <a:t>G≤G</a:t>
              </a:r>
              <a:r>
                <a:rPr lang="en-US" sz="2400" dirty="0" smtClean="0"/>
                <a:t>’≤</a:t>
              </a:r>
              <a:r>
                <a:rPr lang="en-US" sz="2400" dirty="0" err="1"/>
                <a:t>kG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1000" y="2666999"/>
            <a:ext cx="4267200" cy="2057401"/>
            <a:chOff x="1752600" y="2438399"/>
            <a:chExt cx="4267200" cy="2057401"/>
          </a:xfrm>
        </p:grpSpPr>
        <p:sp>
          <p:nvSpPr>
            <p:cNvPr id="16" name="Down Arrow 15"/>
            <p:cNvSpPr/>
            <p:nvPr/>
          </p:nvSpPr>
          <p:spPr>
            <a:xfrm rot="10800000">
              <a:off x="3810000" y="2438399"/>
              <a:ext cx="381000" cy="838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5"/>
            <p:cNvSpPr txBox="1">
              <a:spLocks/>
            </p:cNvSpPr>
            <p:nvPr/>
          </p:nvSpPr>
          <p:spPr>
            <a:xfrm>
              <a:off x="1752600" y="3276600"/>
              <a:ext cx="4267200" cy="12192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L="114300" lvl="0" indent="-342900" defTabSz="914400" fontAlgn="auto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Char char="•"/>
              </a:pPr>
              <a:r>
                <a:rPr lang="en-US" sz="2400" dirty="0" smtClean="0"/>
                <a:t>Stretch of Tree edge: 1</a:t>
              </a:r>
            </a:p>
            <a:p>
              <a:pPr marL="114300" lvl="0" indent="-342900" defTabSz="914400" fontAlgn="auto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/>
                <a:buChar char="•"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Stretch of non-tree edge: reduce by factor of k.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8600" y="4038600"/>
            <a:ext cx="4886075" cy="1371600"/>
            <a:chOff x="524123" y="2971800"/>
            <a:chExt cx="4886075" cy="1371600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604961" y="3119563"/>
              <a:ext cx="381000" cy="5426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Content Placeholder 5"/>
            <p:cNvSpPr txBox="1">
              <a:spLocks/>
            </p:cNvSpPr>
            <p:nvPr/>
          </p:nvSpPr>
          <p:spPr>
            <a:xfrm>
              <a:off x="1066799" y="2971800"/>
              <a:ext cx="4343399" cy="1371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lvl="0" indent="-228600" defTabSz="914400" fontAlgn="auto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</a:pPr>
              <a:r>
                <a:rPr lang="en-US" sz="2400" dirty="0" smtClean="0"/>
                <a:t>Expected number in H:</a:t>
              </a:r>
            </a:p>
            <a:p>
              <a:pPr lvl="0" indent="-228600" defTabSz="914400" fontAlgn="auto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</a:pPr>
              <a:r>
                <a:rPr lang="en-US" sz="2400" dirty="0" smtClean="0"/>
                <a:t>Tree edges: n-1</a:t>
              </a:r>
            </a:p>
            <a:p>
              <a:pPr lvl="0" indent="-228600" defTabSz="914400" fontAlgn="auto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Off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tree edges: O(</a:t>
              </a:r>
              <a:r>
                <a:rPr lang="en-US" sz="2400" dirty="0" smtClean="0"/>
                <a:t>m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log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  <a:r>
                <a:rPr kumimoji="0" lang="en-US" sz="2400" b="0" i="0" u="none" strike="noStrike" kern="1200" cap="none" spc="0" normalizeH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n/k)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Content Placeholder 5"/>
          <p:cNvSpPr txBox="1">
            <a:spLocks/>
          </p:cNvSpPr>
          <p:nvPr/>
        </p:nvSpPr>
        <p:spPr>
          <a:xfrm>
            <a:off x="2057400" y="5562600"/>
            <a:ext cx="4953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H has n-1+O(mlog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n/k) edges</a:t>
            </a:r>
          </a:p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 smtClean="0"/>
              <a:t>G’≤H≤2G’</a:t>
            </a:r>
            <a:endParaRPr lang="en-US" sz="2400" dirty="0"/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2057400" y="5562600"/>
            <a:ext cx="4953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H has n-1+O(mlog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n/k) edges</a:t>
            </a:r>
          </a:p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lang="en-US" sz="2400" dirty="0"/>
              <a:t>G</a:t>
            </a:r>
            <a:r>
              <a:rPr lang="en-US" sz="2400" dirty="0" smtClean="0"/>
              <a:t>≤H≤2kG</a:t>
            </a:r>
            <a:endParaRPr lang="en-US" sz="2400" dirty="0"/>
          </a:p>
        </p:txBody>
      </p:sp>
      <p:sp>
        <p:nvSpPr>
          <p:cNvPr id="21" name="Content Placeholder 5"/>
          <p:cNvSpPr txBox="1">
            <a:spLocks/>
          </p:cNvSpPr>
          <p:nvPr/>
        </p:nvSpPr>
        <p:spPr>
          <a:xfrm>
            <a:off x="5029200" y="6019800"/>
            <a:ext cx="3429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O(mlog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n) time solver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652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solver in Action</a:t>
            </a:r>
            <a:endParaRPr lang="en-US" dirty="0"/>
          </a:p>
        </p:txBody>
      </p:sp>
      <p:cxnSp>
        <p:nvCxnSpPr>
          <p:cNvPr id="77" name="Straight Connector 76"/>
          <p:cNvCxnSpPr>
            <a:stCxn id="79" idx="6"/>
            <a:endCxn id="80" idx="2"/>
          </p:cNvCxnSpPr>
          <p:nvPr/>
        </p:nvCxnSpPr>
        <p:spPr>
          <a:xfrm flipV="1">
            <a:off x="2743200" y="4076700"/>
            <a:ext cx="685800" cy="152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514600" y="41148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3429000" y="3962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4267200" y="55626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572000" y="48768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4114800" y="3200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172200" y="3200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6172200" y="3962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7086600" y="3581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/>
          <p:cNvCxnSpPr>
            <a:stCxn id="79" idx="5"/>
            <a:endCxn id="81" idx="1"/>
          </p:cNvCxnSpPr>
          <p:nvPr/>
        </p:nvCxnSpPr>
        <p:spPr>
          <a:xfrm>
            <a:off x="2709722" y="4309922"/>
            <a:ext cx="1590956" cy="12861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7"/>
            <a:endCxn id="83" idx="2"/>
          </p:cNvCxnSpPr>
          <p:nvPr/>
        </p:nvCxnSpPr>
        <p:spPr>
          <a:xfrm flipV="1">
            <a:off x="2709722" y="3314700"/>
            <a:ext cx="1405078" cy="8335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0" idx="0"/>
            <a:endCxn id="83" idx="3"/>
          </p:cNvCxnSpPr>
          <p:nvPr/>
        </p:nvCxnSpPr>
        <p:spPr>
          <a:xfrm flipV="1">
            <a:off x="3543300" y="3395522"/>
            <a:ext cx="604978" cy="566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1" idx="0"/>
            <a:endCxn id="80" idx="4"/>
          </p:cNvCxnSpPr>
          <p:nvPr/>
        </p:nvCxnSpPr>
        <p:spPr>
          <a:xfrm flipH="1" flipV="1">
            <a:off x="3543300" y="4191000"/>
            <a:ext cx="838200" cy="13716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0" idx="5"/>
            <a:endCxn id="82" idx="1"/>
          </p:cNvCxnSpPr>
          <p:nvPr/>
        </p:nvCxnSpPr>
        <p:spPr>
          <a:xfrm>
            <a:off x="3624122" y="4157522"/>
            <a:ext cx="981356" cy="752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3" idx="5"/>
            <a:endCxn id="82" idx="0"/>
          </p:cNvCxnSpPr>
          <p:nvPr/>
        </p:nvCxnSpPr>
        <p:spPr>
          <a:xfrm>
            <a:off x="4309922" y="3395522"/>
            <a:ext cx="376378" cy="14812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81" idx="7"/>
            <a:endCxn id="82" idx="3"/>
          </p:cNvCxnSpPr>
          <p:nvPr/>
        </p:nvCxnSpPr>
        <p:spPr>
          <a:xfrm flipV="1">
            <a:off x="4462322" y="5071922"/>
            <a:ext cx="143156" cy="5241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0" idx="6"/>
            <a:endCxn id="85" idx="2"/>
          </p:cNvCxnSpPr>
          <p:nvPr/>
        </p:nvCxnSpPr>
        <p:spPr>
          <a:xfrm>
            <a:off x="3657600" y="4076700"/>
            <a:ext cx="2514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3" idx="6"/>
            <a:endCxn id="84" idx="2"/>
          </p:cNvCxnSpPr>
          <p:nvPr/>
        </p:nvCxnSpPr>
        <p:spPr>
          <a:xfrm>
            <a:off x="4343400" y="3314700"/>
            <a:ext cx="1828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5" idx="0"/>
            <a:endCxn id="84" idx="4"/>
          </p:cNvCxnSpPr>
          <p:nvPr/>
        </p:nvCxnSpPr>
        <p:spPr>
          <a:xfrm flipV="1">
            <a:off x="6286500" y="3429000"/>
            <a:ext cx="0" cy="533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0" idx="7"/>
            <a:endCxn id="84" idx="3"/>
          </p:cNvCxnSpPr>
          <p:nvPr/>
        </p:nvCxnSpPr>
        <p:spPr>
          <a:xfrm flipV="1">
            <a:off x="3624122" y="3395522"/>
            <a:ext cx="2581556" cy="6003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3" idx="5"/>
            <a:endCxn id="85" idx="1"/>
          </p:cNvCxnSpPr>
          <p:nvPr/>
        </p:nvCxnSpPr>
        <p:spPr>
          <a:xfrm>
            <a:off x="4309922" y="3395522"/>
            <a:ext cx="1895756" cy="6003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1" idx="6"/>
            <a:endCxn id="85" idx="3"/>
          </p:cNvCxnSpPr>
          <p:nvPr/>
        </p:nvCxnSpPr>
        <p:spPr>
          <a:xfrm flipV="1">
            <a:off x="4495800" y="4157522"/>
            <a:ext cx="1709878" cy="15193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2" idx="7"/>
            <a:endCxn id="85" idx="2"/>
          </p:cNvCxnSpPr>
          <p:nvPr/>
        </p:nvCxnSpPr>
        <p:spPr>
          <a:xfrm flipV="1">
            <a:off x="4767122" y="4076700"/>
            <a:ext cx="1405078" cy="8335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4" idx="6"/>
            <a:endCxn id="86" idx="1"/>
          </p:cNvCxnSpPr>
          <p:nvPr/>
        </p:nvCxnSpPr>
        <p:spPr>
          <a:xfrm>
            <a:off x="6400800" y="3314700"/>
            <a:ext cx="719278" cy="3001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5" idx="6"/>
            <a:endCxn id="86" idx="2"/>
          </p:cNvCxnSpPr>
          <p:nvPr/>
        </p:nvCxnSpPr>
        <p:spPr>
          <a:xfrm flipV="1">
            <a:off x="6400800" y="3695700"/>
            <a:ext cx="685800" cy="381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Content Placeholder 5"/>
          <p:cNvSpPr txBox="1">
            <a:spLocks/>
          </p:cNvSpPr>
          <p:nvPr/>
        </p:nvSpPr>
        <p:spPr>
          <a:xfrm>
            <a:off x="1981200" y="2362200"/>
            <a:ext cx="5562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Find a good spanning tree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2743200" y="3429000"/>
            <a:ext cx="4343400" cy="2167078"/>
            <a:chOff x="1143000" y="3362044"/>
            <a:chExt cx="4343400" cy="2167078"/>
          </a:xfrm>
        </p:grpSpPr>
        <p:cxnSp>
          <p:nvCxnSpPr>
            <p:cNvPr id="117" name="Straight Connector 116"/>
            <p:cNvCxnSpPr>
              <a:stCxn id="79" idx="6"/>
              <a:endCxn id="80" idx="2"/>
            </p:cNvCxnSpPr>
            <p:nvPr/>
          </p:nvCxnSpPr>
          <p:spPr>
            <a:xfrm flipV="1">
              <a:off x="1143000" y="4009744"/>
              <a:ext cx="685800" cy="152400"/>
            </a:xfrm>
            <a:prstGeom prst="line">
              <a:avLst/>
            </a:prstGeom>
            <a:ln>
              <a:solidFill>
                <a:srgbClr val="CF543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80" idx="5"/>
              <a:endCxn id="82" idx="1"/>
            </p:cNvCxnSpPr>
            <p:nvPr/>
          </p:nvCxnSpPr>
          <p:spPr>
            <a:xfrm>
              <a:off x="2023922" y="4090566"/>
              <a:ext cx="981356" cy="752756"/>
            </a:xfrm>
            <a:prstGeom prst="line">
              <a:avLst/>
            </a:prstGeom>
            <a:ln>
              <a:solidFill>
                <a:srgbClr val="CF543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83" idx="5"/>
              <a:endCxn id="82" idx="0"/>
            </p:cNvCxnSpPr>
            <p:nvPr/>
          </p:nvCxnSpPr>
          <p:spPr>
            <a:xfrm>
              <a:off x="2709722" y="3362044"/>
              <a:ext cx="376378" cy="1481278"/>
            </a:xfrm>
            <a:prstGeom prst="line">
              <a:avLst/>
            </a:prstGeom>
            <a:ln>
              <a:solidFill>
                <a:srgbClr val="CF543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81" idx="7"/>
              <a:endCxn id="82" idx="3"/>
            </p:cNvCxnSpPr>
            <p:nvPr/>
          </p:nvCxnSpPr>
          <p:spPr>
            <a:xfrm flipV="1">
              <a:off x="2862122" y="5004966"/>
              <a:ext cx="143156" cy="524156"/>
            </a:xfrm>
            <a:prstGeom prst="line">
              <a:avLst/>
            </a:prstGeom>
            <a:ln>
              <a:solidFill>
                <a:srgbClr val="CF543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85" idx="0"/>
              <a:endCxn id="84" idx="4"/>
            </p:cNvCxnSpPr>
            <p:nvPr/>
          </p:nvCxnSpPr>
          <p:spPr>
            <a:xfrm flipV="1">
              <a:off x="4686300" y="3362044"/>
              <a:ext cx="0" cy="533400"/>
            </a:xfrm>
            <a:prstGeom prst="line">
              <a:avLst/>
            </a:prstGeom>
            <a:ln>
              <a:solidFill>
                <a:srgbClr val="CF543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82" idx="7"/>
              <a:endCxn id="85" idx="2"/>
            </p:cNvCxnSpPr>
            <p:nvPr/>
          </p:nvCxnSpPr>
          <p:spPr>
            <a:xfrm flipV="1">
              <a:off x="3166922" y="4009744"/>
              <a:ext cx="1405078" cy="833578"/>
            </a:xfrm>
            <a:prstGeom prst="line">
              <a:avLst/>
            </a:prstGeom>
            <a:ln>
              <a:solidFill>
                <a:srgbClr val="CF543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85" idx="6"/>
              <a:endCxn id="86" idx="2"/>
            </p:cNvCxnSpPr>
            <p:nvPr/>
          </p:nvCxnSpPr>
          <p:spPr>
            <a:xfrm flipV="1">
              <a:off x="4800600" y="3628744"/>
              <a:ext cx="685800" cy="381000"/>
            </a:xfrm>
            <a:prstGeom prst="line">
              <a:avLst/>
            </a:prstGeom>
            <a:ln>
              <a:solidFill>
                <a:srgbClr val="CF543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6" name="Content Placeholder 5"/>
          <p:cNvSpPr txBox="1">
            <a:spLocks/>
          </p:cNvSpPr>
          <p:nvPr/>
        </p:nvSpPr>
        <p:spPr>
          <a:xfrm>
            <a:off x="1981200" y="2362200"/>
            <a:ext cx="5562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Scale up the tree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2743200" y="3395522"/>
            <a:ext cx="4343400" cy="2200556"/>
            <a:chOff x="1143000" y="3404766"/>
            <a:chExt cx="4343400" cy="2200556"/>
          </a:xfrm>
        </p:grpSpPr>
        <p:cxnSp>
          <p:nvCxnSpPr>
            <p:cNvPr id="156" name="Straight Connector 155"/>
            <p:cNvCxnSpPr>
              <a:stCxn id="79" idx="6"/>
              <a:endCxn id="80" idx="2"/>
            </p:cNvCxnSpPr>
            <p:nvPr/>
          </p:nvCxnSpPr>
          <p:spPr>
            <a:xfrm flipV="1">
              <a:off x="1143000" y="4085944"/>
              <a:ext cx="685800" cy="152400"/>
            </a:xfrm>
            <a:prstGeom prst="line">
              <a:avLst/>
            </a:prstGeom>
            <a:ln w="76200" cmpd="sng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80" idx="5"/>
              <a:endCxn id="82" idx="1"/>
            </p:cNvCxnSpPr>
            <p:nvPr/>
          </p:nvCxnSpPr>
          <p:spPr>
            <a:xfrm>
              <a:off x="2023922" y="4166766"/>
              <a:ext cx="981356" cy="752756"/>
            </a:xfrm>
            <a:prstGeom prst="line">
              <a:avLst/>
            </a:prstGeom>
            <a:ln w="76200" cmpd="sng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83" idx="5"/>
              <a:endCxn id="82" idx="0"/>
            </p:cNvCxnSpPr>
            <p:nvPr/>
          </p:nvCxnSpPr>
          <p:spPr>
            <a:xfrm>
              <a:off x="2709722" y="3404766"/>
              <a:ext cx="376378" cy="1481278"/>
            </a:xfrm>
            <a:prstGeom prst="line">
              <a:avLst/>
            </a:prstGeom>
            <a:ln w="76200" cmpd="sng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81" idx="7"/>
              <a:endCxn id="82" idx="3"/>
            </p:cNvCxnSpPr>
            <p:nvPr/>
          </p:nvCxnSpPr>
          <p:spPr>
            <a:xfrm flipV="1">
              <a:off x="2862122" y="5081166"/>
              <a:ext cx="143156" cy="524156"/>
            </a:xfrm>
            <a:prstGeom prst="line">
              <a:avLst/>
            </a:prstGeom>
            <a:ln w="76200" cmpd="sng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85" idx="0"/>
              <a:endCxn id="84" idx="4"/>
            </p:cNvCxnSpPr>
            <p:nvPr/>
          </p:nvCxnSpPr>
          <p:spPr>
            <a:xfrm flipV="1">
              <a:off x="4686300" y="3438244"/>
              <a:ext cx="0" cy="533400"/>
            </a:xfrm>
            <a:prstGeom prst="line">
              <a:avLst/>
            </a:prstGeom>
            <a:ln w="76200" cmpd="sng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82" idx="7"/>
              <a:endCxn id="85" idx="2"/>
            </p:cNvCxnSpPr>
            <p:nvPr/>
          </p:nvCxnSpPr>
          <p:spPr>
            <a:xfrm flipV="1">
              <a:off x="3166922" y="4085944"/>
              <a:ext cx="1405078" cy="833578"/>
            </a:xfrm>
            <a:prstGeom prst="line">
              <a:avLst/>
            </a:prstGeom>
            <a:ln w="76200" cmpd="sng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85" idx="6"/>
              <a:endCxn id="86" idx="2"/>
            </p:cNvCxnSpPr>
            <p:nvPr/>
          </p:nvCxnSpPr>
          <p:spPr>
            <a:xfrm flipV="1">
              <a:off x="4800600" y="3704944"/>
              <a:ext cx="685800" cy="381000"/>
            </a:xfrm>
            <a:prstGeom prst="line">
              <a:avLst/>
            </a:prstGeom>
            <a:ln w="76200" cmpd="sng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7" name="Content Placeholder 5"/>
          <p:cNvSpPr txBox="1">
            <a:spLocks/>
          </p:cNvSpPr>
          <p:nvPr/>
        </p:nvSpPr>
        <p:spPr>
          <a:xfrm>
            <a:off x="1981200" y="2362200"/>
            <a:ext cx="5562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Sample off tree edges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3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decel="100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46" grpId="0" animBg="1"/>
      <p:bldP spid="17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solver in Action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2514600" y="41148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3429000" y="3962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4267200" y="55626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572000" y="48768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4114800" y="3200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172200" y="3200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6172200" y="3962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7086600" y="3581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/>
          <p:cNvCxnSpPr>
            <a:stCxn id="79" idx="5"/>
            <a:endCxn id="81" idx="1"/>
          </p:cNvCxnSpPr>
          <p:nvPr/>
        </p:nvCxnSpPr>
        <p:spPr>
          <a:xfrm>
            <a:off x="2709722" y="4309922"/>
            <a:ext cx="1590956" cy="12861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0" idx="0"/>
            <a:endCxn id="83" idx="3"/>
          </p:cNvCxnSpPr>
          <p:nvPr/>
        </p:nvCxnSpPr>
        <p:spPr>
          <a:xfrm flipV="1">
            <a:off x="3543300" y="3395522"/>
            <a:ext cx="604978" cy="566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0" idx="7"/>
            <a:endCxn id="84" idx="3"/>
          </p:cNvCxnSpPr>
          <p:nvPr/>
        </p:nvCxnSpPr>
        <p:spPr>
          <a:xfrm flipV="1">
            <a:off x="3624122" y="3395522"/>
            <a:ext cx="2581556" cy="6003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1" idx="6"/>
            <a:endCxn id="85" idx="3"/>
          </p:cNvCxnSpPr>
          <p:nvPr/>
        </p:nvCxnSpPr>
        <p:spPr>
          <a:xfrm flipV="1">
            <a:off x="4495800" y="4157522"/>
            <a:ext cx="1709878" cy="15193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79" idx="6"/>
            <a:endCxn id="80" idx="2"/>
          </p:cNvCxnSpPr>
          <p:nvPr/>
        </p:nvCxnSpPr>
        <p:spPr>
          <a:xfrm flipV="1">
            <a:off x="2743200" y="4076700"/>
            <a:ext cx="685800" cy="152400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80" idx="5"/>
            <a:endCxn id="82" idx="1"/>
          </p:cNvCxnSpPr>
          <p:nvPr/>
        </p:nvCxnSpPr>
        <p:spPr>
          <a:xfrm>
            <a:off x="3624122" y="4157522"/>
            <a:ext cx="981356" cy="752756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83" idx="5"/>
            <a:endCxn id="82" idx="0"/>
          </p:cNvCxnSpPr>
          <p:nvPr/>
        </p:nvCxnSpPr>
        <p:spPr>
          <a:xfrm>
            <a:off x="4309922" y="3395522"/>
            <a:ext cx="376378" cy="1481278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81" idx="7"/>
            <a:endCxn id="82" idx="3"/>
          </p:cNvCxnSpPr>
          <p:nvPr/>
        </p:nvCxnSpPr>
        <p:spPr>
          <a:xfrm flipV="1">
            <a:off x="4462322" y="5071922"/>
            <a:ext cx="143156" cy="524156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85" idx="0"/>
            <a:endCxn id="84" idx="4"/>
          </p:cNvCxnSpPr>
          <p:nvPr/>
        </p:nvCxnSpPr>
        <p:spPr>
          <a:xfrm flipV="1">
            <a:off x="6286500" y="3429000"/>
            <a:ext cx="0" cy="533400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82" idx="7"/>
            <a:endCxn id="85" idx="2"/>
          </p:cNvCxnSpPr>
          <p:nvPr/>
        </p:nvCxnSpPr>
        <p:spPr>
          <a:xfrm flipV="1">
            <a:off x="4767122" y="4076700"/>
            <a:ext cx="1405078" cy="833578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85" idx="6"/>
            <a:endCxn id="86" idx="2"/>
          </p:cNvCxnSpPr>
          <p:nvPr/>
        </p:nvCxnSpPr>
        <p:spPr>
          <a:xfrm flipV="1">
            <a:off x="6400800" y="3695700"/>
            <a:ext cx="685800" cy="381000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8" name="Content Placeholder 5"/>
          <p:cNvSpPr txBox="1">
            <a:spLocks/>
          </p:cNvSpPr>
          <p:nvPr/>
        </p:nvSpPr>
        <p:spPr>
          <a:xfrm>
            <a:off x="2362200" y="2362200"/>
            <a:ext cx="4572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Eliminate degree 1 or 2 nodes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09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solver in Action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2514600" y="41148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3429000" y="3962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4267200" y="55626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572000" y="48768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4114800" y="3200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6172200" y="3200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6172200" y="3962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/>
          <p:cNvCxnSpPr>
            <a:stCxn id="79" idx="5"/>
            <a:endCxn id="81" idx="1"/>
          </p:cNvCxnSpPr>
          <p:nvPr/>
        </p:nvCxnSpPr>
        <p:spPr>
          <a:xfrm>
            <a:off x="2709722" y="4309922"/>
            <a:ext cx="1590956" cy="12861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0" idx="0"/>
            <a:endCxn id="83" idx="3"/>
          </p:cNvCxnSpPr>
          <p:nvPr/>
        </p:nvCxnSpPr>
        <p:spPr>
          <a:xfrm flipV="1">
            <a:off x="3543300" y="3395522"/>
            <a:ext cx="604978" cy="566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0" idx="7"/>
            <a:endCxn id="84" idx="3"/>
          </p:cNvCxnSpPr>
          <p:nvPr/>
        </p:nvCxnSpPr>
        <p:spPr>
          <a:xfrm flipV="1">
            <a:off x="3624122" y="3395522"/>
            <a:ext cx="2581556" cy="6003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1" idx="6"/>
            <a:endCxn id="85" idx="3"/>
          </p:cNvCxnSpPr>
          <p:nvPr/>
        </p:nvCxnSpPr>
        <p:spPr>
          <a:xfrm flipV="1">
            <a:off x="4495800" y="4157522"/>
            <a:ext cx="1709878" cy="15193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79" idx="6"/>
            <a:endCxn id="80" idx="2"/>
          </p:cNvCxnSpPr>
          <p:nvPr/>
        </p:nvCxnSpPr>
        <p:spPr>
          <a:xfrm flipV="1">
            <a:off x="2743200" y="4076700"/>
            <a:ext cx="685800" cy="152400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80" idx="5"/>
            <a:endCxn id="82" idx="1"/>
          </p:cNvCxnSpPr>
          <p:nvPr/>
        </p:nvCxnSpPr>
        <p:spPr>
          <a:xfrm>
            <a:off x="3624122" y="4157522"/>
            <a:ext cx="981356" cy="752756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83" idx="5"/>
            <a:endCxn id="82" idx="0"/>
          </p:cNvCxnSpPr>
          <p:nvPr/>
        </p:nvCxnSpPr>
        <p:spPr>
          <a:xfrm>
            <a:off x="4309922" y="3395522"/>
            <a:ext cx="376378" cy="1481278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81" idx="7"/>
            <a:endCxn id="82" idx="3"/>
          </p:cNvCxnSpPr>
          <p:nvPr/>
        </p:nvCxnSpPr>
        <p:spPr>
          <a:xfrm flipV="1">
            <a:off x="4462322" y="5071922"/>
            <a:ext cx="143156" cy="524156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85" idx="0"/>
            <a:endCxn id="84" idx="4"/>
          </p:cNvCxnSpPr>
          <p:nvPr/>
        </p:nvCxnSpPr>
        <p:spPr>
          <a:xfrm flipV="1">
            <a:off x="6286500" y="3429000"/>
            <a:ext cx="0" cy="533400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82" idx="7"/>
            <a:endCxn id="85" idx="2"/>
          </p:cNvCxnSpPr>
          <p:nvPr/>
        </p:nvCxnSpPr>
        <p:spPr>
          <a:xfrm flipV="1">
            <a:off x="4767122" y="4076700"/>
            <a:ext cx="1405078" cy="833578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Content Placeholder 5"/>
          <p:cNvSpPr txBox="1">
            <a:spLocks/>
          </p:cNvSpPr>
          <p:nvPr/>
        </p:nvSpPr>
        <p:spPr>
          <a:xfrm>
            <a:off x="2362200" y="2362200"/>
            <a:ext cx="4572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Eliminate degree 1 or 2 nodes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90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solver in Action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2514600" y="41148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3429000" y="3962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4267200" y="55626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572000" y="48768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4114800" y="3200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6172200" y="3962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/>
          <p:cNvCxnSpPr>
            <a:stCxn id="79" idx="5"/>
            <a:endCxn id="81" idx="1"/>
          </p:cNvCxnSpPr>
          <p:nvPr/>
        </p:nvCxnSpPr>
        <p:spPr>
          <a:xfrm>
            <a:off x="2709722" y="4309922"/>
            <a:ext cx="1590956" cy="12861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0" idx="0"/>
            <a:endCxn id="83" idx="3"/>
          </p:cNvCxnSpPr>
          <p:nvPr/>
        </p:nvCxnSpPr>
        <p:spPr>
          <a:xfrm flipV="1">
            <a:off x="3543300" y="3395522"/>
            <a:ext cx="604978" cy="5668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1" idx="6"/>
            <a:endCxn id="85" idx="3"/>
          </p:cNvCxnSpPr>
          <p:nvPr/>
        </p:nvCxnSpPr>
        <p:spPr>
          <a:xfrm flipV="1">
            <a:off x="4495800" y="4157522"/>
            <a:ext cx="1709878" cy="15193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79" idx="6"/>
            <a:endCxn id="80" idx="2"/>
          </p:cNvCxnSpPr>
          <p:nvPr/>
        </p:nvCxnSpPr>
        <p:spPr>
          <a:xfrm flipV="1">
            <a:off x="2743200" y="4076700"/>
            <a:ext cx="685800" cy="152400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80" idx="5"/>
            <a:endCxn id="82" idx="1"/>
          </p:cNvCxnSpPr>
          <p:nvPr/>
        </p:nvCxnSpPr>
        <p:spPr>
          <a:xfrm>
            <a:off x="3624122" y="4157522"/>
            <a:ext cx="981356" cy="752756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83" idx="5"/>
            <a:endCxn id="82" idx="0"/>
          </p:cNvCxnSpPr>
          <p:nvPr/>
        </p:nvCxnSpPr>
        <p:spPr>
          <a:xfrm>
            <a:off x="4309922" y="3395522"/>
            <a:ext cx="376378" cy="1481278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81" idx="7"/>
            <a:endCxn id="82" idx="3"/>
          </p:cNvCxnSpPr>
          <p:nvPr/>
        </p:nvCxnSpPr>
        <p:spPr>
          <a:xfrm flipV="1">
            <a:off x="4462322" y="5071922"/>
            <a:ext cx="143156" cy="524156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85" idx="0"/>
            <a:endCxn id="80" idx="6"/>
          </p:cNvCxnSpPr>
          <p:nvPr/>
        </p:nvCxnSpPr>
        <p:spPr>
          <a:xfrm flipH="1">
            <a:off x="3657600" y="3962400"/>
            <a:ext cx="2628900" cy="11430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82" idx="7"/>
            <a:endCxn id="85" idx="2"/>
          </p:cNvCxnSpPr>
          <p:nvPr/>
        </p:nvCxnSpPr>
        <p:spPr>
          <a:xfrm flipV="1">
            <a:off x="4767122" y="4076700"/>
            <a:ext cx="1405078" cy="833578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5"/>
          <p:cNvSpPr txBox="1">
            <a:spLocks/>
          </p:cNvSpPr>
          <p:nvPr/>
        </p:nvSpPr>
        <p:spPr>
          <a:xfrm>
            <a:off x="2362200" y="2362200"/>
            <a:ext cx="4572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Eliminate degree 1 or 2 nodes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16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solver in Action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2514600" y="41148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3429000" y="3962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4267200" y="55626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572000" y="48768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6172200" y="3962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7" name="Straight Connector 86"/>
          <p:cNvCxnSpPr>
            <a:stCxn id="79" idx="5"/>
            <a:endCxn id="81" idx="1"/>
          </p:cNvCxnSpPr>
          <p:nvPr/>
        </p:nvCxnSpPr>
        <p:spPr>
          <a:xfrm>
            <a:off x="2709722" y="4309922"/>
            <a:ext cx="1590956" cy="12861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1" idx="6"/>
            <a:endCxn id="85" idx="3"/>
          </p:cNvCxnSpPr>
          <p:nvPr/>
        </p:nvCxnSpPr>
        <p:spPr>
          <a:xfrm flipV="1">
            <a:off x="4495800" y="4157522"/>
            <a:ext cx="1709878" cy="15193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79" idx="6"/>
            <a:endCxn id="80" idx="2"/>
          </p:cNvCxnSpPr>
          <p:nvPr/>
        </p:nvCxnSpPr>
        <p:spPr>
          <a:xfrm flipV="1">
            <a:off x="2743200" y="4076700"/>
            <a:ext cx="685800" cy="152400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80" idx="5"/>
            <a:endCxn id="82" idx="1"/>
          </p:cNvCxnSpPr>
          <p:nvPr/>
        </p:nvCxnSpPr>
        <p:spPr>
          <a:xfrm>
            <a:off x="3624122" y="4157522"/>
            <a:ext cx="981356" cy="752756"/>
          </a:xfrm>
          <a:prstGeom prst="line">
            <a:avLst/>
          </a:prstGeom>
          <a:ln w="1016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81" idx="7"/>
            <a:endCxn id="82" idx="3"/>
          </p:cNvCxnSpPr>
          <p:nvPr/>
        </p:nvCxnSpPr>
        <p:spPr>
          <a:xfrm flipV="1">
            <a:off x="4462322" y="5071922"/>
            <a:ext cx="143156" cy="524156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85" idx="0"/>
            <a:endCxn id="80" idx="6"/>
          </p:cNvCxnSpPr>
          <p:nvPr/>
        </p:nvCxnSpPr>
        <p:spPr>
          <a:xfrm flipH="1">
            <a:off x="3657600" y="3962400"/>
            <a:ext cx="2628900" cy="11430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82" idx="7"/>
            <a:endCxn id="85" idx="2"/>
          </p:cNvCxnSpPr>
          <p:nvPr/>
        </p:nvCxnSpPr>
        <p:spPr>
          <a:xfrm flipV="1">
            <a:off x="4767122" y="4076700"/>
            <a:ext cx="1405078" cy="833578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ontent Placeholder 5"/>
          <p:cNvSpPr txBox="1">
            <a:spLocks/>
          </p:cNvSpPr>
          <p:nvPr/>
        </p:nvSpPr>
        <p:spPr>
          <a:xfrm>
            <a:off x="2362200" y="2362200"/>
            <a:ext cx="4572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Eliminate degree 1 or 2 nodes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17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solver in Action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3429000" y="3962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4267200" y="55626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572000" y="48768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6172200" y="3962400"/>
            <a:ext cx="228600" cy="228600"/>
          </a:xfrm>
          <a:prstGeom prst="ellips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9" name="Straight Connector 98"/>
          <p:cNvCxnSpPr>
            <a:stCxn id="81" idx="6"/>
            <a:endCxn id="85" idx="3"/>
          </p:cNvCxnSpPr>
          <p:nvPr/>
        </p:nvCxnSpPr>
        <p:spPr>
          <a:xfrm flipV="1">
            <a:off x="4495800" y="4157522"/>
            <a:ext cx="1709878" cy="15193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81" idx="1"/>
            <a:endCxn id="80" idx="4"/>
          </p:cNvCxnSpPr>
          <p:nvPr/>
        </p:nvCxnSpPr>
        <p:spPr>
          <a:xfrm flipH="1" flipV="1">
            <a:off x="3543300" y="4191000"/>
            <a:ext cx="757378" cy="1405078"/>
          </a:xfrm>
          <a:prstGeom prst="line">
            <a:avLst/>
          </a:prstGeom>
          <a:ln w="63500" cmpd="sng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80" idx="5"/>
            <a:endCxn id="82" idx="1"/>
          </p:cNvCxnSpPr>
          <p:nvPr/>
        </p:nvCxnSpPr>
        <p:spPr>
          <a:xfrm>
            <a:off x="3624122" y="4157522"/>
            <a:ext cx="981356" cy="752756"/>
          </a:xfrm>
          <a:prstGeom prst="line">
            <a:avLst/>
          </a:prstGeom>
          <a:ln w="1016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81" idx="7"/>
            <a:endCxn id="82" idx="3"/>
          </p:cNvCxnSpPr>
          <p:nvPr/>
        </p:nvCxnSpPr>
        <p:spPr>
          <a:xfrm flipV="1">
            <a:off x="4462322" y="5071922"/>
            <a:ext cx="143156" cy="524156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85" idx="0"/>
            <a:endCxn id="80" idx="6"/>
          </p:cNvCxnSpPr>
          <p:nvPr/>
        </p:nvCxnSpPr>
        <p:spPr>
          <a:xfrm flipH="1">
            <a:off x="3657600" y="3962400"/>
            <a:ext cx="2628900" cy="1143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82" idx="7"/>
            <a:endCxn id="85" idx="2"/>
          </p:cNvCxnSpPr>
          <p:nvPr/>
        </p:nvCxnSpPr>
        <p:spPr>
          <a:xfrm flipV="1">
            <a:off x="4767122" y="4076700"/>
            <a:ext cx="1405078" cy="833578"/>
          </a:xfrm>
          <a:prstGeom prst="line">
            <a:avLst/>
          </a:prstGeom>
          <a:ln w="76200" cmpd="sng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ontent Placeholder 5"/>
          <p:cNvSpPr txBox="1">
            <a:spLocks/>
          </p:cNvSpPr>
          <p:nvPr/>
        </p:nvSpPr>
        <p:spPr>
          <a:xfrm>
            <a:off x="2362200" y="2362200"/>
            <a:ext cx="4572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Eliminate degree 1 or 2 nodes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3810000" y="4343400"/>
            <a:ext cx="1828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3200" dirty="0" smtClean="0"/>
              <a:t>Recurse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631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Image Denoising: the Model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4800" y="2133600"/>
            <a:ext cx="4343400" cy="2209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/>
              <a:t>‘original’ noiseless image.</a:t>
            </a:r>
          </a:p>
          <a:p>
            <a:r>
              <a:rPr lang="en-US" dirty="0"/>
              <a:t>n</a:t>
            </a:r>
            <a:r>
              <a:rPr lang="en-US" dirty="0" smtClean="0"/>
              <a:t>oise from some distribution added.</a:t>
            </a:r>
          </a:p>
          <a:p>
            <a:r>
              <a:rPr lang="en-US" dirty="0" smtClean="0"/>
              <a:t>input: original + noise, s.</a:t>
            </a:r>
          </a:p>
          <a:p>
            <a:r>
              <a:rPr lang="en-US" dirty="0"/>
              <a:t>g</a:t>
            </a:r>
            <a:r>
              <a:rPr lang="en-US" dirty="0" smtClean="0"/>
              <a:t>oal: recover original, x.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5029200"/>
            <a:ext cx="312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5"/>
          <p:cNvSpPr txBox="1">
            <a:spLocks/>
          </p:cNvSpPr>
          <p:nvPr/>
        </p:nvSpPr>
        <p:spPr>
          <a:xfrm>
            <a:off x="381000" y="3733800"/>
            <a:ext cx="27432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Denoised Image: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800600"/>
            <a:ext cx="152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0" y="4800600"/>
            <a:ext cx="152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00200" y="4800600"/>
            <a:ext cx="152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81200" y="4800600"/>
            <a:ext cx="152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62200" y="4267200"/>
            <a:ext cx="152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43200" y="4267200"/>
            <a:ext cx="152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24200" y="4267200"/>
            <a:ext cx="152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05200" y="4267200"/>
            <a:ext cx="152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81000" y="5257800"/>
            <a:ext cx="1066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Noise: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6248400"/>
            <a:ext cx="312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38200" y="6096000"/>
            <a:ext cx="152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19200" y="6248400"/>
            <a:ext cx="152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V="1">
            <a:off x="1600200" y="6248400"/>
            <a:ext cx="1524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981200" y="6096000"/>
            <a:ext cx="152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362200" y="6248400"/>
            <a:ext cx="1524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43200" y="6019800"/>
            <a:ext cx="152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505200" y="6248400"/>
            <a:ext cx="152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ontent Placeholder 5"/>
          <p:cNvSpPr txBox="1">
            <a:spLocks/>
          </p:cNvSpPr>
          <p:nvPr/>
        </p:nvSpPr>
        <p:spPr>
          <a:xfrm>
            <a:off x="381000" y="1828800"/>
            <a:ext cx="1066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Input: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09600" y="3459482"/>
            <a:ext cx="3124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38200" y="3048000"/>
            <a:ext cx="152400" cy="4114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219200" y="3398518"/>
            <a:ext cx="15240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600200" y="3276600"/>
            <a:ext cx="152400" cy="182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981200" y="2971800"/>
            <a:ext cx="152400" cy="4876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62200" y="2773682"/>
            <a:ext cx="1524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743200" y="2392682"/>
            <a:ext cx="1524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124200" y="2697482"/>
            <a:ext cx="152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505200" y="2849882"/>
            <a:ext cx="1524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3124200" y="5257800"/>
            <a:ext cx="609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s</a:t>
            </a:r>
            <a:r>
              <a:rPr lang="en-US" dirty="0" smtClean="0"/>
              <a:t>-x</a:t>
            </a:r>
          </a:p>
        </p:txBody>
      </p:sp>
      <p:sp>
        <p:nvSpPr>
          <p:cNvPr id="44" name="Content Placeholder 5"/>
          <p:cNvSpPr txBox="1">
            <a:spLocks/>
          </p:cNvSpPr>
          <p:nvPr/>
        </p:nvSpPr>
        <p:spPr>
          <a:xfrm>
            <a:off x="3429000" y="1828800"/>
            <a:ext cx="30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</a:t>
            </a:r>
          </a:p>
        </p:txBody>
      </p:sp>
      <p:sp>
        <p:nvSpPr>
          <p:cNvPr id="45" name="Content Placeholder 5"/>
          <p:cNvSpPr txBox="1">
            <a:spLocks/>
          </p:cNvSpPr>
          <p:nvPr/>
        </p:nvSpPr>
        <p:spPr>
          <a:xfrm>
            <a:off x="3429000" y="3657600"/>
            <a:ext cx="3048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951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/>
              <a:t>Quadratic minimization in Practice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 smtClean="0"/>
              <a:t>OCT </a:t>
            </a:r>
            <a:r>
              <a:rPr lang="en-US" dirty="0"/>
              <a:t>s</a:t>
            </a:r>
            <a:r>
              <a:rPr lang="en-US" dirty="0" smtClean="0"/>
              <a:t>can of retina, denoised using the combinatorial multigrid (CMG) solver by Koutis and Miller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312" t="12533" r="10103" b="11222"/>
          <a:stretch/>
        </p:blipFill>
        <p:spPr>
          <a:xfrm>
            <a:off x="457200" y="2667000"/>
            <a:ext cx="3551498" cy="22098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191000" y="3200400"/>
            <a:ext cx="762000" cy="1219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118" t="12533" r="9525" b="10913"/>
          <a:stretch/>
        </p:blipFill>
        <p:spPr>
          <a:xfrm>
            <a:off x="5105400" y="2667000"/>
            <a:ext cx="3572818" cy="2209800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990600" y="5715000"/>
            <a:ext cx="7162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dirty="0" smtClean="0"/>
              <a:t>Bad News: Missing boundaries between layers.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971800" y="5029200"/>
            <a:ext cx="2971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dirty="0" smtClean="0"/>
              <a:t>Good News: Fast</a:t>
            </a:r>
          </a:p>
        </p:txBody>
      </p:sp>
    </p:spTree>
    <p:extLst>
      <p:ext uri="{BB962C8B-B14F-4D97-AF65-F5344CB8AC3E}">
        <p14:creationId xmlns:p14="http://schemas.microsoft.com/office/powerpoint/2010/main" val="118042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Outline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514600"/>
            <a:ext cx="7924800" cy="228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Motivating problem: image denoising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Fast solvers for SDD linear systems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Using solver for L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 minimization and graph problems.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741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/>
              <a:t>Total Variation Objective</a:t>
            </a:r>
            <a:br>
              <a:rPr lang="en-CA" sz="3600" dirty="0" smtClean="0"/>
            </a:br>
            <a:r>
              <a:rPr lang="en-US" sz="3600" dirty="0"/>
              <a:t>[</a:t>
            </a:r>
            <a:r>
              <a:rPr lang="en-US" sz="3600" dirty="0" err="1"/>
              <a:t>Rudin</a:t>
            </a:r>
            <a:r>
              <a:rPr lang="en-US" sz="3600" dirty="0"/>
              <a:t>-Osher-</a:t>
            </a:r>
            <a:r>
              <a:rPr lang="en-US" sz="3600" dirty="0" err="1"/>
              <a:t>Fatemi</a:t>
            </a:r>
            <a:r>
              <a:rPr lang="en-US" sz="3600" dirty="0"/>
              <a:t>, 92] </a:t>
            </a:r>
            <a:endParaRPr lang="en-CA" sz="36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066800" y="2667000"/>
            <a:ext cx="58674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indent="-228600" defTabSz="9144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defRPr/>
            </a:pPr>
            <a:r>
              <a:rPr lang="en-US" sz="3200" dirty="0" err="1"/>
              <a:t>minimizeΣ</a:t>
            </a:r>
            <a:r>
              <a:rPr lang="en-US" sz="3200" baseline="-25000" dirty="0" err="1"/>
              <a:t>i</a:t>
            </a:r>
            <a:r>
              <a:rPr lang="en-US" sz="3200" dirty="0"/>
              <a:t>(x</a:t>
            </a:r>
            <a:r>
              <a:rPr lang="en-US" sz="3200" baseline="-25000" dirty="0"/>
              <a:t>i</a:t>
            </a:r>
            <a:r>
              <a:rPr lang="en-US" sz="3200" dirty="0"/>
              <a:t>-</a:t>
            </a:r>
            <a:r>
              <a:rPr lang="en-US" sz="3200" dirty="0" err="1"/>
              <a:t>s</a:t>
            </a:r>
            <a:r>
              <a:rPr lang="en-US" sz="3200" baseline="-25000" dirty="0" err="1"/>
              <a:t>i</a:t>
            </a:r>
            <a:r>
              <a:rPr lang="en-US" sz="3200" dirty="0"/>
              <a:t>)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+ </a:t>
            </a:r>
            <a:r>
              <a:rPr lang="en-US" sz="3200" dirty="0" err="1" smtClean="0"/>
              <a:t>Σ</a:t>
            </a:r>
            <a:r>
              <a:rPr lang="en-US" sz="3200" baseline="-25000" dirty="0" err="1" smtClean="0"/>
              <a:t>i~j</a:t>
            </a:r>
            <a:r>
              <a:rPr lang="en-US" sz="3200" dirty="0" err="1" smtClean="0"/>
              <a:t>|x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-x</a:t>
            </a:r>
            <a:r>
              <a:rPr lang="en-US" sz="3200" baseline="-25000" dirty="0" err="1" smtClean="0"/>
              <a:t>j</a:t>
            </a:r>
            <a:r>
              <a:rPr lang="en-US" sz="3200" dirty="0" smtClean="0"/>
              <a:t>|</a:t>
            </a:r>
            <a:endParaRPr lang="en-US" sz="320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1066800" y="3657600"/>
            <a:ext cx="73152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indent="-228600" defTabSz="9144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defRPr/>
            </a:pPr>
            <a:r>
              <a:rPr lang="en-US" sz="3200" dirty="0" smtClean="0"/>
              <a:t>Isotropic variant: partition edges into k groups, take L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of each group</a:t>
            </a:r>
            <a:endParaRPr lang="en-US" sz="32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990600" y="5105400"/>
            <a:ext cx="7391400" cy="5737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indent="-228600" defTabSz="9144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defRPr/>
            </a:pPr>
            <a:r>
              <a:rPr lang="en-US" sz="3200" dirty="0" smtClean="0"/>
              <a:t>Encompasses many graph problems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814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TV using L</a:t>
            </a:r>
            <a:r>
              <a:rPr lang="en-CA" sz="3600" baseline="-25000" dirty="0" smtClean="0"/>
              <a:t>2</a:t>
            </a:r>
            <a:r>
              <a:rPr lang="en-CA" sz="3600" dirty="0" smtClean="0"/>
              <a:t> minimization</a:t>
            </a:r>
            <a:endParaRPr lang="en-CA" sz="36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33400" y="1828800"/>
            <a:ext cx="80772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[Chin-M</a:t>
            </a:r>
            <a:r>
              <a:rPr lang="en-CA" sz="3200" dirty="0" err="1" smtClean="0"/>
              <a:t>ą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dry-Miller-P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 `12]: approximate </a:t>
            </a:r>
            <a:r>
              <a:rPr lang="en-US" sz="3200" dirty="0" smtClean="0"/>
              <a:t>total variation with k groups can be approximated in Õ(mk</a:t>
            </a:r>
            <a:r>
              <a:rPr lang="en-US" sz="3200" baseline="30000" dirty="0"/>
              <a:t>1</a:t>
            </a:r>
            <a:r>
              <a:rPr lang="en-US" sz="3200" baseline="30000" dirty="0" smtClean="0"/>
              <a:t>/3</a:t>
            </a:r>
            <a:r>
              <a:rPr lang="el-GR" sz="3200" dirty="0" smtClean="0"/>
              <a:t>ε</a:t>
            </a:r>
            <a:r>
              <a:rPr lang="en-US" sz="3200" baseline="30000" dirty="0" smtClean="0"/>
              <a:t>-8/3</a:t>
            </a:r>
            <a:r>
              <a:rPr lang="en-US" sz="3200" dirty="0" smtClean="0"/>
              <a:t>) time.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981200" y="3581400"/>
            <a:ext cx="5715000" cy="1676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smtClean="0"/>
              <a:t>Generalization of the approximate maximum flow / minimum cut algorithm from [Christiano-Kelner</a:t>
            </a:r>
            <a:r>
              <a:rPr lang="en-US" dirty="0"/>
              <a:t>-</a:t>
            </a:r>
            <a:r>
              <a:rPr lang="en-US" dirty="0" smtClean="0"/>
              <a:t>M</a:t>
            </a:r>
            <a:r>
              <a:rPr lang="en-CA" dirty="0" err="1" smtClean="0"/>
              <a:t>ą</a:t>
            </a:r>
            <a:r>
              <a:rPr lang="en-US" dirty="0" smtClean="0"/>
              <a:t>dry-Spielman-Teng `11].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752600" y="3581400"/>
            <a:ext cx="6172200" cy="2590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</a:t>
            </a:r>
            <a:r>
              <a:rPr lang="en-US" dirty="0" smtClean="0"/>
              <a:t>inimize (x</a:t>
            </a:r>
            <a:r>
              <a:rPr lang="en-US" baseline="-25000" dirty="0" smtClean="0"/>
              <a:t>i</a:t>
            </a:r>
            <a:r>
              <a:rPr lang="en-US" dirty="0" smtClean="0"/>
              <a:t>-x</a:t>
            </a:r>
            <a:r>
              <a:rPr lang="en-US" baseline="-25000" dirty="0" smtClean="0"/>
              <a:t>j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/w</a:t>
            </a:r>
            <a:r>
              <a:rPr lang="en-US" baseline="-25000" dirty="0" smtClean="0"/>
              <a:t>ij </a:t>
            </a:r>
            <a:r>
              <a:rPr lang="en-US" dirty="0" smtClean="0"/>
              <a:t>instead </a:t>
            </a:r>
            <a:r>
              <a:rPr lang="en-US" dirty="0"/>
              <a:t>of |x</a:t>
            </a:r>
            <a:r>
              <a:rPr lang="en-US" baseline="-25000" dirty="0"/>
              <a:t>i</a:t>
            </a:r>
            <a:r>
              <a:rPr lang="en-US" dirty="0"/>
              <a:t>-x</a:t>
            </a:r>
            <a:r>
              <a:rPr lang="en-US" baseline="-25000" dirty="0"/>
              <a:t>j</a:t>
            </a:r>
            <a:r>
              <a:rPr lang="en-US" dirty="0" smtClean="0"/>
              <a:t>|</a:t>
            </a:r>
          </a:p>
          <a:p>
            <a:r>
              <a:rPr lang="en-US" dirty="0" smtClean="0"/>
              <a:t>Equal when </a:t>
            </a:r>
            <a:r>
              <a:rPr lang="en-US" dirty="0"/>
              <a:t>|x</a:t>
            </a:r>
            <a:r>
              <a:rPr lang="en-US" baseline="-25000" dirty="0"/>
              <a:t>i</a:t>
            </a:r>
            <a:r>
              <a:rPr lang="en-US" dirty="0"/>
              <a:t>-x</a:t>
            </a:r>
            <a:r>
              <a:rPr lang="en-US" baseline="-25000" dirty="0"/>
              <a:t>j</a:t>
            </a:r>
            <a:r>
              <a:rPr lang="en-US" dirty="0" smtClean="0"/>
              <a:t>|=w</a:t>
            </a:r>
            <a:r>
              <a:rPr lang="en-US" baseline="-25000" dirty="0" smtClean="0"/>
              <a:t>ij</a:t>
            </a:r>
          </a:p>
          <a:p>
            <a:r>
              <a:rPr lang="en-US" dirty="0" smtClean="0"/>
              <a:t>Measure difference using the Kullback-Leibler (KL) divergence</a:t>
            </a:r>
          </a:p>
          <a:p>
            <a:r>
              <a:rPr lang="en-US" dirty="0" smtClean="0"/>
              <a:t>Decrease KL-divergence between w</a:t>
            </a:r>
            <a:r>
              <a:rPr lang="en-US" baseline="-25000" dirty="0" smtClean="0"/>
              <a:t>ij</a:t>
            </a:r>
            <a:r>
              <a:rPr lang="en-US" dirty="0" smtClean="0"/>
              <a:t> and differences in the optimum x</a:t>
            </a:r>
          </a:p>
        </p:txBody>
      </p:sp>
    </p:spTree>
    <p:extLst>
      <p:ext uri="{BB962C8B-B14F-4D97-AF65-F5344CB8AC3E}">
        <p14:creationId xmlns:p14="http://schemas.microsoft.com/office/powerpoint/2010/main" val="420133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L</a:t>
            </a:r>
            <a:r>
              <a:rPr lang="en-CA" sz="3600" baseline="-25000" dirty="0" smtClean="0"/>
              <a:t>2</a:t>
            </a:r>
            <a:r>
              <a:rPr lang="en-CA" sz="3600" baseline="30000" dirty="0" smtClean="0"/>
              <a:t>2</a:t>
            </a:r>
            <a:r>
              <a:rPr lang="en-CA" sz="3600" dirty="0" smtClean="0"/>
              <a:t>-L</a:t>
            </a:r>
            <a:r>
              <a:rPr lang="en-CA" sz="3600" baseline="-25000" dirty="0"/>
              <a:t>1</a:t>
            </a:r>
            <a:r>
              <a:rPr lang="en-CA" sz="3600" dirty="0" smtClean="0"/>
              <a:t> minimization in Practice</a:t>
            </a:r>
            <a:endParaRPr lang="en-CA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3312" t="12533" r="10103" b="11222"/>
          <a:stretch/>
        </p:blipFill>
        <p:spPr>
          <a:xfrm>
            <a:off x="533400" y="1981200"/>
            <a:ext cx="3551498" cy="22098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191000" y="2514600"/>
            <a:ext cx="762000" cy="1219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610" t="12896" r="9260" b="10740"/>
          <a:stretch/>
        </p:blipFill>
        <p:spPr>
          <a:xfrm>
            <a:off x="5039417" y="1981200"/>
            <a:ext cx="3571183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3118" t="12533" r="9525" b="10913"/>
          <a:stretch/>
        </p:blipFill>
        <p:spPr>
          <a:xfrm>
            <a:off x="5029200" y="4343400"/>
            <a:ext cx="3572818" cy="2209800"/>
          </a:xfrm>
          <a:prstGeom prst="rect">
            <a:avLst/>
          </a:prstGeom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2057400" y="5181600"/>
            <a:ext cx="2743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-L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minimizer:</a:t>
            </a:r>
          </a:p>
        </p:txBody>
      </p:sp>
    </p:spTree>
    <p:extLst>
      <p:ext uri="{BB962C8B-B14F-4D97-AF65-F5344CB8AC3E}">
        <p14:creationId xmlns:p14="http://schemas.microsoft.com/office/powerpoint/2010/main" val="98832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Dual of Isotropic TV: Grouped Flow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2133600"/>
            <a:ext cx="7162800" cy="2819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Partition edges into k groups.</a:t>
            </a:r>
          </a:p>
          <a:p>
            <a:r>
              <a:rPr lang="en-US" sz="3200" dirty="0" smtClean="0"/>
              <a:t>Given a flow f, energy of a group S equals to √(∑</a:t>
            </a:r>
            <a:r>
              <a:rPr lang="en-US" sz="3200" baseline="-25000" dirty="0" smtClean="0"/>
              <a:t>e</a:t>
            </a:r>
            <a:r>
              <a:rPr lang="el-GR" sz="3200" baseline="-25000" dirty="0" smtClean="0"/>
              <a:t>ε</a:t>
            </a:r>
            <a:r>
              <a:rPr lang="en-US" sz="3200" baseline="-25000" dirty="0" smtClean="0"/>
              <a:t>S</a:t>
            </a:r>
            <a:r>
              <a:rPr lang="en-US" sz="3200" dirty="0" smtClean="0"/>
              <a:t> f(e)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Minimize the maximum energy over all groups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3352800" y="5257800"/>
            <a:ext cx="4800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3200" dirty="0" smtClean="0"/>
              <a:t>Running time: Õ(mk</a:t>
            </a:r>
            <a:r>
              <a:rPr lang="en-US" sz="3200" baseline="30000" dirty="0"/>
              <a:t>1</a:t>
            </a:r>
            <a:r>
              <a:rPr lang="en-US" sz="3200" baseline="30000" dirty="0" smtClean="0"/>
              <a:t>/3</a:t>
            </a:r>
            <a:r>
              <a:rPr lang="en-US" sz="3200" dirty="0" smtClean="0"/>
              <a:t>) </a:t>
            </a:r>
          </a:p>
        </p:txBody>
      </p:sp>
      <p:sp>
        <p:nvSpPr>
          <p:cNvPr id="5" name="Rectangle 4"/>
          <p:cNvSpPr/>
          <p:nvPr/>
        </p:nvSpPr>
        <p:spPr>
          <a:xfrm>
            <a:off x="7162800" y="53340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Application of Grouped Flow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4191000"/>
            <a:ext cx="7924800" cy="2209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/>
              <a:t>Natural intermediate problem.</a:t>
            </a:r>
          </a:p>
          <a:p>
            <a:r>
              <a:rPr lang="en-US" dirty="0"/>
              <a:t>[Kelner-Miller-P ’12]: k-commodity maximum concurrent flow in time Õ(m</a:t>
            </a:r>
            <a:r>
              <a:rPr lang="en-US" baseline="30000" dirty="0"/>
              <a:t>4/3</a:t>
            </a:r>
            <a:r>
              <a:rPr lang="en-US" dirty="0"/>
              <a:t>poly(k,</a:t>
            </a:r>
            <a:r>
              <a:rPr lang="el-GR" dirty="0"/>
              <a:t>ε</a:t>
            </a:r>
            <a:r>
              <a:rPr lang="en-US" baseline="30000" dirty="0"/>
              <a:t>-1</a:t>
            </a:r>
            <a:r>
              <a:rPr lang="en-US" dirty="0"/>
              <a:t>))</a:t>
            </a:r>
          </a:p>
          <a:p>
            <a:r>
              <a:rPr lang="en-US" dirty="0" smtClean="0"/>
              <a:t>[</a:t>
            </a:r>
            <a:r>
              <a:rPr lang="en-US" dirty="0"/>
              <a:t>Miller-P `12]: </a:t>
            </a:r>
            <a:r>
              <a:rPr lang="en-US" dirty="0" smtClean="0"/>
              <a:t>approximate maximum flow on graphs with separator structures in Õ</a:t>
            </a:r>
            <a:r>
              <a:rPr lang="en-US" dirty="0"/>
              <a:t>(m</a:t>
            </a:r>
            <a:r>
              <a:rPr lang="en-US" baseline="30000" dirty="0"/>
              <a:t>6/5</a:t>
            </a:r>
            <a:r>
              <a:rPr lang="en-US" dirty="0"/>
              <a:t>) </a:t>
            </a:r>
            <a:r>
              <a:rPr lang="en-US" dirty="0" smtClean="0"/>
              <a:t>time.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380" r="49723"/>
          <a:stretch/>
        </p:blipFill>
        <p:spPr>
          <a:xfrm>
            <a:off x="1524000" y="1524000"/>
            <a:ext cx="2407588" cy="27425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34000" y="1983422"/>
            <a:ext cx="3048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934200" y="1981200"/>
            <a:ext cx="3048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>
            <a:stCxn id="5" idx="6"/>
            <a:endCxn id="7" idx="2"/>
          </p:cNvCxnSpPr>
          <p:nvPr/>
        </p:nvCxnSpPr>
        <p:spPr>
          <a:xfrm flipV="1">
            <a:off x="5638800" y="2133600"/>
            <a:ext cx="1295400" cy="222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334000" y="3502978"/>
            <a:ext cx="3048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stCxn id="5" idx="4"/>
            <a:endCxn id="9" idx="0"/>
          </p:cNvCxnSpPr>
          <p:nvPr/>
        </p:nvCxnSpPr>
        <p:spPr>
          <a:xfrm>
            <a:off x="5486400" y="2288222"/>
            <a:ext cx="0" cy="121475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2" idx="0"/>
            <a:endCxn id="7" idx="4"/>
          </p:cNvCxnSpPr>
          <p:nvPr/>
        </p:nvCxnSpPr>
        <p:spPr>
          <a:xfrm flipV="1">
            <a:off x="7086600" y="2286000"/>
            <a:ext cx="0" cy="121697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934200" y="3502978"/>
            <a:ext cx="304800" cy="304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>
            <a:stCxn id="9" idx="6"/>
            <a:endCxn id="12" idx="2"/>
          </p:cNvCxnSpPr>
          <p:nvPr/>
        </p:nvCxnSpPr>
        <p:spPr>
          <a:xfrm>
            <a:off x="5638800" y="3655378"/>
            <a:ext cx="12954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AA0263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426778"/>
            <a:ext cx="457200" cy="454978"/>
          </a:xfrm>
          <a:prstGeom prst="rect">
            <a:avLst/>
          </a:prstGeom>
        </p:spPr>
      </p:pic>
      <p:pic>
        <p:nvPicPr>
          <p:cNvPr id="15" name="Picture 14" descr="AA0263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6578"/>
            <a:ext cx="457200" cy="454978"/>
          </a:xfrm>
          <a:prstGeom prst="rect">
            <a:avLst/>
          </a:prstGeom>
        </p:spPr>
      </p:pic>
      <p:pic>
        <p:nvPicPr>
          <p:cNvPr id="16" name="Picture 15" descr="AA0263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50578"/>
            <a:ext cx="813301" cy="56391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4953000" y="3502978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7239000" y="1981200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A02634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752600"/>
            <a:ext cx="813301" cy="56391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257800" y="2588578"/>
            <a:ext cx="813301" cy="544355"/>
            <a:chOff x="1143000" y="3733800"/>
            <a:chExt cx="813301" cy="544355"/>
          </a:xfrm>
        </p:grpSpPr>
        <p:pic>
          <p:nvPicPr>
            <p:cNvPr id="21" name="Picture 20" descr="AA026359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553" b="4450"/>
            <a:stretch/>
          </p:blipFill>
          <p:spPr>
            <a:xfrm>
              <a:off x="1143000" y="3810000"/>
              <a:ext cx="235214" cy="434732"/>
            </a:xfrm>
            <a:prstGeom prst="rect">
              <a:avLst/>
            </a:prstGeom>
          </p:spPr>
        </p:pic>
        <p:pic>
          <p:nvPicPr>
            <p:cNvPr id="22" name="Picture 21" descr="AA026348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8" t="-1" b="3467"/>
            <a:stretch/>
          </p:blipFill>
          <p:spPr>
            <a:xfrm>
              <a:off x="1370138" y="3733800"/>
              <a:ext cx="586163" cy="54435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019800" y="1826578"/>
            <a:ext cx="813301" cy="544355"/>
            <a:chOff x="1143000" y="3733800"/>
            <a:chExt cx="813301" cy="544355"/>
          </a:xfrm>
        </p:grpSpPr>
        <p:pic>
          <p:nvPicPr>
            <p:cNvPr id="24" name="Picture 23" descr="AA026359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553" b="4450"/>
            <a:stretch/>
          </p:blipFill>
          <p:spPr>
            <a:xfrm>
              <a:off x="1143000" y="3810000"/>
              <a:ext cx="235214" cy="434732"/>
            </a:xfrm>
            <a:prstGeom prst="rect">
              <a:avLst/>
            </a:prstGeom>
          </p:spPr>
        </p:pic>
        <p:pic>
          <p:nvPicPr>
            <p:cNvPr id="25" name="Picture 24" descr="AA026348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8" t="-1" b="3467"/>
            <a:stretch/>
          </p:blipFill>
          <p:spPr>
            <a:xfrm>
              <a:off x="1370138" y="3733800"/>
              <a:ext cx="586163" cy="54435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019800" y="3350578"/>
            <a:ext cx="813301" cy="544355"/>
            <a:chOff x="1143000" y="3733800"/>
            <a:chExt cx="813301" cy="544355"/>
          </a:xfrm>
        </p:grpSpPr>
        <p:pic>
          <p:nvPicPr>
            <p:cNvPr id="27" name="Picture 26" descr="AA026359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553" b="4450"/>
            <a:stretch/>
          </p:blipFill>
          <p:spPr>
            <a:xfrm>
              <a:off x="1143000" y="3810000"/>
              <a:ext cx="235214" cy="434732"/>
            </a:xfrm>
            <a:prstGeom prst="rect">
              <a:avLst/>
            </a:prstGeom>
          </p:spPr>
        </p:pic>
        <p:pic>
          <p:nvPicPr>
            <p:cNvPr id="28" name="Picture 27" descr="AA026348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8" t="-1" b="3467"/>
            <a:stretch/>
          </p:blipFill>
          <p:spPr>
            <a:xfrm>
              <a:off x="1370138" y="3733800"/>
              <a:ext cx="586163" cy="54435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858000" y="2817178"/>
            <a:ext cx="813301" cy="544355"/>
            <a:chOff x="1143000" y="3733800"/>
            <a:chExt cx="813301" cy="544355"/>
          </a:xfrm>
        </p:grpSpPr>
        <p:pic>
          <p:nvPicPr>
            <p:cNvPr id="30" name="Picture 29" descr="AA026359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553" b="4450"/>
            <a:stretch/>
          </p:blipFill>
          <p:spPr>
            <a:xfrm>
              <a:off x="1143000" y="3810000"/>
              <a:ext cx="235214" cy="434732"/>
            </a:xfrm>
            <a:prstGeom prst="rect">
              <a:avLst/>
            </a:prstGeom>
          </p:spPr>
        </p:pic>
        <p:pic>
          <p:nvPicPr>
            <p:cNvPr id="31" name="Picture 30" descr="AA026348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28" t="-1" b="3467"/>
            <a:stretch/>
          </p:blipFill>
          <p:spPr>
            <a:xfrm>
              <a:off x="1370138" y="3733800"/>
              <a:ext cx="586163" cy="544355"/>
            </a:xfrm>
            <a:prstGeom prst="rect">
              <a:avLst/>
            </a:prstGeom>
          </p:spPr>
        </p:pic>
      </p:grpSp>
      <p:sp>
        <p:nvSpPr>
          <p:cNvPr id="32" name="Right Arrow 31"/>
          <p:cNvSpPr/>
          <p:nvPr/>
        </p:nvSpPr>
        <p:spPr>
          <a:xfrm>
            <a:off x="4953000" y="1978978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7239000" y="3502978"/>
            <a:ext cx="3810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Future Work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2895600"/>
            <a:ext cx="6705600" cy="182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CA" dirty="0" smtClean="0"/>
              <a:t>Faster SDD linear system solver?</a:t>
            </a:r>
          </a:p>
          <a:p>
            <a:pPr>
              <a:buFont typeface="Arial" charset="0"/>
              <a:buChar char="•"/>
            </a:pPr>
            <a:r>
              <a:rPr lang="en-CA" dirty="0" smtClean="0"/>
              <a:t>Higher accuracy algorithms for L</a:t>
            </a:r>
            <a:r>
              <a:rPr lang="en-CA" baseline="-25000" dirty="0" smtClean="0"/>
              <a:t>1</a:t>
            </a:r>
            <a:r>
              <a:rPr lang="en-CA" dirty="0" smtClean="0"/>
              <a:t> problems using solvers?</a:t>
            </a:r>
          </a:p>
          <a:p>
            <a:pPr>
              <a:buFont typeface="Arial" charset="0"/>
              <a:buChar char="•"/>
            </a:pPr>
            <a:r>
              <a:rPr lang="en-CA" dirty="0" smtClean="0"/>
              <a:t>Solvers for other classes of linear systems?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7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Thank You!</a:t>
            </a:r>
            <a:endParaRPr lang="en-CA" sz="3600" dirty="0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85800" y="26447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CA" sz="4400" dirty="0" smtClean="0">
                <a:latin typeface="+mj-lt"/>
                <a:ea typeface="SimSun" charset="0"/>
                <a:cs typeface="SimSun" charset="0"/>
              </a:rPr>
              <a:t>Questions?</a:t>
            </a:r>
            <a:endParaRPr lang="en-CA" sz="4400" dirty="0">
              <a:latin typeface="+mj-lt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5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/>
              <a:t>Explicit vs. Implicit Approaches</a:t>
            </a:r>
            <a:endParaRPr lang="en-CA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70838"/>
              </p:ext>
            </p:extLst>
          </p:nvPr>
        </p:nvGraphicFramePr>
        <p:xfrm>
          <a:off x="838200" y="2133600"/>
          <a:ext cx="7848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895600"/>
                <a:gridCol w="2971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Explicit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Implicit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Recover</a:t>
                      </a:r>
                      <a:r>
                        <a:rPr lang="en-US" baseline="0" dirty="0" smtClean="0"/>
                        <a:t> x directly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Define conditions on x and s, solve for 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r>
                        <a:rPr lang="en-US" baseline="0" dirty="0" smtClean="0"/>
                        <a:t> 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Averaging a set of pixels</a:t>
                      </a:r>
                    </a:p>
                    <a:p>
                      <a:r>
                        <a:rPr lang="en-US" dirty="0" smtClean="0"/>
                        <a:t>Filtering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Minimize objective</a:t>
                      </a:r>
                      <a:r>
                        <a:rPr lang="en-US" baseline="0" dirty="0" smtClean="0"/>
                        <a:t> function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or higher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5"/>
          <p:cNvSpPr txBox="1">
            <a:spLocks/>
          </p:cNvSpPr>
          <p:nvPr/>
        </p:nvSpPr>
        <p:spPr>
          <a:xfrm>
            <a:off x="4953000" y="4876800"/>
            <a:ext cx="3733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lvl="0" indent="-228600" defTabSz="9144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defRPr/>
            </a:pPr>
            <a:r>
              <a:rPr lang="en-US" sz="2400" noProof="0" dirty="0" smtClean="0"/>
              <a:t>n &gt;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for most images</a:t>
            </a:r>
            <a:endParaRPr kumimoji="0" lang="en-US" sz="2400" b="0" i="0" u="none" strike="noStrike" kern="1200" cap="none" spc="0" normalizeH="0" baseline="30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810000" y="5562600"/>
            <a:ext cx="48768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smtClean="0"/>
              <a:t>First give a simplified objective that can be optimized fast</a:t>
            </a:r>
          </a:p>
        </p:txBody>
      </p:sp>
    </p:spTree>
    <p:extLst>
      <p:ext uri="{BB962C8B-B14F-4D97-AF65-F5344CB8AC3E}">
        <p14:creationId xmlns:p14="http://schemas.microsoft.com/office/powerpoint/2010/main" val="399155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 txBox="1">
            <a:spLocks/>
          </p:cNvSpPr>
          <p:nvPr/>
        </p:nvSpPr>
        <p:spPr>
          <a:xfrm>
            <a:off x="914400" y="2743200"/>
            <a:ext cx="5257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noProof="0" dirty="0" smtClean="0"/>
              <a:t>Solution recovered has quality issues, will come back to this later.</a:t>
            </a:r>
            <a:endParaRPr kumimoji="0" lang="en-US" sz="2400" i="0" u="none" strike="noStrike" kern="1200" cap="none" spc="0" normalizeH="0" baseline="30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Simple Objective Function</a:t>
            </a:r>
            <a:endParaRPr lang="en-US" baseline="30000" dirty="0">
              <a:latin typeface="+mn-lt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2362200" y="3733800"/>
            <a:ext cx="2895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Gradient: 2</a:t>
            </a:r>
            <a:r>
              <a:rPr lang="en-US" sz="2400" b="1" dirty="0" smtClean="0"/>
              <a:t>A</a:t>
            </a:r>
            <a:r>
              <a:rPr lang="en-US" sz="2400" dirty="0" smtClean="0"/>
              <a:t>x – 2s</a:t>
            </a:r>
            <a:endParaRPr kumimoji="0" lang="en-US" sz="2400" b="0" i="0" u="none" strike="noStrike" kern="1200" cap="none" spc="0" normalizeH="0" baseline="30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23" name="Content Placeholder 5"/>
          <p:cNvSpPr txBox="1">
            <a:spLocks/>
          </p:cNvSpPr>
          <p:nvPr/>
        </p:nvSpPr>
        <p:spPr>
          <a:xfrm>
            <a:off x="2362200" y="4343400"/>
            <a:ext cx="3276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Optimal: 0 = 2</a:t>
            </a:r>
            <a:r>
              <a:rPr lang="en-US" sz="2400" b="1" dirty="0" smtClean="0"/>
              <a:t>A</a:t>
            </a:r>
            <a:r>
              <a:rPr lang="en-US" sz="2400" dirty="0" smtClean="0"/>
              <a:t>x – 2s</a:t>
            </a:r>
            <a:endParaRPr kumimoji="0" lang="en-US" sz="2400" b="0" i="0" u="none" strike="noStrike" kern="1200" cap="none" spc="0" normalizeH="0" baseline="30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3505200" y="4953000"/>
            <a:ext cx="11430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 smtClean="0"/>
              <a:t>A</a:t>
            </a:r>
            <a:r>
              <a:rPr lang="en-US" sz="2400" dirty="0" smtClean="0"/>
              <a:t>x = s</a:t>
            </a:r>
            <a:endParaRPr kumimoji="0" lang="en-US" sz="2400" b="0" i="0" u="none" strike="noStrike" kern="1200" cap="none" spc="0" normalizeH="0" baseline="30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914400" y="2743200"/>
            <a:ext cx="5257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lang="en-US" sz="2400" dirty="0" smtClean="0"/>
              <a:t>-2s</a:t>
            </a:r>
            <a:r>
              <a:rPr lang="en-US" sz="2400" baseline="30000" dirty="0" smtClean="0"/>
              <a:t>T</a:t>
            </a:r>
            <a:r>
              <a:rPr lang="en-US" sz="2400" dirty="0" smtClean="0"/>
              <a:t>x where x, s are length n vectors, </a:t>
            </a:r>
            <a:r>
              <a:rPr lang="en-US" sz="2400" b="1" dirty="0" smtClean="0"/>
              <a:t>A</a:t>
            </a:r>
            <a:r>
              <a:rPr lang="en-US" sz="2400" dirty="0" smtClean="0"/>
              <a:t> is n-by-n matrix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590800"/>
            <a:ext cx="2032000" cy="2032000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733800" y="5410200"/>
            <a:ext cx="12954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dirty="0" smtClean="0"/>
              <a:t>x = </a:t>
            </a:r>
            <a:r>
              <a:rPr lang="en-US" sz="2400" b="1" dirty="0" smtClean="0"/>
              <a:t>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s</a:t>
            </a:r>
            <a:endParaRPr kumimoji="0" lang="en-US" sz="2400" b="0" i="0" u="none" strike="noStrike" kern="1200" cap="none" spc="0" normalizeH="0" baseline="3000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447800" y="1828800"/>
            <a:ext cx="5638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indent="-228600" defTabSz="9144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defRPr/>
            </a:pPr>
            <a:r>
              <a:rPr lang="en-US" sz="3200" dirty="0" err="1"/>
              <a:t>minimizeΣ</a:t>
            </a:r>
            <a:r>
              <a:rPr lang="en-US" sz="3200" baseline="-25000" dirty="0" err="1"/>
              <a:t>i</a:t>
            </a:r>
            <a:r>
              <a:rPr lang="en-US" sz="3200" dirty="0"/>
              <a:t>(x</a:t>
            </a:r>
            <a:r>
              <a:rPr lang="en-US" sz="3200" baseline="-25000" dirty="0"/>
              <a:t>i</a:t>
            </a:r>
            <a:r>
              <a:rPr lang="en-US" sz="3200" dirty="0"/>
              <a:t>-</a:t>
            </a:r>
            <a:r>
              <a:rPr lang="en-US" sz="3200" dirty="0" err="1"/>
              <a:t>s</a:t>
            </a:r>
            <a:r>
              <a:rPr lang="en-US" sz="3200" baseline="-25000" dirty="0" err="1"/>
              <a:t>i</a:t>
            </a:r>
            <a:r>
              <a:rPr lang="en-US" sz="3200" dirty="0"/>
              <a:t>)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+ </a:t>
            </a:r>
            <a:r>
              <a:rPr lang="en-US" sz="3200" dirty="0" err="1" smtClean="0"/>
              <a:t>Σ</a:t>
            </a:r>
            <a:r>
              <a:rPr lang="en-US" sz="3200" baseline="-25000" dirty="0" err="1" smtClean="0"/>
              <a:t>i~j</a:t>
            </a:r>
            <a:r>
              <a:rPr lang="en-US" sz="3200" dirty="0" smtClean="0"/>
              <a:t>(</a:t>
            </a:r>
            <a:r>
              <a:rPr lang="en-US" sz="3200" dirty="0"/>
              <a:t>x</a:t>
            </a:r>
            <a:r>
              <a:rPr lang="en-US" sz="3200" baseline="-25000" dirty="0"/>
              <a:t>i</a:t>
            </a:r>
            <a:r>
              <a:rPr lang="en-US" sz="3200" dirty="0" smtClean="0"/>
              <a:t>-x</a:t>
            </a:r>
            <a:r>
              <a:rPr lang="en-US" sz="3200" baseline="-25000" dirty="0"/>
              <a:t>j</a:t>
            </a:r>
            <a:r>
              <a:rPr lang="en-US" sz="3200" dirty="0" smtClean="0"/>
              <a:t>)</a:t>
            </a:r>
            <a:r>
              <a:rPr lang="en-US" sz="3200" baseline="30000" dirty="0" smtClean="0"/>
              <a:t>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72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3" grpId="0" animBg="1"/>
      <p:bldP spid="24" grpId="0" animBg="1"/>
      <p:bldP spid="2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Special Structure of </a:t>
            </a:r>
            <a:r>
              <a:rPr lang="en-US" b="1" dirty="0" smtClean="0">
                <a:latin typeface="+mn-lt"/>
              </a:rPr>
              <a:t>A</a:t>
            </a:r>
            <a:endParaRPr lang="en-US" b="1" dirty="0">
              <a:latin typeface="+mn-lt"/>
            </a:endParaRPr>
          </a:p>
        </p:txBody>
      </p:sp>
      <p:sp>
        <p:nvSpPr>
          <p:cNvPr id="63" name="Content Placeholder 5"/>
          <p:cNvSpPr txBox="1">
            <a:spLocks/>
          </p:cNvSpPr>
          <p:nvPr/>
        </p:nvSpPr>
        <p:spPr>
          <a:xfrm>
            <a:off x="4419600" y="3352800"/>
            <a:ext cx="3962400" cy="2743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 smtClean="0"/>
              <a:t>A</a:t>
            </a:r>
            <a:r>
              <a:rPr lang="en-US" sz="2400" dirty="0" smtClean="0"/>
              <a:t> is Symmetric Diagonally Dominant (SDD) if: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It’s symmetric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In each row, diagonal entry at least sum of absolute values of all off diagonal entries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7400"/>
            <a:ext cx="348175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9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Outline</a:t>
            </a:r>
            <a:endParaRPr lang="en-C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2514600"/>
            <a:ext cx="7924800" cy="228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/>
              <a:t>Motivating problem: image denoising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Fast solvers for SDD linear systems</a:t>
            </a:r>
          </a:p>
          <a:p>
            <a:pPr>
              <a:buFont typeface="Arial" charset="0"/>
              <a:buChar char="•"/>
            </a:pPr>
            <a:r>
              <a:rPr lang="en-US" sz="3200" dirty="0" smtClean="0"/>
              <a:t>Using solver for L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minimization and graph problems.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621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Problem:</a:t>
            </a:r>
            <a:br>
              <a:rPr lang="en-US" dirty="0" smtClean="0"/>
            </a:br>
            <a:r>
              <a:rPr lang="en-US" dirty="0" smtClean="0">
                <a:latin typeface="+mn-lt"/>
              </a:rPr>
              <a:t>Solving Linear Systems</a:t>
            </a:r>
            <a:endParaRPr lang="en-US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2819400"/>
            <a:ext cx="6629400" cy="121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Given matrix </a:t>
            </a:r>
            <a:r>
              <a:rPr lang="en-US" sz="3200" b="1" dirty="0" smtClean="0"/>
              <a:t>A</a:t>
            </a:r>
            <a:r>
              <a:rPr lang="en-US" sz="3200" dirty="0" smtClean="0"/>
              <a:t>, vector b</a:t>
            </a:r>
          </a:p>
          <a:p>
            <a:r>
              <a:rPr lang="en-US" sz="3200" dirty="0" smtClean="0"/>
              <a:t>Find vector x such that </a:t>
            </a:r>
            <a:r>
              <a:rPr lang="en-US" sz="3200" b="1" dirty="0" smtClean="0"/>
              <a:t>A</a:t>
            </a:r>
            <a:r>
              <a:rPr lang="en-US" sz="3200" dirty="0" smtClean="0"/>
              <a:t>x=b</a:t>
            </a:r>
          </a:p>
          <a:p>
            <a:endParaRPr lang="en-US" sz="3200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410200" y="4724400"/>
            <a:ext cx="3276600" cy="1371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Size of </a:t>
            </a:r>
            <a:r>
              <a:rPr lang="en-US" b="1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n-by-n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 non-zero entries</a:t>
            </a:r>
          </a:p>
        </p:txBody>
      </p:sp>
    </p:spTree>
    <p:extLst>
      <p:ext uri="{BB962C8B-B14F-4D97-AF65-F5344CB8AC3E}">
        <p14:creationId xmlns:p14="http://schemas.microsoft.com/office/powerpoint/2010/main" val="240279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28712</TotalTime>
  <Words>2373</Words>
  <Application>Microsoft Macintosh PowerPoint</Application>
  <PresentationFormat>On-screen Show (4:3)</PresentationFormat>
  <Paragraphs>375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Apothecary</vt:lpstr>
      <vt:lpstr>PowerPoint Presentation</vt:lpstr>
      <vt:lpstr>Outline</vt:lpstr>
      <vt:lpstr>Image Denoising</vt:lpstr>
      <vt:lpstr>Image Denoising: the Model</vt:lpstr>
      <vt:lpstr>Explicit vs. Implicit Approaches</vt:lpstr>
      <vt:lpstr>Simple Objective Function</vt:lpstr>
      <vt:lpstr>Special Structure of A</vt:lpstr>
      <vt:lpstr>Outline</vt:lpstr>
      <vt:lpstr>Fundamental Problem: Solving Linear Systems</vt:lpstr>
      <vt:lpstr>Solving Linear Systems: Explicit and Implicit</vt:lpstr>
      <vt:lpstr>Explicit Algorithms</vt:lpstr>
      <vt:lpstr>SDD Linear Systems</vt:lpstr>
      <vt:lpstr>Nearly Linear Time Solvers [Spielman-Teng ‘04] </vt:lpstr>
      <vt:lpstr>Theoretical Applications of SDD Solvers: Many Iterations</vt:lpstr>
      <vt:lpstr>SDd Solvers in Image Denoising?</vt:lpstr>
      <vt:lpstr>Logs</vt:lpstr>
      <vt:lpstr>Practical Nearly Linear Time Solvers [Koutis-Miller-P `10, `11] </vt:lpstr>
      <vt:lpstr>Graph Laplacian</vt:lpstr>
      <vt:lpstr>High Level Overview</vt:lpstr>
      <vt:lpstr>Preconditioning for Linear System Solves</vt:lpstr>
      <vt:lpstr>Properties B needs</vt:lpstr>
      <vt:lpstr>Graph Sparsifiers</vt:lpstr>
      <vt:lpstr>What we need: ultraSparsifiers</vt:lpstr>
      <vt:lpstr>Example: Complete Graph</vt:lpstr>
      <vt:lpstr>General Graph Sampling Mechanism</vt:lpstr>
      <vt:lpstr>Effective Resistance</vt:lpstr>
      <vt:lpstr>Spectral Sparsification by Effective REsistance</vt:lpstr>
      <vt:lpstr>The Chicken and Egg Problem</vt:lpstr>
      <vt:lpstr>Rayleigh’s Monotonicity Law</vt:lpstr>
      <vt:lpstr>Sampling Probabilities According to Tree</vt:lpstr>
      <vt:lpstr>Low Stretch Spanning Trees</vt:lpstr>
      <vt:lpstr>What Are We Missing?</vt:lpstr>
      <vt:lpstr>Work Around</vt:lpstr>
      <vt:lpstr>solver in Action</vt:lpstr>
      <vt:lpstr>solver in Action</vt:lpstr>
      <vt:lpstr>solver in Action</vt:lpstr>
      <vt:lpstr>solver in Action</vt:lpstr>
      <vt:lpstr>solver in Action</vt:lpstr>
      <vt:lpstr>solver in Action</vt:lpstr>
      <vt:lpstr>Quadratic minimization in Practice</vt:lpstr>
      <vt:lpstr>Outline</vt:lpstr>
      <vt:lpstr>Total Variation Objective [Rudin-Osher-Fatemi, 92] </vt:lpstr>
      <vt:lpstr>TV using L2 minimization</vt:lpstr>
      <vt:lpstr>L22-L1 minimization in Practice</vt:lpstr>
      <vt:lpstr>Dual of Isotropic TV: Grouped Flow</vt:lpstr>
      <vt:lpstr>Application of Grouped Flow</vt:lpstr>
      <vt:lpstr>Future Work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yangp</dc:creator>
  <cp:lastModifiedBy>Richard Peng</cp:lastModifiedBy>
  <cp:revision>3347</cp:revision>
  <cp:lastPrinted>1601-01-01T00:00:00Z</cp:lastPrinted>
  <dcterms:created xsi:type="dcterms:W3CDTF">2006-08-16T00:00:00Z</dcterms:created>
  <dcterms:modified xsi:type="dcterms:W3CDTF">2012-08-14T12:06:37Z</dcterms:modified>
</cp:coreProperties>
</file>