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281" r:id="rId2"/>
    <p:sldId id="298" r:id="rId3"/>
    <p:sldId id="495" r:id="rId4"/>
    <p:sldId id="474" r:id="rId5"/>
    <p:sldId id="572" r:id="rId6"/>
    <p:sldId id="573" r:id="rId7"/>
    <p:sldId id="496" r:id="rId8"/>
    <p:sldId id="497" r:id="rId9"/>
    <p:sldId id="498" r:id="rId10"/>
    <p:sldId id="499" r:id="rId11"/>
    <p:sldId id="500" r:id="rId12"/>
    <p:sldId id="501" r:id="rId13"/>
    <p:sldId id="502" r:id="rId14"/>
    <p:sldId id="558" r:id="rId15"/>
    <p:sldId id="503" r:id="rId16"/>
    <p:sldId id="504" r:id="rId17"/>
    <p:sldId id="560" r:id="rId18"/>
    <p:sldId id="559" r:id="rId19"/>
    <p:sldId id="507" r:id="rId20"/>
    <p:sldId id="505" r:id="rId21"/>
    <p:sldId id="561" r:id="rId22"/>
    <p:sldId id="506" r:id="rId23"/>
    <p:sldId id="508" r:id="rId24"/>
    <p:sldId id="510" r:id="rId25"/>
    <p:sldId id="511" r:id="rId26"/>
    <p:sldId id="512" r:id="rId27"/>
    <p:sldId id="562" r:id="rId28"/>
    <p:sldId id="563" r:id="rId29"/>
    <p:sldId id="569" r:id="rId30"/>
    <p:sldId id="564" r:id="rId31"/>
    <p:sldId id="513" r:id="rId32"/>
    <p:sldId id="514" r:id="rId33"/>
    <p:sldId id="515" r:id="rId34"/>
    <p:sldId id="565" r:id="rId35"/>
    <p:sldId id="517" r:id="rId36"/>
    <p:sldId id="516" r:id="rId37"/>
    <p:sldId id="519" r:id="rId38"/>
    <p:sldId id="521" r:id="rId39"/>
    <p:sldId id="520" r:id="rId40"/>
    <p:sldId id="530" r:id="rId41"/>
    <p:sldId id="551" r:id="rId42"/>
    <p:sldId id="522" r:id="rId43"/>
    <p:sldId id="553" r:id="rId44"/>
    <p:sldId id="524" r:id="rId45"/>
    <p:sldId id="523" r:id="rId46"/>
    <p:sldId id="525" r:id="rId47"/>
    <p:sldId id="570" r:id="rId48"/>
    <p:sldId id="566" r:id="rId49"/>
    <p:sldId id="548" r:id="rId50"/>
    <p:sldId id="549" r:id="rId51"/>
    <p:sldId id="567" r:id="rId52"/>
    <p:sldId id="607" r:id="rId53"/>
    <p:sldId id="575" r:id="rId54"/>
    <p:sldId id="576" r:id="rId55"/>
    <p:sldId id="577" r:id="rId56"/>
    <p:sldId id="578" r:id="rId57"/>
    <p:sldId id="579" r:id="rId58"/>
    <p:sldId id="580" r:id="rId59"/>
    <p:sldId id="581" r:id="rId60"/>
    <p:sldId id="582" r:id="rId61"/>
    <p:sldId id="583" r:id="rId62"/>
    <p:sldId id="584" r:id="rId63"/>
    <p:sldId id="586" r:id="rId64"/>
    <p:sldId id="587" r:id="rId65"/>
    <p:sldId id="588" r:id="rId66"/>
    <p:sldId id="589" r:id="rId67"/>
    <p:sldId id="590" r:id="rId68"/>
    <p:sldId id="591" r:id="rId69"/>
    <p:sldId id="592" r:id="rId70"/>
    <p:sldId id="593" r:id="rId71"/>
    <p:sldId id="594" r:id="rId72"/>
    <p:sldId id="596" r:id="rId73"/>
    <p:sldId id="598" r:id="rId74"/>
    <p:sldId id="599" r:id="rId75"/>
    <p:sldId id="600" r:id="rId76"/>
    <p:sldId id="604" r:id="rId77"/>
    <p:sldId id="568" r:id="rId78"/>
  </p:sldIdLst>
  <p:sldSz cx="9144000" cy="6858000" type="screen4x3"/>
  <p:notesSz cx="6985000" cy="9283700"/>
  <p:defaultTextStyle>
    <a:defPPr>
      <a:defRPr lang="de-DE"/>
    </a:defPPr>
    <a:lvl1pPr algn="ctr" rtl="0" fontAlgn="base">
      <a:lnSpc>
        <a:spcPct val="90000"/>
      </a:lnSpc>
      <a:spcBef>
        <a:spcPct val="40000"/>
      </a:spcBef>
      <a:spcAft>
        <a:spcPct val="0"/>
      </a:spcAft>
      <a:buSzPct val="80000"/>
      <a:buFont typeface="Wingdings 3" pitchFamily="18" charset="2"/>
      <a:defRPr sz="4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40000"/>
      </a:spcBef>
      <a:spcAft>
        <a:spcPct val="0"/>
      </a:spcAft>
      <a:buSzPct val="80000"/>
      <a:buFont typeface="Wingdings 3" pitchFamily="18" charset="2"/>
      <a:defRPr sz="4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40000"/>
      </a:spcBef>
      <a:spcAft>
        <a:spcPct val="0"/>
      </a:spcAft>
      <a:buSzPct val="80000"/>
      <a:buFont typeface="Wingdings 3" pitchFamily="18" charset="2"/>
      <a:defRPr sz="4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40000"/>
      </a:spcBef>
      <a:spcAft>
        <a:spcPct val="0"/>
      </a:spcAft>
      <a:buSzPct val="80000"/>
      <a:buFont typeface="Wingdings 3" pitchFamily="18" charset="2"/>
      <a:defRPr sz="4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40000"/>
      </a:spcBef>
      <a:spcAft>
        <a:spcPct val="0"/>
      </a:spcAft>
      <a:buSzPct val="80000"/>
      <a:buFont typeface="Wingdings 3" pitchFamily="18" charset="2"/>
      <a:defRPr sz="4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899"/>
    <a:srgbClr val="5050FF"/>
    <a:srgbClr val="FF3300"/>
    <a:srgbClr val="969696"/>
    <a:srgbClr val="FF6600"/>
    <a:srgbClr val="660033"/>
    <a:srgbClr val="990033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07" autoAdjust="0"/>
    <p:restoredTop sz="89396" autoAdjust="0"/>
  </p:normalViewPr>
  <p:slideViewPr>
    <p:cSldViewPr>
      <p:cViewPr>
        <p:scale>
          <a:sx n="75" d="100"/>
          <a:sy n="75" d="100"/>
        </p:scale>
        <p:origin x="-2190" y="-228"/>
      </p:cViewPr>
      <p:guideLst>
        <p:guide orient="horz" pos="708"/>
        <p:guide orient="horz" pos="2160"/>
        <p:guide orient="horz" pos="3994"/>
        <p:guide pos="2862"/>
        <p:guide pos="5488"/>
        <p:guide pos="271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296" y="-276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algn="l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algn="l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fld id="{96B294F2-1E75-4D0E-9C2C-331BD1BE0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algn="l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5325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384675"/>
            <a:ext cx="5588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algn="l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5" tIns="46657" rIns="93315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/>
            </a:lvl1pPr>
          </a:lstStyle>
          <a:p>
            <a:pPr>
              <a:defRPr/>
            </a:pPr>
            <a:fld id="{D4B21AA2-569E-45BA-9386-2FA71DB45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70BFB4-0876-4DD8-AD8E-25D26A34CA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9388" indent="-179388" eaLnBrk="1" hangingPunct="1">
              <a:buSzPct val="115000"/>
              <a:buFont typeface="Symbol" pitchFamily="18" charset="2"/>
              <a:buNone/>
            </a:pPr>
            <a:endParaRPr lang="en-US" sz="2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4CD676-7BA9-4968-AB00-A2F7D66C2F0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944AFD-204E-45DC-BB35-CDCF6A4BE7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A472B-C3F3-43F5-A05D-DFBC30346360}" type="slidenum">
              <a:rPr lang="en-US"/>
              <a:pPr/>
              <a:t>5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BAC0D-45DB-4B93-95CF-3F2A81A68B9B}" type="slidenum">
              <a:rPr lang="en-US"/>
              <a:pPr/>
              <a:t>53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F0F69-C273-47A8-B4F5-0BDA28B11F80}" type="slidenum">
              <a:rPr lang="en-US"/>
              <a:pPr/>
              <a:t>54</a:t>
            </a:fld>
            <a:endParaRPr lang="en-US"/>
          </a:p>
        </p:txBody>
      </p:sp>
      <p:sp>
        <p:nvSpPr>
          <p:cNvPr id="628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84694-9883-40D4-A93C-F254C7AF843C}" type="slidenum">
              <a:rPr lang="en-US"/>
              <a:pPr/>
              <a:t>55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4EADB-3CF6-4E24-AF02-7EEEC76AFA6D}" type="slidenum">
              <a:rPr lang="en-US"/>
              <a:pPr/>
              <a:t>56</a:t>
            </a:fld>
            <a:endParaRPr lang="en-US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B0EE24-B09B-46FA-BCE1-C0FB64DFFE14}" type="slidenum">
              <a:rPr lang="en-US"/>
              <a:pPr/>
              <a:t>57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017449-AE4E-468B-87D7-DCE3A23486E0}" type="slidenum">
              <a:rPr lang="en-US"/>
              <a:pPr/>
              <a:t>58</a:t>
            </a:fld>
            <a:endParaRPr lang="en-US"/>
          </a:p>
        </p:txBody>
      </p:sp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DA356-C628-4A91-BBC9-EED263A738A0}" type="slidenum">
              <a:rPr lang="en-US"/>
              <a:pPr/>
              <a:t>59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42468-4EA9-457A-B1EB-A731C75CEA15}" type="slidenum">
              <a:rPr lang="en-US"/>
              <a:pPr/>
              <a:t>60</a:t>
            </a:fld>
            <a:endParaRPr lang="en-US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4C6B2-AF8A-4696-A80C-A22BCD598406}" type="slidenum">
              <a:rPr lang="en-US"/>
              <a:pPr/>
              <a:t>61</a:t>
            </a:fld>
            <a:endParaRPr lang="en-US"/>
          </a:p>
        </p:txBody>
      </p:sp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FF4911-E288-479D-91E7-996A8C45A850}" type="slidenum">
              <a:rPr lang="en-US"/>
              <a:pPr/>
              <a:t>62</a:t>
            </a:fld>
            <a:endParaRPr lang="en-US"/>
          </a:p>
        </p:txBody>
      </p:sp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A472B-C3F3-43F5-A05D-DFBC30346360}" type="slidenum">
              <a:rPr lang="en-US"/>
              <a:pPr/>
              <a:t>6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DBB3D-15E5-419B-8E88-0A044EC716E6}" type="slidenum">
              <a:rPr lang="en-US"/>
              <a:pPr/>
              <a:t>63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38F354-BE09-4FC1-B88B-B5EDD43104E3}" type="slidenum">
              <a:rPr lang="en-US"/>
              <a:pPr/>
              <a:t>64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52978-219E-406A-B42F-6407314406C5}" type="slidenum">
              <a:rPr lang="en-US"/>
              <a:pPr/>
              <a:t>65</a:t>
            </a:fld>
            <a:endParaRPr 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52E1B-C6A1-48A0-BAB6-D3257C2C6CA9}" type="slidenum">
              <a:rPr lang="en-US"/>
              <a:pPr/>
              <a:t>66</a:t>
            </a:fld>
            <a:endParaRPr lang="en-US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21446-0169-4BE4-87B0-632A903AE8DF}" type="slidenum">
              <a:rPr lang="en-US"/>
              <a:pPr/>
              <a:t>67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260D6-DC22-403A-BA4A-DB3C0F3405E1}" type="slidenum">
              <a:rPr lang="en-US"/>
              <a:pPr/>
              <a:t>68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B91E2D-5444-4E6A-B85B-CEFCA7770A7C}" type="slidenum">
              <a:rPr lang="en-US"/>
              <a:pPr/>
              <a:t>69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1A161-14DA-4561-8FDF-4F9FCF9918BB}" type="slidenum">
              <a:rPr lang="en-US"/>
              <a:pPr/>
              <a:t>70</a:t>
            </a:fld>
            <a:endParaRPr lang="en-US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E9A35-640C-4312-A17F-DD5FA55B47DB}" type="slidenum">
              <a:rPr lang="en-US"/>
              <a:pPr/>
              <a:t>71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93EE3-D065-42A1-A49C-38CE6D982058}" type="slidenum">
              <a:rPr lang="en-US"/>
              <a:pPr/>
              <a:t>72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15" tIns="46657" rIns="93315" bIns="46657" anchor="b"/>
          <a:lstStyle/>
          <a:p>
            <a:pPr algn="r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fld id="{31A10684-7602-4008-8154-AE918940EF20}" type="slidenum">
              <a:rPr lang="en-US" sz="1200"/>
              <a:pPr algn="r" defTabSz="933450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CD435-03A7-47BA-8EC0-49E29150B515}" type="slidenum">
              <a:rPr lang="en-US"/>
              <a:pPr/>
              <a:t>73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03B99B-9DCC-4931-A7C2-8A8E6A7A70FE}" type="slidenum">
              <a:rPr lang="en-US"/>
              <a:pPr/>
              <a:t>74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5DFC8-41C6-4395-857B-9B7EEBE6587C}" type="slidenum">
              <a:rPr lang="en-US"/>
              <a:pPr/>
              <a:t>75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41F32-C911-4546-ACBA-FDD1A770D702}" type="slidenum">
              <a:rPr lang="en-US"/>
              <a:pPr/>
              <a:t>76</a:t>
            </a:fld>
            <a:endParaRPr lang="en-US"/>
          </a:p>
        </p:txBody>
      </p:sp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15" tIns="46657" rIns="93315" bIns="46657" anchor="b"/>
          <a:lstStyle/>
          <a:p>
            <a:pPr algn="r" defTabSz="933450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fld id="{FFF08BE5-E5BA-4165-8898-EAC3F4D4AE5C}" type="slidenum">
              <a:rPr lang="en-US" sz="1200"/>
              <a:pPr algn="r" defTabSz="933450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 userDrawn="1"/>
        </p:nvSpPr>
        <p:spPr bwMode="auto">
          <a:xfrm>
            <a:off x="0" y="1117600"/>
            <a:ext cx="9144000" cy="5313363"/>
          </a:xfrm>
          <a:prstGeom prst="rect">
            <a:avLst/>
          </a:prstGeom>
          <a:solidFill>
            <a:srgbClr val="28289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8458200" y="4433888"/>
            <a:ext cx="4730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endParaRPr lang="en-US" sz="1800"/>
          </a:p>
        </p:txBody>
      </p:sp>
      <p:sp>
        <p:nvSpPr>
          <p:cNvPr id="6" name="Text Box 20"/>
          <p:cNvSpPr txBox="1">
            <a:spLocks noChangeArrowheads="1"/>
          </p:cNvSpPr>
          <p:nvPr userDrawn="1"/>
        </p:nvSpPr>
        <p:spPr bwMode="auto">
          <a:xfrm>
            <a:off x="2987675" y="3308350"/>
            <a:ext cx="3167063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r>
              <a:rPr lang="en-US" sz="2800" b="1"/>
              <a:t>Eric Allender</a:t>
            </a:r>
            <a:br>
              <a:rPr lang="en-US" sz="2800" b="1"/>
            </a:br>
            <a:r>
              <a:rPr lang="en-US" sz="2800" b="1"/>
              <a:t>Rutgers University</a:t>
            </a:r>
          </a:p>
        </p:txBody>
      </p:sp>
      <p:sp>
        <p:nvSpPr>
          <p:cNvPr id="7" name="Rectangle 26"/>
          <p:cNvSpPr>
            <a:spLocks noChangeArrowheads="1"/>
          </p:cNvSpPr>
          <p:nvPr userDrawn="1"/>
        </p:nvSpPr>
        <p:spPr bwMode="auto">
          <a:xfrm>
            <a:off x="0" y="6054725"/>
            <a:ext cx="9144000" cy="809625"/>
          </a:xfrm>
          <a:prstGeom prst="rect">
            <a:avLst/>
          </a:prstGeom>
          <a:gradFill rotWithShape="1">
            <a:gsLst>
              <a:gs pos="0">
                <a:srgbClr val="282899"/>
              </a:gs>
              <a:gs pos="100000">
                <a:srgbClr val="282899">
                  <a:gamma/>
                  <a:shade val="24314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7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gradFill rotWithShape="1">
            <a:gsLst>
              <a:gs pos="0">
                <a:srgbClr val="282899">
                  <a:gamma/>
                  <a:shade val="46275"/>
                  <a:invGamma/>
                </a:srgbClr>
              </a:gs>
              <a:gs pos="100000">
                <a:srgbClr val="2828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76225" indent="-276225">
              <a:defRPr/>
            </a:pPr>
            <a:endParaRPr lang="en-US" sz="3000"/>
          </a:p>
        </p:txBody>
      </p:sp>
      <p:grpSp>
        <p:nvGrpSpPr>
          <p:cNvPr id="9" name="Group 28"/>
          <p:cNvGrpSpPr>
            <a:grpSpLocks/>
          </p:cNvGrpSpPr>
          <p:nvPr userDrawn="1"/>
        </p:nvGrpSpPr>
        <p:grpSpPr bwMode="auto">
          <a:xfrm>
            <a:off x="7853363" y="6534150"/>
            <a:ext cx="1222375" cy="311150"/>
            <a:chOff x="5061" y="4116"/>
            <a:chExt cx="656" cy="196"/>
          </a:xfrm>
        </p:grpSpPr>
        <p:grpSp>
          <p:nvGrpSpPr>
            <p:cNvPr id="10" name="Group 29"/>
            <p:cNvGrpSpPr>
              <a:grpSpLocks/>
            </p:cNvGrpSpPr>
            <p:nvPr userDrawn="1"/>
          </p:nvGrpSpPr>
          <p:grpSpPr bwMode="auto">
            <a:xfrm>
              <a:off x="5063" y="4172"/>
              <a:ext cx="654" cy="122"/>
              <a:chOff x="5055" y="80"/>
              <a:chExt cx="654" cy="122"/>
            </a:xfrm>
          </p:grpSpPr>
          <p:sp>
            <p:nvSpPr>
              <p:cNvPr id="17" name="Freeform 30"/>
              <p:cNvSpPr>
                <a:spLocks/>
              </p:cNvSpPr>
              <p:nvPr userDrawn="1"/>
            </p:nvSpPr>
            <p:spPr bwMode="auto">
              <a:xfrm>
                <a:off x="5055" y="83"/>
                <a:ext cx="106" cy="116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15" y="3"/>
                  </a:cxn>
                  <a:cxn ang="0">
                    <a:pos x="129" y="12"/>
                  </a:cxn>
                  <a:cxn ang="0">
                    <a:pos x="138" y="20"/>
                  </a:cxn>
                  <a:cxn ang="0">
                    <a:pos x="146" y="32"/>
                  </a:cxn>
                  <a:cxn ang="0">
                    <a:pos x="149" y="46"/>
                  </a:cxn>
                  <a:cxn ang="0">
                    <a:pos x="149" y="57"/>
                  </a:cxn>
                  <a:cxn ang="0">
                    <a:pos x="146" y="72"/>
                  </a:cxn>
                  <a:cxn ang="0">
                    <a:pos x="141" y="83"/>
                  </a:cxn>
                  <a:cxn ang="0">
                    <a:pos x="132" y="95"/>
                  </a:cxn>
                  <a:cxn ang="0">
                    <a:pos x="120" y="100"/>
                  </a:cxn>
                  <a:cxn ang="0">
                    <a:pos x="109" y="109"/>
                  </a:cxn>
                  <a:cxn ang="0">
                    <a:pos x="97" y="112"/>
                  </a:cxn>
                  <a:cxn ang="0">
                    <a:pos x="158" y="186"/>
                  </a:cxn>
                  <a:cxn ang="0">
                    <a:pos x="175" y="200"/>
                  </a:cxn>
                  <a:cxn ang="0">
                    <a:pos x="192" y="214"/>
                  </a:cxn>
                  <a:cxn ang="0">
                    <a:pos x="163" y="220"/>
                  </a:cxn>
                  <a:cxn ang="0">
                    <a:pos x="152" y="217"/>
                  </a:cxn>
                  <a:cxn ang="0">
                    <a:pos x="146" y="214"/>
                  </a:cxn>
                  <a:cxn ang="0">
                    <a:pos x="141" y="212"/>
                  </a:cxn>
                  <a:cxn ang="0">
                    <a:pos x="135" y="209"/>
                  </a:cxn>
                  <a:cxn ang="0">
                    <a:pos x="89" y="152"/>
                  </a:cxn>
                  <a:cxn ang="0">
                    <a:pos x="69" y="103"/>
                  </a:cxn>
                  <a:cxn ang="0">
                    <a:pos x="80" y="100"/>
                  </a:cxn>
                  <a:cxn ang="0">
                    <a:pos x="92" y="95"/>
                  </a:cxn>
                  <a:cxn ang="0">
                    <a:pos x="103" y="86"/>
                  </a:cxn>
                  <a:cxn ang="0">
                    <a:pos x="112" y="77"/>
                  </a:cxn>
                  <a:cxn ang="0">
                    <a:pos x="115" y="66"/>
                  </a:cxn>
                  <a:cxn ang="0">
                    <a:pos x="115" y="52"/>
                  </a:cxn>
                  <a:cxn ang="0">
                    <a:pos x="115" y="43"/>
                  </a:cxn>
                  <a:cxn ang="0">
                    <a:pos x="109" y="35"/>
                  </a:cxn>
                  <a:cxn ang="0">
                    <a:pos x="100" y="29"/>
                  </a:cxn>
                  <a:cxn ang="0">
                    <a:pos x="92" y="23"/>
                  </a:cxn>
                  <a:cxn ang="0">
                    <a:pos x="83" y="20"/>
                  </a:cxn>
                  <a:cxn ang="0">
                    <a:pos x="72" y="20"/>
                  </a:cxn>
                  <a:cxn ang="0">
                    <a:pos x="57" y="20"/>
                  </a:cxn>
                  <a:cxn ang="0">
                    <a:pos x="49" y="180"/>
                  </a:cxn>
                  <a:cxn ang="0">
                    <a:pos x="52" y="194"/>
                  </a:cxn>
                  <a:cxn ang="0">
                    <a:pos x="52" y="203"/>
                  </a:cxn>
                  <a:cxn ang="0">
                    <a:pos x="54" y="212"/>
                  </a:cxn>
                  <a:cxn ang="0">
                    <a:pos x="60" y="217"/>
                  </a:cxn>
                  <a:cxn ang="0">
                    <a:pos x="0" y="220"/>
                  </a:cxn>
                  <a:cxn ang="0">
                    <a:pos x="6" y="214"/>
                  </a:cxn>
                  <a:cxn ang="0">
                    <a:pos x="11" y="209"/>
                  </a:cxn>
                  <a:cxn ang="0">
                    <a:pos x="14" y="203"/>
                  </a:cxn>
                  <a:cxn ang="0">
                    <a:pos x="14" y="194"/>
                  </a:cxn>
                  <a:cxn ang="0">
                    <a:pos x="17" y="172"/>
                  </a:cxn>
                  <a:cxn ang="0">
                    <a:pos x="14" y="26"/>
                  </a:cxn>
                  <a:cxn ang="0">
                    <a:pos x="14" y="17"/>
                  </a:cxn>
                  <a:cxn ang="0">
                    <a:pos x="11" y="12"/>
                  </a:cxn>
                  <a:cxn ang="0">
                    <a:pos x="8" y="3"/>
                  </a:cxn>
                  <a:cxn ang="0">
                    <a:pos x="0" y="0"/>
                  </a:cxn>
                </a:cxnLst>
                <a:rect l="0" t="0" r="r" b="b"/>
                <a:pathLst>
                  <a:path w="201" h="220">
                    <a:moveTo>
                      <a:pt x="80" y="0"/>
                    </a:moveTo>
                    <a:lnTo>
                      <a:pt x="86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3"/>
                    </a:lnTo>
                    <a:lnTo>
                      <a:pt x="112" y="3"/>
                    </a:lnTo>
                    <a:lnTo>
                      <a:pt x="115" y="3"/>
                    </a:lnTo>
                    <a:lnTo>
                      <a:pt x="118" y="6"/>
                    </a:lnTo>
                    <a:lnTo>
                      <a:pt x="120" y="6"/>
                    </a:lnTo>
                    <a:lnTo>
                      <a:pt x="123" y="9"/>
                    </a:lnTo>
                    <a:lnTo>
                      <a:pt x="126" y="9"/>
                    </a:lnTo>
                    <a:lnTo>
                      <a:pt x="129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5" y="17"/>
                    </a:lnTo>
                    <a:lnTo>
                      <a:pt x="138" y="17"/>
                    </a:lnTo>
                    <a:lnTo>
                      <a:pt x="138" y="20"/>
                    </a:lnTo>
                    <a:lnTo>
                      <a:pt x="141" y="23"/>
                    </a:lnTo>
                    <a:lnTo>
                      <a:pt x="143" y="26"/>
                    </a:lnTo>
                    <a:lnTo>
                      <a:pt x="143" y="26"/>
                    </a:lnTo>
                    <a:lnTo>
                      <a:pt x="146" y="29"/>
                    </a:lnTo>
                    <a:lnTo>
                      <a:pt x="146" y="32"/>
                    </a:lnTo>
                    <a:lnTo>
                      <a:pt x="146" y="35"/>
                    </a:lnTo>
                    <a:lnTo>
                      <a:pt x="149" y="37"/>
                    </a:lnTo>
                    <a:lnTo>
                      <a:pt x="149" y="40"/>
                    </a:lnTo>
                    <a:lnTo>
                      <a:pt x="149" y="43"/>
                    </a:lnTo>
                    <a:lnTo>
                      <a:pt x="149" y="46"/>
                    </a:lnTo>
                    <a:lnTo>
                      <a:pt x="149" y="49"/>
                    </a:lnTo>
                    <a:lnTo>
                      <a:pt x="152" y="52"/>
                    </a:lnTo>
                    <a:lnTo>
                      <a:pt x="152" y="55"/>
                    </a:lnTo>
                    <a:lnTo>
                      <a:pt x="152" y="55"/>
                    </a:lnTo>
                    <a:lnTo>
                      <a:pt x="149" y="57"/>
                    </a:lnTo>
                    <a:lnTo>
                      <a:pt x="149" y="60"/>
                    </a:lnTo>
                    <a:lnTo>
                      <a:pt x="149" y="63"/>
                    </a:lnTo>
                    <a:lnTo>
                      <a:pt x="149" y="66"/>
                    </a:lnTo>
                    <a:lnTo>
                      <a:pt x="149" y="69"/>
                    </a:lnTo>
                    <a:lnTo>
                      <a:pt x="146" y="72"/>
                    </a:lnTo>
                    <a:lnTo>
                      <a:pt x="146" y="75"/>
                    </a:lnTo>
                    <a:lnTo>
                      <a:pt x="146" y="77"/>
                    </a:lnTo>
                    <a:lnTo>
                      <a:pt x="143" y="77"/>
                    </a:lnTo>
                    <a:lnTo>
                      <a:pt x="143" y="80"/>
                    </a:lnTo>
                    <a:lnTo>
                      <a:pt x="141" y="83"/>
                    </a:lnTo>
                    <a:lnTo>
                      <a:pt x="141" y="86"/>
                    </a:lnTo>
                    <a:lnTo>
                      <a:pt x="138" y="86"/>
                    </a:lnTo>
                    <a:lnTo>
                      <a:pt x="135" y="89"/>
                    </a:lnTo>
                    <a:lnTo>
                      <a:pt x="135" y="92"/>
                    </a:lnTo>
                    <a:lnTo>
                      <a:pt x="132" y="95"/>
                    </a:lnTo>
                    <a:lnTo>
                      <a:pt x="129" y="95"/>
                    </a:lnTo>
                    <a:lnTo>
                      <a:pt x="129" y="97"/>
                    </a:lnTo>
                    <a:lnTo>
                      <a:pt x="126" y="97"/>
                    </a:lnTo>
                    <a:lnTo>
                      <a:pt x="123" y="100"/>
                    </a:lnTo>
                    <a:lnTo>
                      <a:pt x="120" y="100"/>
                    </a:lnTo>
                    <a:lnTo>
                      <a:pt x="120" y="103"/>
                    </a:lnTo>
                    <a:lnTo>
                      <a:pt x="118" y="103"/>
                    </a:lnTo>
                    <a:lnTo>
                      <a:pt x="115" y="106"/>
                    </a:lnTo>
                    <a:lnTo>
                      <a:pt x="112" y="106"/>
                    </a:lnTo>
                    <a:lnTo>
                      <a:pt x="109" y="109"/>
                    </a:lnTo>
                    <a:lnTo>
                      <a:pt x="106" y="109"/>
                    </a:lnTo>
                    <a:lnTo>
                      <a:pt x="106" y="109"/>
                    </a:lnTo>
                    <a:lnTo>
                      <a:pt x="103" y="112"/>
                    </a:lnTo>
                    <a:lnTo>
                      <a:pt x="100" y="112"/>
                    </a:lnTo>
                    <a:lnTo>
                      <a:pt x="97" y="112"/>
                    </a:lnTo>
                    <a:lnTo>
                      <a:pt x="146" y="172"/>
                    </a:lnTo>
                    <a:lnTo>
                      <a:pt x="149" y="177"/>
                    </a:lnTo>
                    <a:lnTo>
                      <a:pt x="152" y="180"/>
                    </a:lnTo>
                    <a:lnTo>
                      <a:pt x="155" y="183"/>
                    </a:lnTo>
                    <a:lnTo>
                      <a:pt x="158" y="186"/>
                    </a:lnTo>
                    <a:lnTo>
                      <a:pt x="161" y="189"/>
                    </a:lnTo>
                    <a:lnTo>
                      <a:pt x="163" y="192"/>
                    </a:lnTo>
                    <a:lnTo>
                      <a:pt x="166" y="194"/>
                    </a:lnTo>
                    <a:lnTo>
                      <a:pt x="172" y="197"/>
                    </a:lnTo>
                    <a:lnTo>
                      <a:pt x="175" y="200"/>
                    </a:lnTo>
                    <a:lnTo>
                      <a:pt x="178" y="203"/>
                    </a:lnTo>
                    <a:lnTo>
                      <a:pt x="181" y="206"/>
                    </a:lnTo>
                    <a:lnTo>
                      <a:pt x="186" y="209"/>
                    </a:lnTo>
                    <a:lnTo>
                      <a:pt x="189" y="212"/>
                    </a:lnTo>
                    <a:lnTo>
                      <a:pt x="192" y="214"/>
                    </a:lnTo>
                    <a:lnTo>
                      <a:pt x="195" y="217"/>
                    </a:lnTo>
                    <a:lnTo>
                      <a:pt x="201" y="220"/>
                    </a:lnTo>
                    <a:lnTo>
                      <a:pt x="169" y="220"/>
                    </a:lnTo>
                    <a:lnTo>
                      <a:pt x="166" y="220"/>
                    </a:lnTo>
                    <a:lnTo>
                      <a:pt x="163" y="220"/>
                    </a:lnTo>
                    <a:lnTo>
                      <a:pt x="161" y="220"/>
                    </a:lnTo>
                    <a:lnTo>
                      <a:pt x="158" y="220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49" y="217"/>
                    </a:lnTo>
                    <a:lnTo>
                      <a:pt x="149" y="217"/>
                    </a:lnTo>
                    <a:lnTo>
                      <a:pt x="149" y="217"/>
                    </a:lnTo>
                    <a:lnTo>
                      <a:pt x="146" y="214"/>
                    </a:lnTo>
                    <a:lnTo>
                      <a:pt x="146" y="2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1" y="212"/>
                    </a:lnTo>
                    <a:lnTo>
                      <a:pt x="141" y="212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8" y="209"/>
                    </a:lnTo>
                    <a:lnTo>
                      <a:pt x="135" y="209"/>
                    </a:lnTo>
                    <a:lnTo>
                      <a:pt x="135" y="209"/>
                    </a:lnTo>
                    <a:lnTo>
                      <a:pt x="135" y="206"/>
                    </a:lnTo>
                    <a:lnTo>
                      <a:pt x="132" y="206"/>
                    </a:lnTo>
                    <a:lnTo>
                      <a:pt x="129" y="203"/>
                    </a:lnTo>
                    <a:lnTo>
                      <a:pt x="89" y="152"/>
                    </a:lnTo>
                    <a:lnTo>
                      <a:pt x="57" y="106"/>
                    </a:lnTo>
                    <a:lnTo>
                      <a:pt x="60" y="103"/>
                    </a:lnTo>
                    <a:lnTo>
                      <a:pt x="63" y="103"/>
                    </a:lnTo>
                    <a:lnTo>
                      <a:pt x="66" y="103"/>
                    </a:lnTo>
                    <a:lnTo>
                      <a:pt x="69" y="103"/>
                    </a:lnTo>
                    <a:lnTo>
                      <a:pt x="72" y="103"/>
                    </a:lnTo>
                    <a:lnTo>
                      <a:pt x="75" y="103"/>
                    </a:lnTo>
                    <a:lnTo>
                      <a:pt x="75" y="100"/>
                    </a:lnTo>
                    <a:lnTo>
                      <a:pt x="77" y="100"/>
                    </a:lnTo>
                    <a:lnTo>
                      <a:pt x="80" y="100"/>
                    </a:lnTo>
                    <a:lnTo>
                      <a:pt x="83" y="97"/>
                    </a:lnTo>
                    <a:lnTo>
                      <a:pt x="86" y="97"/>
                    </a:lnTo>
                    <a:lnTo>
                      <a:pt x="89" y="97"/>
                    </a:lnTo>
                    <a:lnTo>
                      <a:pt x="92" y="95"/>
                    </a:lnTo>
                    <a:lnTo>
                      <a:pt x="92" y="95"/>
                    </a:lnTo>
                    <a:lnTo>
                      <a:pt x="95" y="92"/>
                    </a:lnTo>
                    <a:lnTo>
                      <a:pt x="97" y="92"/>
                    </a:lnTo>
                    <a:lnTo>
                      <a:pt x="100" y="89"/>
                    </a:lnTo>
                    <a:lnTo>
                      <a:pt x="100" y="89"/>
                    </a:lnTo>
                    <a:lnTo>
                      <a:pt x="103" y="86"/>
                    </a:lnTo>
                    <a:lnTo>
                      <a:pt x="106" y="86"/>
                    </a:lnTo>
                    <a:lnTo>
                      <a:pt x="106" y="83"/>
                    </a:lnTo>
                    <a:lnTo>
                      <a:pt x="109" y="80"/>
                    </a:lnTo>
                    <a:lnTo>
                      <a:pt x="109" y="80"/>
                    </a:lnTo>
                    <a:lnTo>
                      <a:pt x="112" y="77"/>
                    </a:lnTo>
                    <a:lnTo>
                      <a:pt x="112" y="75"/>
                    </a:lnTo>
                    <a:lnTo>
                      <a:pt x="112" y="72"/>
                    </a:lnTo>
                    <a:lnTo>
                      <a:pt x="115" y="72"/>
                    </a:lnTo>
                    <a:lnTo>
                      <a:pt x="115" y="69"/>
                    </a:lnTo>
                    <a:lnTo>
                      <a:pt x="115" y="66"/>
                    </a:lnTo>
                    <a:lnTo>
                      <a:pt x="115" y="63"/>
                    </a:lnTo>
                    <a:lnTo>
                      <a:pt x="115" y="60"/>
                    </a:lnTo>
                    <a:lnTo>
                      <a:pt x="118" y="57"/>
                    </a:lnTo>
                    <a:lnTo>
                      <a:pt x="115" y="55"/>
                    </a:lnTo>
                    <a:lnTo>
                      <a:pt x="115" y="52"/>
                    </a:lnTo>
                    <a:lnTo>
                      <a:pt x="115" y="52"/>
                    </a:lnTo>
                    <a:lnTo>
                      <a:pt x="115" y="49"/>
                    </a:lnTo>
                    <a:lnTo>
                      <a:pt x="115" y="46"/>
                    </a:lnTo>
                    <a:lnTo>
                      <a:pt x="115" y="46"/>
                    </a:lnTo>
                    <a:lnTo>
                      <a:pt x="115" y="43"/>
                    </a:lnTo>
                    <a:lnTo>
                      <a:pt x="112" y="40"/>
                    </a:lnTo>
                    <a:lnTo>
                      <a:pt x="112" y="40"/>
                    </a:lnTo>
                    <a:lnTo>
                      <a:pt x="112" y="37"/>
                    </a:lnTo>
                    <a:lnTo>
                      <a:pt x="109" y="37"/>
                    </a:lnTo>
                    <a:lnTo>
                      <a:pt x="109" y="35"/>
                    </a:lnTo>
                    <a:lnTo>
                      <a:pt x="106" y="35"/>
                    </a:lnTo>
                    <a:lnTo>
                      <a:pt x="106" y="32"/>
                    </a:lnTo>
                    <a:lnTo>
                      <a:pt x="103" y="32"/>
                    </a:lnTo>
                    <a:lnTo>
                      <a:pt x="103" y="29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97" y="26"/>
                    </a:lnTo>
                    <a:lnTo>
                      <a:pt x="97" y="26"/>
                    </a:lnTo>
                    <a:lnTo>
                      <a:pt x="95" y="23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89" y="23"/>
                    </a:lnTo>
                    <a:lnTo>
                      <a:pt x="86" y="20"/>
                    </a:lnTo>
                    <a:lnTo>
                      <a:pt x="86" y="20"/>
                    </a:lnTo>
                    <a:lnTo>
                      <a:pt x="83" y="20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77" y="20"/>
                    </a:lnTo>
                    <a:lnTo>
                      <a:pt x="75" y="20"/>
                    </a:lnTo>
                    <a:lnTo>
                      <a:pt x="72" y="20"/>
                    </a:lnTo>
                    <a:lnTo>
                      <a:pt x="69" y="20"/>
                    </a:lnTo>
                    <a:lnTo>
                      <a:pt x="66" y="20"/>
                    </a:lnTo>
                    <a:lnTo>
                      <a:pt x="63" y="20"/>
                    </a:lnTo>
                    <a:lnTo>
                      <a:pt x="60" y="20"/>
                    </a:lnTo>
                    <a:lnTo>
                      <a:pt x="57" y="20"/>
                    </a:lnTo>
                    <a:lnTo>
                      <a:pt x="54" y="20"/>
                    </a:lnTo>
                    <a:lnTo>
                      <a:pt x="52" y="23"/>
                    </a:lnTo>
                    <a:lnTo>
                      <a:pt x="49" y="23"/>
                    </a:lnTo>
                    <a:lnTo>
                      <a:pt x="49" y="172"/>
                    </a:lnTo>
                    <a:lnTo>
                      <a:pt x="49" y="180"/>
                    </a:lnTo>
                    <a:lnTo>
                      <a:pt x="49" y="186"/>
                    </a:lnTo>
                    <a:lnTo>
                      <a:pt x="49" y="189"/>
                    </a:lnTo>
                    <a:lnTo>
                      <a:pt x="52" y="192"/>
                    </a:lnTo>
                    <a:lnTo>
                      <a:pt x="52" y="194"/>
                    </a:lnTo>
                    <a:lnTo>
                      <a:pt x="52" y="194"/>
                    </a:lnTo>
                    <a:lnTo>
                      <a:pt x="52" y="197"/>
                    </a:lnTo>
                    <a:lnTo>
                      <a:pt x="52" y="200"/>
                    </a:lnTo>
                    <a:lnTo>
                      <a:pt x="52" y="200"/>
                    </a:lnTo>
                    <a:lnTo>
                      <a:pt x="52" y="203"/>
                    </a:lnTo>
                    <a:lnTo>
                      <a:pt x="52" y="203"/>
                    </a:lnTo>
                    <a:lnTo>
                      <a:pt x="52" y="206"/>
                    </a:lnTo>
                    <a:lnTo>
                      <a:pt x="54" y="206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4" y="212"/>
                    </a:lnTo>
                    <a:lnTo>
                      <a:pt x="57" y="212"/>
                    </a:lnTo>
                    <a:lnTo>
                      <a:pt x="57" y="214"/>
                    </a:lnTo>
                    <a:lnTo>
                      <a:pt x="57" y="214"/>
                    </a:lnTo>
                    <a:lnTo>
                      <a:pt x="60" y="214"/>
                    </a:lnTo>
                    <a:lnTo>
                      <a:pt x="60" y="217"/>
                    </a:lnTo>
                    <a:lnTo>
                      <a:pt x="63" y="217"/>
                    </a:lnTo>
                    <a:lnTo>
                      <a:pt x="63" y="217"/>
                    </a:lnTo>
                    <a:lnTo>
                      <a:pt x="66" y="217"/>
                    </a:lnTo>
                    <a:lnTo>
                      <a:pt x="66" y="220"/>
                    </a:lnTo>
                    <a:lnTo>
                      <a:pt x="0" y="220"/>
                    </a:lnTo>
                    <a:lnTo>
                      <a:pt x="0" y="217"/>
                    </a:lnTo>
                    <a:lnTo>
                      <a:pt x="3" y="217"/>
                    </a:lnTo>
                    <a:lnTo>
                      <a:pt x="3" y="217"/>
                    </a:lnTo>
                    <a:lnTo>
                      <a:pt x="6" y="217"/>
                    </a:lnTo>
                    <a:lnTo>
                      <a:pt x="6" y="214"/>
                    </a:lnTo>
                    <a:lnTo>
                      <a:pt x="8" y="214"/>
                    </a:lnTo>
                    <a:lnTo>
                      <a:pt x="8" y="214"/>
                    </a:lnTo>
                    <a:lnTo>
                      <a:pt x="8" y="212"/>
                    </a:lnTo>
                    <a:lnTo>
                      <a:pt x="11" y="212"/>
                    </a:lnTo>
                    <a:lnTo>
                      <a:pt x="11" y="209"/>
                    </a:lnTo>
                    <a:lnTo>
                      <a:pt x="11" y="209"/>
                    </a:lnTo>
                    <a:lnTo>
                      <a:pt x="11" y="206"/>
                    </a:lnTo>
                    <a:lnTo>
                      <a:pt x="14" y="206"/>
                    </a:lnTo>
                    <a:lnTo>
                      <a:pt x="14" y="203"/>
                    </a:lnTo>
                    <a:lnTo>
                      <a:pt x="14" y="203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14" y="197"/>
                    </a:lnTo>
                    <a:lnTo>
                      <a:pt x="14" y="194"/>
                    </a:lnTo>
                    <a:lnTo>
                      <a:pt x="14" y="194"/>
                    </a:lnTo>
                    <a:lnTo>
                      <a:pt x="14" y="192"/>
                    </a:lnTo>
                    <a:lnTo>
                      <a:pt x="17" y="189"/>
                    </a:lnTo>
                    <a:lnTo>
                      <a:pt x="17" y="186"/>
                    </a:lnTo>
                    <a:lnTo>
                      <a:pt x="17" y="177"/>
                    </a:lnTo>
                    <a:lnTo>
                      <a:pt x="17" y="172"/>
                    </a:lnTo>
                    <a:lnTo>
                      <a:pt x="17" y="46"/>
                    </a:lnTo>
                    <a:lnTo>
                      <a:pt x="17" y="40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6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31"/>
              <p:cNvSpPr>
                <a:spLocks/>
              </p:cNvSpPr>
              <p:nvPr userDrawn="1"/>
            </p:nvSpPr>
            <p:spPr bwMode="auto">
              <a:xfrm>
                <a:off x="5141" y="83"/>
                <a:ext cx="111" cy="119"/>
              </a:xfrm>
              <a:custGeom>
                <a:avLst/>
                <a:gdLst/>
                <a:ahLst/>
                <a:cxnLst>
                  <a:cxn ang="0">
                    <a:pos x="153" y="203"/>
                  </a:cxn>
                  <a:cxn ang="0">
                    <a:pos x="144" y="212"/>
                  </a:cxn>
                  <a:cxn ang="0">
                    <a:pos x="133" y="217"/>
                  </a:cxn>
                  <a:cxn ang="0">
                    <a:pos x="124" y="220"/>
                  </a:cxn>
                  <a:cxn ang="0">
                    <a:pos x="112" y="223"/>
                  </a:cxn>
                  <a:cxn ang="0">
                    <a:pos x="101" y="226"/>
                  </a:cxn>
                  <a:cxn ang="0">
                    <a:pos x="89" y="226"/>
                  </a:cxn>
                  <a:cxn ang="0">
                    <a:pos x="78" y="223"/>
                  </a:cxn>
                  <a:cxn ang="0">
                    <a:pos x="69" y="223"/>
                  </a:cxn>
                  <a:cxn ang="0">
                    <a:pos x="58" y="217"/>
                  </a:cxn>
                  <a:cxn ang="0">
                    <a:pos x="49" y="214"/>
                  </a:cxn>
                  <a:cxn ang="0">
                    <a:pos x="41" y="209"/>
                  </a:cxn>
                  <a:cxn ang="0">
                    <a:pos x="32" y="200"/>
                  </a:cxn>
                  <a:cxn ang="0">
                    <a:pos x="26" y="192"/>
                  </a:cxn>
                  <a:cxn ang="0">
                    <a:pos x="21" y="183"/>
                  </a:cxn>
                  <a:cxn ang="0">
                    <a:pos x="18" y="172"/>
                  </a:cxn>
                  <a:cxn ang="0">
                    <a:pos x="15" y="163"/>
                  </a:cxn>
                  <a:cxn ang="0">
                    <a:pos x="15" y="140"/>
                  </a:cxn>
                  <a:cxn ang="0">
                    <a:pos x="15" y="29"/>
                  </a:cxn>
                  <a:cxn ang="0">
                    <a:pos x="15" y="20"/>
                  </a:cxn>
                  <a:cxn ang="0">
                    <a:pos x="12" y="12"/>
                  </a:cxn>
                  <a:cxn ang="0">
                    <a:pos x="9" y="6"/>
                  </a:cxn>
                  <a:cxn ang="0">
                    <a:pos x="3" y="0"/>
                  </a:cxn>
                  <a:cxn ang="0">
                    <a:pos x="64" y="0"/>
                  </a:cxn>
                  <a:cxn ang="0">
                    <a:pos x="58" y="6"/>
                  </a:cxn>
                  <a:cxn ang="0">
                    <a:pos x="52" y="12"/>
                  </a:cxn>
                  <a:cxn ang="0">
                    <a:pos x="49" y="20"/>
                  </a:cxn>
                  <a:cxn ang="0">
                    <a:pos x="49" y="29"/>
                  </a:cxn>
                  <a:cxn ang="0">
                    <a:pos x="49" y="140"/>
                  </a:cxn>
                  <a:cxn ang="0">
                    <a:pos x="52" y="157"/>
                  </a:cxn>
                  <a:cxn ang="0">
                    <a:pos x="55" y="174"/>
                  </a:cxn>
                  <a:cxn ang="0">
                    <a:pos x="64" y="186"/>
                  </a:cxn>
                  <a:cxn ang="0">
                    <a:pos x="72" y="194"/>
                  </a:cxn>
                  <a:cxn ang="0">
                    <a:pos x="87" y="197"/>
                  </a:cxn>
                  <a:cxn ang="0">
                    <a:pos x="101" y="200"/>
                  </a:cxn>
                  <a:cxn ang="0">
                    <a:pos x="110" y="200"/>
                  </a:cxn>
                  <a:cxn ang="0">
                    <a:pos x="118" y="200"/>
                  </a:cxn>
                  <a:cxn ang="0">
                    <a:pos x="127" y="197"/>
                  </a:cxn>
                  <a:cxn ang="0">
                    <a:pos x="135" y="192"/>
                  </a:cxn>
                  <a:cxn ang="0">
                    <a:pos x="144" y="189"/>
                  </a:cxn>
                  <a:cxn ang="0">
                    <a:pos x="150" y="180"/>
                  </a:cxn>
                  <a:cxn ang="0">
                    <a:pos x="156" y="174"/>
                  </a:cxn>
                  <a:cxn ang="0">
                    <a:pos x="158" y="166"/>
                  </a:cxn>
                  <a:cxn ang="0">
                    <a:pos x="158" y="155"/>
                  </a:cxn>
                  <a:cxn ang="0">
                    <a:pos x="158" y="35"/>
                  </a:cxn>
                  <a:cxn ang="0">
                    <a:pos x="158" y="20"/>
                  </a:cxn>
                  <a:cxn ang="0">
                    <a:pos x="156" y="15"/>
                  </a:cxn>
                  <a:cxn ang="0">
                    <a:pos x="153" y="6"/>
                  </a:cxn>
                  <a:cxn ang="0">
                    <a:pos x="147" y="0"/>
                  </a:cxn>
                  <a:cxn ang="0">
                    <a:pos x="210" y="0"/>
                  </a:cxn>
                  <a:cxn ang="0">
                    <a:pos x="201" y="3"/>
                  </a:cxn>
                  <a:cxn ang="0">
                    <a:pos x="199" y="12"/>
                  </a:cxn>
                  <a:cxn ang="0">
                    <a:pos x="196" y="17"/>
                  </a:cxn>
                  <a:cxn ang="0">
                    <a:pos x="193" y="26"/>
                  </a:cxn>
                  <a:cxn ang="0">
                    <a:pos x="193" y="172"/>
                  </a:cxn>
                  <a:cxn ang="0">
                    <a:pos x="193" y="194"/>
                  </a:cxn>
                  <a:cxn ang="0">
                    <a:pos x="196" y="203"/>
                  </a:cxn>
                  <a:cxn ang="0">
                    <a:pos x="199" y="209"/>
                  </a:cxn>
                  <a:cxn ang="0">
                    <a:pos x="204" y="214"/>
                  </a:cxn>
                  <a:cxn ang="0">
                    <a:pos x="210" y="220"/>
                  </a:cxn>
                </a:cxnLst>
                <a:rect l="0" t="0" r="r" b="b"/>
                <a:pathLst>
                  <a:path w="210" h="226">
                    <a:moveTo>
                      <a:pt x="158" y="197"/>
                    </a:moveTo>
                    <a:lnTo>
                      <a:pt x="158" y="200"/>
                    </a:lnTo>
                    <a:lnTo>
                      <a:pt x="156" y="200"/>
                    </a:lnTo>
                    <a:lnTo>
                      <a:pt x="156" y="203"/>
                    </a:lnTo>
                    <a:lnTo>
                      <a:pt x="153" y="203"/>
                    </a:lnTo>
                    <a:lnTo>
                      <a:pt x="153" y="206"/>
                    </a:lnTo>
                    <a:lnTo>
                      <a:pt x="150" y="206"/>
                    </a:lnTo>
                    <a:lnTo>
                      <a:pt x="147" y="209"/>
                    </a:lnTo>
                    <a:lnTo>
                      <a:pt x="147" y="209"/>
                    </a:lnTo>
                    <a:lnTo>
                      <a:pt x="144" y="212"/>
                    </a:lnTo>
                    <a:lnTo>
                      <a:pt x="141" y="212"/>
                    </a:lnTo>
                    <a:lnTo>
                      <a:pt x="141" y="214"/>
                    </a:lnTo>
                    <a:lnTo>
                      <a:pt x="138" y="214"/>
                    </a:lnTo>
                    <a:lnTo>
                      <a:pt x="135" y="214"/>
                    </a:lnTo>
                    <a:lnTo>
                      <a:pt x="133" y="217"/>
                    </a:lnTo>
                    <a:lnTo>
                      <a:pt x="133" y="217"/>
                    </a:lnTo>
                    <a:lnTo>
                      <a:pt x="130" y="217"/>
                    </a:lnTo>
                    <a:lnTo>
                      <a:pt x="127" y="220"/>
                    </a:lnTo>
                    <a:lnTo>
                      <a:pt x="124" y="220"/>
                    </a:lnTo>
                    <a:lnTo>
                      <a:pt x="124" y="220"/>
                    </a:lnTo>
                    <a:lnTo>
                      <a:pt x="121" y="220"/>
                    </a:lnTo>
                    <a:lnTo>
                      <a:pt x="118" y="223"/>
                    </a:lnTo>
                    <a:lnTo>
                      <a:pt x="115" y="223"/>
                    </a:lnTo>
                    <a:lnTo>
                      <a:pt x="112" y="223"/>
                    </a:lnTo>
                    <a:lnTo>
                      <a:pt x="112" y="223"/>
                    </a:lnTo>
                    <a:lnTo>
                      <a:pt x="110" y="223"/>
                    </a:lnTo>
                    <a:lnTo>
                      <a:pt x="107" y="223"/>
                    </a:lnTo>
                    <a:lnTo>
                      <a:pt x="104" y="223"/>
                    </a:lnTo>
                    <a:lnTo>
                      <a:pt x="104" y="223"/>
                    </a:lnTo>
                    <a:lnTo>
                      <a:pt x="101" y="226"/>
                    </a:lnTo>
                    <a:lnTo>
                      <a:pt x="98" y="226"/>
                    </a:lnTo>
                    <a:lnTo>
                      <a:pt x="95" y="226"/>
                    </a:lnTo>
                    <a:lnTo>
                      <a:pt x="92" y="226"/>
                    </a:lnTo>
                    <a:lnTo>
                      <a:pt x="92" y="226"/>
                    </a:lnTo>
                    <a:lnTo>
                      <a:pt x="89" y="226"/>
                    </a:lnTo>
                    <a:lnTo>
                      <a:pt x="87" y="226"/>
                    </a:lnTo>
                    <a:lnTo>
                      <a:pt x="84" y="226"/>
                    </a:lnTo>
                    <a:lnTo>
                      <a:pt x="84" y="223"/>
                    </a:lnTo>
                    <a:lnTo>
                      <a:pt x="81" y="223"/>
                    </a:lnTo>
                    <a:lnTo>
                      <a:pt x="78" y="223"/>
                    </a:lnTo>
                    <a:lnTo>
                      <a:pt x="78" y="223"/>
                    </a:lnTo>
                    <a:lnTo>
                      <a:pt x="75" y="223"/>
                    </a:lnTo>
                    <a:lnTo>
                      <a:pt x="72" y="223"/>
                    </a:lnTo>
                    <a:lnTo>
                      <a:pt x="69" y="223"/>
                    </a:lnTo>
                    <a:lnTo>
                      <a:pt x="69" y="223"/>
                    </a:lnTo>
                    <a:lnTo>
                      <a:pt x="67" y="220"/>
                    </a:lnTo>
                    <a:lnTo>
                      <a:pt x="64" y="220"/>
                    </a:lnTo>
                    <a:lnTo>
                      <a:pt x="64" y="220"/>
                    </a:lnTo>
                    <a:lnTo>
                      <a:pt x="61" y="220"/>
                    </a:lnTo>
                    <a:lnTo>
                      <a:pt x="58" y="217"/>
                    </a:lnTo>
                    <a:lnTo>
                      <a:pt x="55" y="217"/>
                    </a:lnTo>
                    <a:lnTo>
                      <a:pt x="55" y="217"/>
                    </a:lnTo>
                    <a:lnTo>
                      <a:pt x="52" y="217"/>
                    </a:lnTo>
                    <a:lnTo>
                      <a:pt x="49" y="214"/>
                    </a:lnTo>
                    <a:lnTo>
                      <a:pt x="49" y="214"/>
                    </a:lnTo>
                    <a:lnTo>
                      <a:pt x="46" y="214"/>
                    </a:lnTo>
                    <a:lnTo>
                      <a:pt x="46" y="212"/>
                    </a:lnTo>
                    <a:lnTo>
                      <a:pt x="44" y="212"/>
                    </a:lnTo>
                    <a:lnTo>
                      <a:pt x="41" y="209"/>
                    </a:lnTo>
                    <a:lnTo>
                      <a:pt x="41" y="209"/>
                    </a:lnTo>
                    <a:lnTo>
                      <a:pt x="38" y="206"/>
                    </a:lnTo>
                    <a:lnTo>
                      <a:pt x="38" y="206"/>
                    </a:lnTo>
                    <a:lnTo>
                      <a:pt x="35" y="203"/>
                    </a:lnTo>
                    <a:lnTo>
                      <a:pt x="35" y="203"/>
                    </a:lnTo>
                    <a:lnTo>
                      <a:pt x="32" y="200"/>
                    </a:lnTo>
                    <a:lnTo>
                      <a:pt x="29" y="200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6" y="194"/>
                    </a:lnTo>
                    <a:lnTo>
                      <a:pt x="26" y="192"/>
                    </a:lnTo>
                    <a:lnTo>
                      <a:pt x="23" y="192"/>
                    </a:lnTo>
                    <a:lnTo>
                      <a:pt x="23" y="189"/>
                    </a:lnTo>
                    <a:lnTo>
                      <a:pt x="23" y="186"/>
                    </a:lnTo>
                    <a:lnTo>
                      <a:pt x="21" y="183"/>
                    </a:lnTo>
                    <a:lnTo>
                      <a:pt x="21" y="183"/>
                    </a:lnTo>
                    <a:lnTo>
                      <a:pt x="21" y="180"/>
                    </a:lnTo>
                    <a:lnTo>
                      <a:pt x="18" y="177"/>
                    </a:lnTo>
                    <a:lnTo>
                      <a:pt x="18" y="177"/>
                    </a:lnTo>
                    <a:lnTo>
                      <a:pt x="18" y="174"/>
                    </a:lnTo>
                    <a:lnTo>
                      <a:pt x="18" y="172"/>
                    </a:lnTo>
                    <a:lnTo>
                      <a:pt x="18" y="172"/>
                    </a:lnTo>
                    <a:lnTo>
                      <a:pt x="18" y="169"/>
                    </a:lnTo>
                    <a:lnTo>
                      <a:pt x="18" y="166"/>
                    </a:lnTo>
                    <a:lnTo>
                      <a:pt x="18" y="163"/>
                    </a:lnTo>
                    <a:lnTo>
                      <a:pt x="15" y="163"/>
                    </a:lnTo>
                    <a:lnTo>
                      <a:pt x="15" y="157"/>
                    </a:lnTo>
                    <a:lnTo>
                      <a:pt x="15" y="155"/>
                    </a:lnTo>
                    <a:lnTo>
                      <a:pt x="15" y="149"/>
                    </a:lnTo>
                    <a:lnTo>
                      <a:pt x="15" y="143"/>
                    </a:lnTo>
                    <a:lnTo>
                      <a:pt x="15" y="140"/>
                    </a:lnTo>
                    <a:lnTo>
                      <a:pt x="15" y="135"/>
                    </a:lnTo>
                    <a:lnTo>
                      <a:pt x="15" y="46"/>
                    </a:lnTo>
                    <a:lnTo>
                      <a:pt x="15" y="40"/>
                    </a:lnTo>
                    <a:lnTo>
                      <a:pt x="15" y="35"/>
                    </a:lnTo>
                    <a:lnTo>
                      <a:pt x="15" y="29"/>
                    </a:lnTo>
                    <a:lnTo>
                      <a:pt x="15" y="26"/>
                    </a:lnTo>
                    <a:lnTo>
                      <a:pt x="15" y="26"/>
                    </a:lnTo>
                    <a:lnTo>
                      <a:pt x="15" y="23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2" y="9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61" y="3"/>
                    </a:lnTo>
                    <a:lnTo>
                      <a:pt x="58" y="3"/>
                    </a:lnTo>
                    <a:lnTo>
                      <a:pt x="58" y="3"/>
                    </a:lnTo>
                    <a:lnTo>
                      <a:pt x="58" y="6"/>
                    </a:lnTo>
                    <a:lnTo>
                      <a:pt x="55" y="6"/>
                    </a:lnTo>
                    <a:lnTo>
                      <a:pt x="55" y="9"/>
                    </a:lnTo>
                    <a:lnTo>
                      <a:pt x="55" y="9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7"/>
                    </a:lnTo>
                    <a:lnTo>
                      <a:pt x="52" y="17"/>
                    </a:lnTo>
                    <a:lnTo>
                      <a:pt x="49" y="20"/>
                    </a:lnTo>
                    <a:lnTo>
                      <a:pt x="49" y="20"/>
                    </a:lnTo>
                    <a:lnTo>
                      <a:pt x="49" y="23"/>
                    </a:lnTo>
                    <a:lnTo>
                      <a:pt x="49" y="26"/>
                    </a:lnTo>
                    <a:lnTo>
                      <a:pt x="49" y="26"/>
                    </a:lnTo>
                    <a:lnTo>
                      <a:pt x="49" y="29"/>
                    </a:lnTo>
                    <a:lnTo>
                      <a:pt x="49" y="35"/>
                    </a:lnTo>
                    <a:lnTo>
                      <a:pt x="49" y="40"/>
                    </a:lnTo>
                    <a:lnTo>
                      <a:pt x="49" y="46"/>
                    </a:lnTo>
                    <a:lnTo>
                      <a:pt x="49" y="135"/>
                    </a:lnTo>
                    <a:lnTo>
                      <a:pt x="49" y="140"/>
                    </a:lnTo>
                    <a:lnTo>
                      <a:pt x="49" y="143"/>
                    </a:lnTo>
                    <a:lnTo>
                      <a:pt x="49" y="149"/>
                    </a:lnTo>
                    <a:lnTo>
                      <a:pt x="49" y="152"/>
                    </a:lnTo>
                    <a:lnTo>
                      <a:pt x="52" y="155"/>
                    </a:lnTo>
                    <a:lnTo>
                      <a:pt x="52" y="157"/>
                    </a:lnTo>
                    <a:lnTo>
                      <a:pt x="52" y="160"/>
                    </a:lnTo>
                    <a:lnTo>
                      <a:pt x="52" y="166"/>
                    </a:lnTo>
                    <a:lnTo>
                      <a:pt x="55" y="169"/>
                    </a:lnTo>
                    <a:lnTo>
                      <a:pt x="55" y="172"/>
                    </a:lnTo>
                    <a:lnTo>
                      <a:pt x="55" y="174"/>
                    </a:lnTo>
                    <a:lnTo>
                      <a:pt x="58" y="174"/>
                    </a:lnTo>
                    <a:lnTo>
                      <a:pt x="58" y="177"/>
                    </a:lnTo>
                    <a:lnTo>
                      <a:pt x="61" y="180"/>
                    </a:lnTo>
                    <a:lnTo>
                      <a:pt x="61" y="183"/>
                    </a:lnTo>
                    <a:lnTo>
                      <a:pt x="64" y="186"/>
                    </a:lnTo>
                    <a:lnTo>
                      <a:pt x="64" y="186"/>
                    </a:lnTo>
                    <a:lnTo>
                      <a:pt x="67" y="189"/>
                    </a:lnTo>
                    <a:lnTo>
                      <a:pt x="69" y="192"/>
                    </a:lnTo>
                    <a:lnTo>
                      <a:pt x="72" y="192"/>
                    </a:lnTo>
                    <a:lnTo>
                      <a:pt x="72" y="194"/>
                    </a:lnTo>
                    <a:lnTo>
                      <a:pt x="75" y="194"/>
                    </a:lnTo>
                    <a:lnTo>
                      <a:pt x="78" y="194"/>
                    </a:lnTo>
                    <a:lnTo>
                      <a:pt x="81" y="197"/>
                    </a:lnTo>
                    <a:lnTo>
                      <a:pt x="84" y="197"/>
                    </a:lnTo>
                    <a:lnTo>
                      <a:pt x="87" y="197"/>
                    </a:lnTo>
                    <a:lnTo>
                      <a:pt x="89" y="200"/>
                    </a:lnTo>
                    <a:lnTo>
                      <a:pt x="92" y="200"/>
                    </a:lnTo>
                    <a:lnTo>
                      <a:pt x="95" y="200"/>
                    </a:lnTo>
                    <a:lnTo>
                      <a:pt x="98" y="200"/>
                    </a:lnTo>
                    <a:lnTo>
                      <a:pt x="101" y="200"/>
                    </a:lnTo>
                    <a:lnTo>
                      <a:pt x="104" y="200"/>
                    </a:lnTo>
                    <a:lnTo>
                      <a:pt x="104" y="200"/>
                    </a:lnTo>
                    <a:lnTo>
                      <a:pt x="107" y="200"/>
                    </a:lnTo>
                    <a:lnTo>
                      <a:pt x="110" y="200"/>
                    </a:lnTo>
                    <a:lnTo>
                      <a:pt x="110" y="200"/>
                    </a:lnTo>
                    <a:lnTo>
                      <a:pt x="112" y="200"/>
                    </a:lnTo>
                    <a:lnTo>
                      <a:pt x="112" y="200"/>
                    </a:lnTo>
                    <a:lnTo>
                      <a:pt x="115" y="200"/>
                    </a:lnTo>
                    <a:lnTo>
                      <a:pt x="118" y="200"/>
                    </a:lnTo>
                    <a:lnTo>
                      <a:pt x="118" y="200"/>
                    </a:lnTo>
                    <a:lnTo>
                      <a:pt x="121" y="197"/>
                    </a:lnTo>
                    <a:lnTo>
                      <a:pt x="121" y="197"/>
                    </a:lnTo>
                    <a:lnTo>
                      <a:pt x="124" y="197"/>
                    </a:lnTo>
                    <a:lnTo>
                      <a:pt x="127" y="197"/>
                    </a:lnTo>
                    <a:lnTo>
                      <a:pt x="127" y="197"/>
                    </a:lnTo>
                    <a:lnTo>
                      <a:pt x="130" y="194"/>
                    </a:lnTo>
                    <a:lnTo>
                      <a:pt x="130" y="194"/>
                    </a:lnTo>
                    <a:lnTo>
                      <a:pt x="133" y="194"/>
                    </a:lnTo>
                    <a:lnTo>
                      <a:pt x="133" y="194"/>
                    </a:lnTo>
                    <a:lnTo>
                      <a:pt x="135" y="192"/>
                    </a:lnTo>
                    <a:lnTo>
                      <a:pt x="138" y="192"/>
                    </a:lnTo>
                    <a:lnTo>
                      <a:pt x="138" y="192"/>
                    </a:lnTo>
                    <a:lnTo>
                      <a:pt x="141" y="189"/>
                    </a:lnTo>
                    <a:lnTo>
                      <a:pt x="141" y="189"/>
                    </a:lnTo>
                    <a:lnTo>
                      <a:pt x="144" y="189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7" y="183"/>
                    </a:lnTo>
                    <a:lnTo>
                      <a:pt x="147" y="183"/>
                    </a:lnTo>
                    <a:lnTo>
                      <a:pt x="150" y="180"/>
                    </a:lnTo>
                    <a:lnTo>
                      <a:pt x="150" y="180"/>
                    </a:lnTo>
                    <a:lnTo>
                      <a:pt x="153" y="180"/>
                    </a:lnTo>
                    <a:lnTo>
                      <a:pt x="153" y="177"/>
                    </a:lnTo>
                    <a:lnTo>
                      <a:pt x="153" y="174"/>
                    </a:lnTo>
                    <a:lnTo>
                      <a:pt x="156" y="174"/>
                    </a:lnTo>
                    <a:lnTo>
                      <a:pt x="156" y="172"/>
                    </a:lnTo>
                    <a:lnTo>
                      <a:pt x="156" y="169"/>
                    </a:lnTo>
                    <a:lnTo>
                      <a:pt x="158" y="169"/>
                    </a:lnTo>
                    <a:lnTo>
                      <a:pt x="158" y="166"/>
                    </a:lnTo>
                    <a:lnTo>
                      <a:pt x="158" y="166"/>
                    </a:lnTo>
                    <a:lnTo>
                      <a:pt x="158" y="163"/>
                    </a:lnTo>
                    <a:lnTo>
                      <a:pt x="158" y="160"/>
                    </a:lnTo>
                    <a:lnTo>
                      <a:pt x="158" y="160"/>
                    </a:lnTo>
                    <a:lnTo>
                      <a:pt x="158" y="157"/>
                    </a:lnTo>
                    <a:lnTo>
                      <a:pt x="158" y="155"/>
                    </a:lnTo>
                    <a:lnTo>
                      <a:pt x="158" y="152"/>
                    </a:lnTo>
                    <a:lnTo>
                      <a:pt x="158" y="146"/>
                    </a:lnTo>
                    <a:lnTo>
                      <a:pt x="158" y="46"/>
                    </a:lnTo>
                    <a:lnTo>
                      <a:pt x="158" y="40"/>
                    </a:lnTo>
                    <a:lnTo>
                      <a:pt x="158" y="35"/>
                    </a:lnTo>
                    <a:lnTo>
                      <a:pt x="158" y="29"/>
                    </a:lnTo>
                    <a:lnTo>
                      <a:pt x="158" y="26"/>
                    </a:lnTo>
                    <a:lnTo>
                      <a:pt x="158" y="26"/>
                    </a:lnTo>
                    <a:lnTo>
                      <a:pt x="158" y="23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8" y="17"/>
                    </a:lnTo>
                    <a:lnTo>
                      <a:pt x="158" y="17"/>
                    </a:lnTo>
                    <a:lnTo>
                      <a:pt x="158" y="15"/>
                    </a:lnTo>
                    <a:lnTo>
                      <a:pt x="156" y="15"/>
                    </a:lnTo>
                    <a:lnTo>
                      <a:pt x="156" y="12"/>
                    </a:lnTo>
                    <a:lnTo>
                      <a:pt x="156" y="12"/>
                    </a:lnTo>
                    <a:lnTo>
                      <a:pt x="156" y="9"/>
                    </a:lnTo>
                    <a:lnTo>
                      <a:pt x="153" y="9"/>
                    </a:lnTo>
                    <a:lnTo>
                      <a:pt x="153" y="6"/>
                    </a:lnTo>
                    <a:lnTo>
                      <a:pt x="153" y="6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47" y="0"/>
                    </a:lnTo>
                    <a:lnTo>
                      <a:pt x="147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07" y="0"/>
                    </a:lnTo>
                    <a:lnTo>
                      <a:pt x="207" y="0"/>
                    </a:lnTo>
                    <a:lnTo>
                      <a:pt x="204" y="3"/>
                    </a:lnTo>
                    <a:lnTo>
                      <a:pt x="204" y="3"/>
                    </a:lnTo>
                    <a:lnTo>
                      <a:pt x="201" y="3"/>
                    </a:lnTo>
                    <a:lnTo>
                      <a:pt x="201" y="6"/>
                    </a:lnTo>
                    <a:lnTo>
                      <a:pt x="201" y="6"/>
                    </a:lnTo>
                    <a:lnTo>
                      <a:pt x="199" y="9"/>
                    </a:lnTo>
                    <a:lnTo>
                      <a:pt x="199" y="9"/>
                    </a:lnTo>
                    <a:lnTo>
                      <a:pt x="199" y="12"/>
                    </a:lnTo>
                    <a:lnTo>
                      <a:pt x="196" y="12"/>
                    </a:lnTo>
                    <a:lnTo>
                      <a:pt x="196" y="15"/>
                    </a:lnTo>
                    <a:lnTo>
                      <a:pt x="196" y="15"/>
                    </a:lnTo>
                    <a:lnTo>
                      <a:pt x="196" y="17"/>
                    </a:lnTo>
                    <a:lnTo>
                      <a:pt x="196" y="17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93" y="23"/>
                    </a:lnTo>
                    <a:lnTo>
                      <a:pt x="193" y="26"/>
                    </a:lnTo>
                    <a:lnTo>
                      <a:pt x="193" y="26"/>
                    </a:lnTo>
                    <a:lnTo>
                      <a:pt x="193" y="29"/>
                    </a:lnTo>
                    <a:lnTo>
                      <a:pt x="193" y="35"/>
                    </a:lnTo>
                    <a:lnTo>
                      <a:pt x="193" y="40"/>
                    </a:lnTo>
                    <a:lnTo>
                      <a:pt x="193" y="46"/>
                    </a:lnTo>
                    <a:lnTo>
                      <a:pt x="193" y="172"/>
                    </a:lnTo>
                    <a:lnTo>
                      <a:pt x="193" y="177"/>
                    </a:lnTo>
                    <a:lnTo>
                      <a:pt x="193" y="186"/>
                    </a:lnTo>
                    <a:lnTo>
                      <a:pt x="193" y="189"/>
                    </a:lnTo>
                    <a:lnTo>
                      <a:pt x="193" y="192"/>
                    </a:lnTo>
                    <a:lnTo>
                      <a:pt x="193" y="194"/>
                    </a:lnTo>
                    <a:lnTo>
                      <a:pt x="193" y="194"/>
                    </a:lnTo>
                    <a:lnTo>
                      <a:pt x="196" y="197"/>
                    </a:lnTo>
                    <a:lnTo>
                      <a:pt x="196" y="200"/>
                    </a:lnTo>
                    <a:lnTo>
                      <a:pt x="196" y="200"/>
                    </a:lnTo>
                    <a:lnTo>
                      <a:pt x="196" y="203"/>
                    </a:lnTo>
                    <a:lnTo>
                      <a:pt x="196" y="203"/>
                    </a:lnTo>
                    <a:lnTo>
                      <a:pt x="196" y="206"/>
                    </a:lnTo>
                    <a:lnTo>
                      <a:pt x="196" y="206"/>
                    </a:lnTo>
                    <a:lnTo>
                      <a:pt x="199" y="209"/>
                    </a:lnTo>
                    <a:lnTo>
                      <a:pt x="199" y="209"/>
                    </a:lnTo>
                    <a:lnTo>
                      <a:pt x="199" y="212"/>
                    </a:lnTo>
                    <a:lnTo>
                      <a:pt x="201" y="212"/>
                    </a:lnTo>
                    <a:lnTo>
                      <a:pt x="201" y="214"/>
                    </a:lnTo>
                    <a:lnTo>
                      <a:pt x="201" y="214"/>
                    </a:lnTo>
                    <a:lnTo>
                      <a:pt x="204" y="214"/>
                    </a:lnTo>
                    <a:lnTo>
                      <a:pt x="204" y="217"/>
                    </a:lnTo>
                    <a:lnTo>
                      <a:pt x="207" y="217"/>
                    </a:lnTo>
                    <a:lnTo>
                      <a:pt x="207" y="217"/>
                    </a:lnTo>
                    <a:lnTo>
                      <a:pt x="210" y="217"/>
                    </a:lnTo>
                    <a:lnTo>
                      <a:pt x="210" y="220"/>
                    </a:lnTo>
                    <a:lnTo>
                      <a:pt x="158" y="220"/>
                    </a:lnTo>
                    <a:lnTo>
                      <a:pt x="158" y="197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32"/>
              <p:cNvSpPr>
                <a:spLocks/>
              </p:cNvSpPr>
              <p:nvPr userDrawn="1"/>
            </p:nvSpPr>
            <p:spPr bwMode="auto">
              <a:xfrm>
                <a:off x="5252" y="81"/>
                <a:ext cx="95" cy="118"/>
              </a:xfrm>
              <a:custGeom>
                <a:avLst/>
                <a:gdLst/>
                <a:ahLst/>
                <a:cxnLst>
                  <a:cxn ang="0">
                    <a:pos x="103" y="183"/>
                  </a:cxn>
                  <a:cxn ang="0">
                    <a:pos x="103" y="189"/>
                  </a:cxn>
                  <a:cxn ang="0">
                    <a:pos x="103" y="195"/>
                  </a:cxn>
                  <a:cxn ang="0">
                    <a:pos x="106" y="200"/>
                  </a:cxn>
                  <a:cxn ang="0">
                    <a:pos x="106" y="203"/>
                  </a:cxn>
                  <a:cxn ang="0">
                    <a:pos x="106" y="206"/>
                  </a:cxn>
                  <a:cxn ang="0">
                    <a:pos x="106" y="206"/>
                  </a:cxn>
                  <a:cxn ang="0">
                    <a:pos x="109" y="209"/>
                  </a:cxn>
                  <a:cxn ang="0">
                    <a:pos x="109" y="212"/>
                  </a:cxn>
                  <a:cxn ang="0">
                    <a:pos x="112" y="215"/>
                  </a:cxn>
                  <a:cxn ang="0">
                    <a:pos x="115" y="217"/>
                  </a:cxn>
                  <a:cxn ang="0">
                    <a:pos x="118" y="217"/>
                  </a:cxn>
                  <a:cxn ang="0">
                    <a:pos x="121" y="220"/>
                  </a:cxn>
                  <a:cxn ang="0">
                    <a:pos x="121" y="223"/>
                  </a:cxn>
                  <a:cxn ang="0">
                    <a:pos x="55" y="220"/>
                  </a:cxn>
                  <a:cxn ang="0">
                    <a:pos x="57" y="220"/>
                  </a:cxn>
                  <a:cxn ang="0">
                    <a:pos x="60" y="217"/>
                  </a:cxn>
                  <a:cxn ang="0">
                    <a:pos x="63" y="217"/>
                  </a:cxn>
                  <a:cxn ang="0">
                    <a:pos x="63" y="215"/>
                  </a:cxn>
                  <a:cxn ang="0">
                    <a:pos x="66" y="212"/>
                  </a:cxn>
                  <a:cxn ang="0">
                    <a:pos x="66" y="209"/>
                  </a:cxn>
                  <a:cxn ang="0">
                    <a:pos x="69" y="206"/>
                  </a:cxn>
                  <a:cxn ang="0">
                    <a:pos x="69" y="203"/>
                  </a:cxn>
                  <a:cxn ang="0">
                    <a:pos x="69" y="197"/>
                  </a:cxn>
                  <a:cxn ang="0">
                    <a:pos x="69" y="195"/>
                  </a:cxn>
                  <a:cxn ang="0">
                    <a:pos x="69" y="189"/>
                  </a:cxn>
                  <a:cxn ang="0">
                    <a:pos x="69" y="175"/>
                  </a:cxn>
                  <a:cxn ang="0">
                    <a:pos x="40" y="26"/>
                  </a:cxn>
                  <a:cxn ang="0">
                    <a:pos x="35" y="26"/>
                  </a:cxn>
                  <a:cxn ang="0">
                    <a:pos x="29" y="26"/>
                  </a:cxn>
                  <a:cxn ang="0">
                    <a:pos x="23" y="29"/>
                  </a:cxn>
                  <a:cxn ang="0">
                    <a:pos x="17" y="29"/>
                  </a:cxn>
                  <a:cxn ang="0">
                    <a:pos x="14" y="32"/>
                  </a:cxn>
                  <a:cxn ang="0">
                    <a:pos x="9" y="35"/>
                  </a:cxn>
                  <a:cxn ang="0">
                    <a:pos x="6" y="35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40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7" y="0"/>
                  </a:cxn>
                  <a:cxn ang="0">
                    <a:pos x="20" y="0"/>
                  </a:cxn>
                  <a:cxn ang="0">
                    <a:pos x="23" y="3"/>
                  </a:cxn>
                  <a:cxn ang="0">
                    <a:pos x="32" y="3"/>
                  </a:cxn>
                  <a:cxn ang="0">
                    <a:pos x="161" y="3"/>
                  </a:cxn>
                  <a:cxn ang="0">
                    <a:pos x="164" y="3"/>
                  </a:cxn>
                  <a:cxn ang="0">
                    <a:pos x="169" y="0"/>
                  </a:cxn>
                  <a:cxn ang="0">
                    <a:pos x="172" y="0"/>
                  </a:cxn>
                  <a:cxn ang="0">
                    <a:pos x="175" y="0"/>
                  </a:cxn>
                  <a:cxn ang="0">
                    <a:pos x="164" y="40"/>
                  </a:cxn>
                  <a:cxn ang="0">
                    <a:pos x="164" y="38"/>
                  </a:cxn>
                  <a:cxn ang="0">
                    <a:pos x="161" y="35"/>
                  </a:cxn>
                  <a:cxn ang="0">
                    <a:pos x="161" y="35"/>
                  </a:cxn>
                  <a:cxn ang="0">
                    <a:pos x="158" y="32"/>
                  </a:cxn>
                  <a:cxn ang="0">
                    <a:pos x="158" y="32"/>
                  </a:cxn>
                  <a:cxn ang="0">
                    <a:pos x="155" y="29"/>
                  </a:cxn>
                  <a:cxn ang="0">
                    <a:pos x="152" y="29"/>
                  </a:cxn>
                  <a:cxn ang="0">
                    <a:pos x="152" y="29"/>
                  </a:cxn>
                  <a:cxn ang="0">
                    <a:pos x="146" y="26"/>
                  </a:cxn>
                  <a:cxn ang="0">
                    <a:pos x="144" y="26"/>
                  </a:cxn>
                  <a:cxn ang="0">
                    <a:pos x="138" y="26"/>
                  </a:cxn>
                  <a:cxn ang="0">
                    <a:pos x="135" y="26"/>
                  </a:cxn>
                  <a:cxn ang="0">
                    <a:pos x="103" y="180"/>
                  </a:cxn>
                </a:cxnLst>
                <a:rect l="0" t="0" r="r" b="b"/>
                <a:pathLst>
                  <a:path w="175" h="223">
                    <a:moveTo>
                      <a:pt x="103" y="180"/>
                    </a:moveTo>
                    <a:lnTo>
                      <a:pt x="103" y="183"/>
                    </a:lnTo>
                    <a:lnTo>
                      <a:pt x="103" y="186"/>
                    </a:lnTo>
                    <a:lnTo>
                      <a:pt x="103" y="189"/>
                    </a:lnTo>
                    <a:lnTo>
                      <a:pt x="103" y="192"/>
                    </a:lnTo>
                    <a:lnTo>
                      <a:pt x="103" y="195"/>
                    </a:lnTo>
                    <a:lnTo>
                      <a:pt x="103" y="197"/>
                    </a:lnTo>
                    <a:lnTo>
                      <a:pt x="106" y="200"/>
                    </a:lnTo>
                    <a:lnTo>
                      <a:pt x="106" y="200"/>
                    </a:lnTo>
                    <a:lnTo>
                      <a:pt x="106" y="203"/>
                    </a:lnTo>
                    <a:lnTo>
                      <a:pt x="106" y="203"/>
                    </a:lnTo>
                    <a:lnTo>
                      <a:pt x="106" y="206"/>
                    </a:lnTo>
                    <a:lnTo>
                      <a:pt x="106" y="206"/>
                    </a:lnTo>
                    <a:lnTo>
                      <a:pt x="106" y="206"/>
                    </a:lnTo>
                    <a:lnTo>
                      <a:pt x="109" y="209"/>
                    </a:lnTo>
                    <a:lnTo>
                      <a:pt x="109" y="209"/>
                    </a:lnTo>
                    <a:lnTo>
                      <a:pt x="109" y="212"/>
                    </a:lnTo>
                    <a:lnTo>
                      <a:pt x="109" y="212"/>
                    </a:lnTo>
                    <a:lnTo>
                      <a:pt x="112" y="215"/>
                    </a:lnTo>
                    <a:lnTo>
                      <a:pt x="112" y="215"/>
                    </a:lnTo>
                    <a:lnTo>
                      <a:pt x="112" y="215"/>
                    </a:lnTo>
                    <a:lnTo>
                      <a:pt x="115" y="217"/>
                    </a:lnTo>
                    <a:lnTo>
                      <a:pt x="115" y="217"/>
                    </a:lnTo>
                    <a:lnTo>
                      <a:pt x="118" y="217"/>
                    </a:lnTo>
                    <a:lnTo>
                      <a:pt x="118" y="220"/>
                    </a:lnTo>
                    <a:lnTo>
                      <a:pt x="121" y="220"/>
                    </a:lnTo>
                    <a:lnTo>
                      <a:pt x="121" y="220"/>
                    </a:lnTo>
                    <a:lnTo>
                      <a:pt x="121" y="223"/>
                    </a:lnTo>
                    <a:lnTo>
                      <a:pt x="55" y="223"/>
                    </a:lnTo>
                    <a:lnTo>
                      <a:pt x="55" y="220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60" y="217"/>
                    </a:lnTo>
                    <a:lnTo>
                      <a:pt x="60" y="217"/>
                    </a:lnTo>
                    <a:lnTo>
                      <a:pt x="63" y="217"/>
                    </a:lnTo>
                    <a:lnTo>
                      <a:pt x="63" y="215"/>
                    </a:lnTo>
                    <a:lnTo>
                      <a:pt x="63" y="215"/>
                    </a:lnTo>
                    <a:lnTo>
                      <a:pt x="66" y="212"/>
                    </a:lnTo>
                    <a:lnTo>
                      <a:pt x="66" y="212"/>
                    </a:lnTo>
                    <a:lnTo>
                      <a:pt x="66" y="209"/>
                    </a:lnTo>
                    <a:lnTo>
                      <a:pt x="66" y="209"/>
                    </a:lnTo>
                    <a:lnTo>
                      <a:pt x="66" y="206"/>
                    </a:lnTo>
                    <a:lnTo>
                      <a:pt x="69" y="206"/>
                    </a:lnTo>
                    <a:lnTo>
                      <a:pt x="69" y="203"/>
                    </a:lnTo>
                    <a:lnTo>
                      <a:pt x="69" y="203"/>
                    </a:lnTo>
                    <a:lnTo>
                      <a:pt x="69" y="200"/>
                    </a:lnTo>
                    <a:lnTo>
                      <a:pt x="69" y="197"/>
                    </a:lnTo>
                    <a:lnTo>
                      <a:pt x="69" y="197"/>
                    </a:lnTo>
                    <a:lnTo>
                      <a:pt x="69" y="195"/>
                    </a:lnTo>
                    <a:lnTo>
                      <a:pt x="69" y="192"/>
                    </a:lnTo>
                    <a:lnTo>
                      <a:pt x="69" y="189"/>
                    </a:lnTo>
                    <a:lnTo>
                      <a:pt x="69" y="180"/>
                    </a:lnTo>
                    <a:lnTo>
                      <a:pt x="69" y="175"/>
                    </a:lnTo>
                    <a:lnTo>
                      <a:pt x="69" y="26"/>
                    </a:lnTo>
                    <a:lnTo>
                      <a:pt x="40" y="26"/>
                    </a:lnTo>
                    <a:lnTo>
                      <a:pt x="37" y="26"/>
                    </a:lnTo>
                    <a:lnTo>
                      <a:pt x="35" y="26"/>
                    </a:lnTo>
                    <a:lnTo>
                      <a:pt x="32" y="26"/>
                    </a:lnTo>
                    <a:lnTo>
                      <a:pt x="29" y="26"/>
                    </a:lnTo>
                    <a:lnTo>
                      <a:pt x="26" y="29"/>
                    </a:lnTo>
                    <a:lnTo>
                      <a:pt x="23" y="29"/>
                    </a:lnTo>
                    <a:lnTo>
                      <a:pt x="20" y="29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2" y="32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0" y="3"/>
                    </a:lnTo>
                    <a:lnTo>
                      <a:pt x="23" y="3"/>
                    </a:lnTo>
                    <a:lnTo>
                      <a:pt x="23" y="3"/>
                    </a:lnTo>
                    <a:lnTo>
                      <a:pt x="32" y="3"/>
                    </a:lnTo>
                    <a:lnTo>
                      <a:pt x="158" y="3"/>
                    </a:lnTo>
                    <a:lnTo>
                      <a:pt x="161" y="3"/>
                    </a:lnTo>
                    <a:lnTo>
                      <a:pt x="164" y="3"/>
                    </a:lnTo>
                    <a:lnTo>
                      <a:pt x="164" y="3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64" y="40"/>
                    </a:lnTo>
                    <a:lnTo>
                      <a:pt x="164" y="40"/>
                    </a:lnTo>
                    <a:lnTo>
                      <a:pt x="164" y="38"/>
                    </a:lnTo>
                    <a:lnTo>
                      <a:pt x="164" y="38"/>
                    </a:lnTo>
                    <a:lnTo>
                      <a:pt x="161" y="38"/>
                    </a:lnTo>
                    <a:lnTo>
                      <a:pt x="161" y="35"/>
                    </a:lnTo>
                    <a:lnTo>
                      <a:pt x="161" y="35"/>
                    </a:lnTo>
                    <a:lnTo>
                      <a:pt x="161" y="35"/>
                    </a:lnTo>
                    <a:lnTo>
                      <a:pt x="158" y="35"/>
                    </a:lnTo>
                    <a:lnTo>
                      <a:pt x="158" y="32"/>
                    </a:lnTo>
                    <a:lnTo>
                      <a:pt x="158" y="32"/>
                    </a:lnTo>
                    <a:lnTo>
                      <a:pt x="158" y="32"/>
                    </a:lnTo>
                    <a:lnTo>
                      <a:pt x="155" y="32"/>
                    </a:lnTo>
                    <a:lnTo>
                      <a:pt x="155" y="29"/>
                    </a:lnTo>
                    <a:lnTo>
                      <a:pt x="155" y="29"/>
                    </a:lnTo>
                    <a:lnTo>
                      <a:pt x="152" y="29"/>
                    </a:lnTo>
                    <a:lnTo>
                      <a:pt x="152" y="29"/>
                    </a:lnTo>
                    <a:lnTo>
                      <a:pt x="152" y="29"/>
                    </a:lnTo>
                    <a:lnTo>
                      <a:pt x="149" y="29"/>
                    </a:lnTo>
                    <a:lnTo>
                      <a:pt x="146" y="26"/>
                    </a:lnTo>
                    <a:lnTo>
                      <a:pt x="144" y="26"/>
                    </a:lnTo>
                    <a:lnTo>
                      <a:pt x="144" y="26"/>
                    </a:lnTo>
                    <a:lnTo>
                      <a:pt x="141" y="26"/>
                    </a:lnTo>
                    <a:lnTo>
                      <a:pt x="138" y="26"/>
                    </a:lnTo>
                    <a:lnTo>
                      <a:pt x="135" y="26"/>
                    </a:lnTo>
                    <a:lnTo>
                      <a:pt x="135" y="26"/>
                    </a:lnTo>
                    <a:lnTo>
                      <a:pt x="103" y="26"/>
                    </a:lnTo>
                    <a:lnTo>
                      <a:pt x="103" y="18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33"/>
              <p:cNvSpPr>
                <a:spLocks/>
              </p:cNvSpPr>
              <p:nvPr userDrawn="1"/>
            </p:nvSpPr>
            <p:spPr bwMode="auto">
              <a:xfrm>
                <a:off x="5331" y="80"/>
                <a:ext cx="116" cy="122"/>
              </a:xfrm>
              <a:custGeom>
                <a:avLst/>
                <a:gdLst/>
                <a:ahLst/>
                <a:cxnLst>
                  <a:cxn ang="0">
                    <a:pos x="187" y="40"/>
                  </a:cxn>
                  <a:cxn ang="0">
                    <a:pos x="178" y="34"/>
                  </a:cxn>
                  <a:cxn ang="0">
                    <a:pos x="170" y="28"/>
                  </a:cxn>
                  <a:cxn ang="0">
                    <a:pos x="161" y="25"/>
                  </a:cxn>
                  <a:cxn ang="0">
                    <a:pos x="144" y="22"/>
                  </a:cxn>
                  <a:cxn ang="0">
                    <a:pos x="121" y="22"/>
                  </a:cxn>
                  <a:cxn ang="0">
                    <a:pos x="101" y="28"/>
                  </a:cxn>
                  <a:cxn ang="0">
                    <a:pos x="81" y="37"/>
                  </a:cxn>
                  <a:cxn ang="0">
                    <a:pos x="63" y="51"/>
                  </a:cxn>
                  <a:cxn ang="0">
                    <a:pos x="49" y="68"/>
                  </a:cxn>
                  <a:cxn ang="0">
                    <a:pos x="43" y="88"/>
                  </a:cxn>
                  <a:cxn ang="0">
                    <a:pos x="41" y="111"/>
                  </a:cxn>
                  <a:cxn ang="0">
                    <a:pos x="43" y="137"/>
                  </a:cxn>
                  <a:cxn ang="0">
                    <a:pos x="52" y="157"/>
                  </a:cxn>
                  <a:cxn ang="0">
                    <a:pos x="63" y="177"/>
                  </a:cxn>
                  <a:cxn ang="0">
                    <a:pos x="81" y="191"/>
                  </a:cxn>
                  <a:cxn ang="0">
                    <a:pos x="104" y="199"/>
                  </a:cxn>
                  <a:cxn ang="0">
                    <a:pos x="127" y="205"/>
                  </a:cxn>
                  <a:cxn ang="0">
                    <a:pos x="144" y="205"/>
                  </a:cxn>
                  <a:cxn ang="0">
                    <a:pos x="158" y="205"/>
                  </a:cxn>
                  <a:cxn ang="0">
                    <a:pos x="173" y="202"/>
                  </a:cxn>
                  <a:cxn ang="0">
                    <a:pos x="181" y="148"/>
                  </a:cxn>
                  <a:cxn ang="0">
                    <a:pos x="181" y="134"/>
                  </a:cxn>
                  <a:cxn ang="0">
                    <a:pos x="181" y="128"/>
                  </a:cxn>
                  <a:cxn ang="0">
                    <a:pos x="178" y="122"/>
                  </a:cxn>
                  <a:cxn ang="0">
                    <a:pos x="173" y="117"/>
                  </a:cxn>
                  <a:cxn ang="0">
                    <a:pos x="167" y="114"/>
                  </a:cxn>
                  <a:cxn ang="0">
                    <a:pos x="219" y="114"/>
                  </a:cxn>
                  <a:cxn ang="0">
                    <a:pos x="216" y="122"/>
                  </a:cxn>
                  <a:cxn ang="0">
                    <a:pos x="216" y="205"/>
                  </a:cxn>
                  <a:cxn ang="0">
                    <a:pos x="216" y="214"/>
                  </a:cxn>
                  <a:cxn ang="0">
                    <a:pos x="219" y="219"/>
                  </a:cxn>
                  <a:cxn ang="0">
                    <a:pos x="198" y="222"/>
                  </a:cxn>
                  <a:cxn ang="0">
                    <a:pos x="173" y="228"/>
                  </a:cxn>
                  <a:cxn ang="0">
                    <a:pos x="150" y="231"/>
                  </a:cxn>
                  <a:cxn ang="0">
                    <a:pos x="115" y="228"/>
                  </a:cxn>
                  <a:cxn ang="0">
                    <a:pos x="81" y="222"/>
                  </a:cxn>
                  <a:cxn ang="0">
                    <a:pos x="52" y="208"/>
                  </a:cxn>
                  <a:cxn ang="0">
                    <a:pos x="29" y="191"/>
                  </a:cxn>
                  <a:cxn ang="0">
                    <a:pos x="12" y="168"/>
                  </a:cxn>
                  <a:cxn ang="0">
                    <a:pos x="3" y="140"/>
                  </a:cxn>
                  <a:cxn ang="0">
                    <a:pos x="0" y="108"/>
                  </a:cxn>
                  <a:cxn ang="0">
                    <a:pos x="6" y="80"/>
                  </a:cxn>
                  <a:cxn ang="0">
                    <a:pos x="20" y="51"/>
                  </a:cxn>
                  <a:cxn ang="0">
                    <a:pos x="41" y="31"/>
                  </a:cxn>
                  <a:cxn ang="0">
                    <a:pos x="66" y="14"/>
                  </a:cxn>
                  <a:cxn ang="0">
                    <a:pos x="98" y="2"/>
                  </a:cxn>
                  <a:cxn ang="0">
                    <a:pos x="132" y="0"/>
                  </a:cxn>
                  <a:cxn ang="0">
                    <a:pos x="152" y="0"/>
                  </a:cxn>
                  <a:cxn ang="0">
                    <a:pos x="170" y="0"/>
                  </a:cxn>
                  <a:cxn ang="0">
                    <a:pos x="193" y="5"/>
                  </a:cxn>
                </a:cxnLst>
                <a:rect l="0" t="0" r="r" b="b"/>
                <a:pathLst>
                  <a:path w="219" h="231">
                    <a:moveTo>
                      <a:pt x="193" y="42"/>
                    </a:moveTo>
                    <a:lnTo>
                      <a:pt x="193" y="42"/>
                    </a:lnTo>
                    <a:lnTo>
                      <a:pt x="190" y="42"/>
                    </a:lnTo>
                    <a:lnTo>
                      <a:pt x="190" y="40"/>
                    </a:lnTo>
                    <a:lnTo>
                      <a:pt x="187" y="40"/>
                    </a:lnTo>
                    <a:lnTo>
                      <a:pt x="187" y="37"/>
                    </a:lnTo>
                    <a:lnTo>
                      <a:pt x="184" y="37"/>
                    </a:lnTo>
                    <a:lnTo>
                      <a:pt x="184" y="37"/>
                    </a:lnTo>
                    <a:lnTo>
                      <a:pt x="181" y="34"/>
                    </a:lnTo>
                    <a:lnTo>
                      <a:pt x="178" y="34"/>
                    </a:lnTo>
                    <a:lnTo>
                      <a:pt x="178" y="31"/>
                    </a:lnTo>
                    <a:lnTo>
                      <a:pt x="175" y="31"/>
                    </a:lnTo>
                    <a:lnTo>
                      <a:pt x="175" y="31"/>
                    </a:lnTo>
                    <a:lnTo>
                      <a:pt x="173" y="31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67" y="28"/>
                    </a:lnTo>
                    <a:lnTo>
                      <a:pt x="164" y="28"/>
                    </a:lnTo>
                    <a:lnTo>
                      <a:pt x="161" y="25"/>
                    </a:lnTo>
                    <a:lnTo>
                      <a:pt x="161" y="25"/>
                    </a:lnTo>
                    <a:lnTo>
                      <a:pt x="158" y="25"/>
                    </a:lnTo>
                    <a:lnTo>
                      <a:pt x="155" y="25"/>
                    </a:lnTo>
                    <a:lnTo>
                      <a:pt x="152" y="25"/>
                    </a:lnTo>
                    <a:lnTo>
                      <a:pt x="147" y="25"/>
                    </a:lnTo>
                    <a:lnTo>
                      <a:pt x="144" y="22"/>
                    </a:lnTo>
                    <a:lnTo>
                      <a:pt x="141" y="22"/>
                    </a:lnTo>
                    <a:lnTo>
                      <a:pt x="135" y="22"/>
                    </a:lnTo>
                    <a:lnTo>
                      <a:pt x="132" y="22"/>
                    </a:lnTo>
                    <a:lnTo>
                      <a:pt x="127" y="22"/>
                    </a:lnTo>
                    <a:lnTo>
                      <a:pt x="121" y="22"/>
                    </a:lnTo>
                    <a:lnTo>
                      <a:pt x="118" y="22"/>
                    </a:lnTo>
                    <a:lnTo>
                      <a:pt x="112" y="25"/>
                    </a:lnTo>
                    <a:lnTo>
                      <a:pt x="109" y="25"/>
                    </a:lnTo>
                    <a:lnTo>
                      <a:pt x="104" y="25"/>
                    </a:lnTo>
                    <a:lnTo>
                      <a:pt x="101" y="28"/>
                    </a:lnTo>
                    <a:lnTo>
                      <a:pt x="95" y="28"/>
                    </a:lnTo>
                    <a:lnTo>
                      <a:pt x="92" y="31"/>
                    </a:lnTo>
                    <a:lnTo>
                      <a:pt x="86" y="34"/>
                    </a:lnTo>
                    <a:lnTo>
                      <a:pt x="84" y="34"/>
                    </a:lnTo>
                    <a:lnTo>
                      <a:pt x="81" y="37"/>
                    </a:lnTo>
                    <a:lnTo>
                      <a:pt x="75" y="40"/>
                    </a:lnTo>
                    <a:lnTo>
                      <a:pt x="72" y="42"/>
                    </a:lnTo>
                    <a:lnTo>
                      <a:pt x="69" y="45"/>
                    </a:lnTo>
                    <a:lnTo>
                      <a:pt x="66" y="48"/>
                    </a:lnTo>
                    <a:lnTo>
                      <a:pt x="63" y="51"/>
                    </a:lnTo>
                    <a:lnTo>
                      <a:pt x="61" y="54"/>
                    </a:lnTo>
                    <a:lnTo>
                      <a:pt x="58" y="57"/>
                    </a:lnTo>
                    <a:lnTo>
                      <a:pt x="55" y="60"/>
                    </a:lnTo>
                    <a:lnTo>
                      <a:pt x="52" y="62"/>
                    </a:lnTo>
                    <a:lnTo>
                      <a:pt x="49" y="68"/>
                    </a:lnTo>
                    <a:lnTo>
                      <a:pt x="49" y="71"/>
                    </a:lnTo>
                    <a:lnTo>
                      <a:pt x="46" y="74"/>
                    </a:lnTo>
                    <a:lnTo>
                      <a:pt x="46" y="80"/>
                    </a:lnTo>
                    <a:lnTo>
                      <a:pt x="43" y="82"/>
                    </a:lnTo>
                    <a:lnTo>
                      <a:pt x="43" y="88"/>
                    </a:lnTo>
                    <a:lnTo>
                      <a:pt x="41" y="91"/>
                    </a:lnTo>
                    <a:lnTo>
                      <a:pt x="41" y="97"/>
                    </a:lnTo>
                    <a:lnTo>
                      <a:pt x="41" y="102"/>
                    </a:lnTo>
                    <a:lnTo>
                      <a:pt x="41" y="105"/>
                    </a:lnTo>
                    <a:lnTo>
                      <a:pt x="41" y="111"/>
                    </a:lnTo>
                    <a:lnTo>
                      <a:pt x="41" y="117"/>
                    </a:lnTo>
                    <a:lnTo>
                      <a:pt x="41" y="122"/>
                    </a:lnTo>
                    <a:lnTo>
                      <a:pt x="41" y="125"/>
                    </a:lnTo>
                    <a:lnTo>
                      <a:pt x="41" y="131"/>
                    </a:lnTo>
                    <a:lnTo>
                      <a:pt x="43" y="137"/>
                    </a:lnTo>
                    <a:lnTo>
                      <a:pt x="43" y="140"/>
                    </a:lnTo>
                    <a:lnTo>
                      <a:pt x="46" y="145"/>
                    </a:lnTo>
                    <a:lnTo>
                      <a:pt x="46" y="148"/>
                    </a:lnTo>
                    <a:lnTo>
                      <a:pt x="49" y="154"/>
                    </a:lnTo>
                    <a:lnTo>
                      <a:pt x="52" y="157"/>
                    </a:lnTo>
                    <a:lnTo>
                      <a:pt x="52" y="162"/>
                    </a:lnTo>
                    <a:lnTo>
                      <a:pt x="55" y="165"/>
                    </a:lnTo>
                    <a:lnTo>
                      <a:pt x="58" y="168"/>
                    </a:lnTo>
                    <a:lnTo>
                      <a:pt x="61" y="171"/>
                    </a:lnTo>
                    <a:lnTo>
                      <a:pt x="63" y="177"/>
                    </a:lnTo>
                    <a:lnTo>
                      <a:pt x="66" y="179"/>
                    </a:lnTo>
                    <a:lnTo>
                      <a:pt x="72" y="182"/>
                    </a:lnTo>
                    <a:lnTo>
                      <a:pt x="75" y="185"/>
                    </a:lnTo>
                    <a:lnTo>
                      <a:pt x="78" y="188"/>
                    </a:lnTo>
                    <a:lnTo>
                      <a:pt x="81" y="191"/>
                    </a:lnTo>
                    <a:lnTo>
                      <a:pt x="86" y="191"/>
                    </a:lnTo>
                    <a:lnTo>
                      <a:pt x="89" y="194"/>
                    </a:lnTo>
                    <a:lnTo>
                      <a:pt x="95" y="197"/>
                    </a:lnTo>
                    <a:lnTo>
                      <a:pt x="98" y="199"/>
                    </a:lnTo>
                    <a:lnTo>
                      <a:pt x="104" y="199"/>
                    </a:lnTo>
                    <a:lnTo>
                      <a:pt x="107" y="202"/>
                    </a:lnTo>
                    <a:lnTo>
                      <a:pt x="112" y="202"/>
                    </a:lnTo>
                    <a:lnTo>
                      <a:pt x="115" y="202"/>
                    </a:lnTo>
                    <a:lnTo>
                      <a:pt x="121" y="205"/>
                    </a:lnTo>
                    <a:lnTo>
                      <a:pt x="127" y="205"/>
                    </a:lnTo>
                    <a:lnTo>
                      <a:pt x="130" y="205"/>
                    </a:lnTo>
                    <a:lnTo>
                      <a:pt x="135" y="205"/>
                    </a:lnTo>
                    <a:lnTo>
                      <a:pt x="138" y="205"/>
                    </a:lnTo>
                    <a:lnTo>
                      <a:pt x="141" y="205"/>
                    </a:lnTo>
                    <a:lnTo>
                      <a:pt x="144" y="205"/>
                    </a:lnTo>
                    <a:lnTo>
                      <a:pt x="147" y="205"/>
                    </a:lnTo>
                    <a:lnTo>
                      <a:pt x="150" y="205"/>
                    </a:lnTo>
                    <a:lnTo>
                      <a:pt x="152" y="205"/>
                    </a:lnTo>
                    <a:lnTo>
                      <a:pt x="155" y="205"/>
                    </a:lnTo>
                    <a:lnTo>
                      <a:pt x="158" y="205"/>
                    </a:lnTo>
                    <a:lnTo>
                      <a:pt x="161" y="202"/>
                    </a:lnTo>
                    <a:lnTo>
                      <a:pt x="164" y="202"/>
                    </a:lnTo>
                    <a:lnTo>
                      <a:pt x="167" y="202"/>
                    </a:lnTo>
                    <a:lnTo>
                      <a:pt x="170" y="202"/>
                    </a:lnTo>
                    <a:lnTo>
                      <a:pt x="173" y="202"/>
                    </a:lnTo>
                    <a:lnTo>
                      <a:pt x="175" y="202"/>
                    </a:lnTo>
                    <a:lnTo>
                      <a:pt x="178" y="199"/>
                    </a:lnTo>
                    <a:lnTo>
                      <a:pt x="181" y="199"/>
                    </a:lnTo>
                    <a:lnTo>
                      <a:pt x="181" y="151"/>
                    </a:lnTo>
                    <a:lnTo>
                      <a:pt x="181" y="148"/>
                    </a:lnTo>
                    <a:lnTo>
                      <a:pt x="181" y="145"/>
                    </a:lnTo>
                    <a:lnTo>
                      <a:pt x="181" y="142"/>
                    </a:lnTo>
                    <a:lnTo>
                      <a:pt x="181" y="140"/>
                    </a:lnTo>
                    <a:lnTo>
                      <a:pt x="181" y="137"/>
                    </a:lnTo>
                    <a:lnTo>
                      <a:pt x="181" y="134"/>
                    </a:lnTo>
                    <a:lnTo>
                      <a:pt x="181" y="134"/>
                    </a:lnTo>
                    <a:lnTo>
                      <a:pt x="181" y="131"/>
                    </a:lnTo>
                    <a:lnTo>
                      <a:pt x="181" y="131"/>
                    </a:lnTo>
                    <a:lnTo>
                      <a:pt x="181" y="128"/>
                    </a:lnTo>
                    <a:lnTo>
                      <a:pt x="181" y="128"/>
                    </a:lnTo>
                    <a:lnTo>
                      <a:pt x="178" y="125"/>
                    </a:lnTo>
                    <a:lnTo>
                      <a:pt x="178" y="125"/>
                    </a:lnTo>
                    <a:lnTo>
                      <a:pt x="178" y="125"/>
                    </a:lnTo>
                    <a:lnTo>
                      <a:pt x="178" y="122"/>
                    </a:lnTo>
                    <a:lnTo>
                      <a:pt x="178" y="122"/>
                    </a:lnTo>
                    <a:lnTo>
                      <a:pt x="175" y="120"/>
                    </a:lnTo>
                    <a:lnTo>
                      <a:pt x="175" y="120"/>
                    </a:lnTo>
                    <a:lnTo>
                      <a:pt x="175" y="120"/>
                    </a:lnTo>
                    <a:lnTo>
                      <a:pt x="173" y="117"/>
                    </a:lnTo>
                    <a:lnTo>
                      <a:pt x="173" y="117"/>
                    </a:lnTo>
                    <a:lnTo>
                      <a:pt x="173" y="117"/>
                    </a:lnTo>
                    <a:lnTo>
                      <a:pt x="170" y="117"/>
                    </a:lnTo>
                    <a:lnTo>
                      <a:pt x="170" y="114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7"/>
                    </a:lnTo>
                    <a:lnTo>
                      <a:pt x="219" y="117"/>
                    </a:lnTo>
                    <a:lnTo>
                      <a:pt x="216" y="120"/>
                    </a:lnTo>
                    <a:lnTo>
                      <a:pt x="216" y="120"/>
                    </a:lnTo>
                    <a:lnTo>
                      <a:pt x="216" y="122"/>
                    </a:lnTo>
                    <a:lnTo>
                      <a:pt x="216" y="125"/>
                    </a:lnTo>
                    <a:lnTo>
                      <a:pt x="216" y="125"/>
                    </a:lnTo>
                    <a:lnTo>
                      <a:pt x="216" y="128"/>
                    </a:lnTo>
                    <a:lnTo>
                      <a:pt x="216" y="205"/>
                    </a:lnTo>
                    <a:lnTo>
                      <a:pt x="216" y="205"/>
                    </a:lnTo>
                    <a:lnTo>
                      <a:pt x="216" y="208"/>
                    </a:lnTo>
                    <a:lnTo>
                      <a:pt x="216" y="211"/>
                    </a:lnTo>
                    <a:lnTo>
                      <a:pt x="216" y="214"/>
                    </a:lnTo>
                    <a:lnTo>
                      <a:pt x="216" y="214"/>
                    </a:lnTo>
                    <a:lnTo>
                      <a:pt x="216" y="214"/>
                    </a:lnTo>
                    <a:lnTo>
                      <a:pt x="216" y="217"/>
                    </a:lnTo>
                    <a:lnTo>
                      <a:pt x="219" y="217"/>
                    </a:lnTo>
                    <a:lnTo>
                      <a:pt x="219" y="217"/>
                    </a:lnTo>
                    <a:lnTo>
                      <a:pt x="219" y="219"/>
                    </a:lnTo>
                    <a:lnTo>
                      <a:pt x="219" y="219"/>
                    </a:lnTo>
                    <a:lnTo>
                      <a:pt x="219" y="219"/>
                    </a:lnTo>
                    <a:lnTo>
                      <a:pt x="213" y="222"/>
                    </a:lnTo>
                    <a:lnTo>
                      <a:pt x="207" y="222"/>
                    </a:lnTo>
                    <a:lnTo>
                      <a:pt x="204" y="222"/>
                    </a:lnTo>
                    <a:lnTo>
                      <a:pt x="198" y="222"/>
                    </a:lnTo>
                    <a:lnTo>
                      <a:pt x="193" y="225"/>
                    </a:lnTo>
                    <a:lnTo>
                      <a:pt x="187" y="225"/>
                    </a:lnTo>
                    <a:lnTo>
                      <a:pt x="184" y="225"/>
                    </a:lnTo>
                    <a:lnTo>
                      <a:pt x="178" y="228"/>
                    </a:lnTo>
                    <a:lnTo>
                      <a:pt x="173" y="228"/>
                    </a:lnTo>
                    <a:lnTo>
                      <a:pt x="170" y="228"/>
                    </a:lnTo>
                    <a:lnTo>
                      <a:pt x="164" y="228"/>
                    </a:lnTo>
                    <a:lnTo>
                      <a:pt x="158" y="228"/>
                    </a:lnTo>
                    <a:lnTo>
                      <a:pt x="152" y="228"/>
                    </a:lnTo>
                    <a:lnTo>
                      <a:pt x="150" y="231"/>
                    </a:lnTo>
                    <a:lnTo>
                      <a:pt x="144" y="231"/>
                    </a:lnTo>
                    <a:lnTo>
                      <a:pt x="138" y="231"/>
                    </a:lnTo>
                    <a:lnTo>
                      <a:pt x="130" y="231"/>
                    </a:lnTo>
                    <a:lnTo>
                      <a:pt x="121" y="228"/>
                    </a:lnTo>
                    <a:lnTo>
                      <a:pt x="115" y="228"/>
                    </a:lnTo>
                    <a:lnTo>
                      <a:pt x="107" y="228"/>
                    </a:lnTo>
                    <a:lnTo>
                      <a:pt x="101" y="225"/>
                    </a:lnTo>
                    <a:lnTo>
                      <a:pt x="92" y="225"/>
                    </a:lnTo>
                    <a:lnTo>
                      <a:pt x="86" y="222"/>
                    </a:lnTo>
                    <a:lnTo>
                      <a:pt x="81" y="222"/>
                    </a:lnTo>
                    <a:lnTo>
                      <a:pt x="75" y="219"/>
                    </a:lnTo>
                    <a:lnTo>
                      <a:pt x="69" y="217"/>
                    </a:lnTo>
                    <a:lnTo>
                      <a:pt x="61" y="214"/>
                    </a:lnTo>
                    <a:lnTo>
                      <a:pt x="58" y="211"/>
                    </a:lnTo>
                    <a:lnTo>
                      <a:pt x="52" y="208"/>
                    </a:lnTo>
                    <a:lnTo>
                      <a:pt x="46" y="205"/>
                    </a:lnTo>
                    <a:lnTo>
                      <a:pt x="41" y="202"/>
                    </a:lnTo>
                    <a:lnTo>
                      <a:pt x="38" y="197"/>
                    </a:lnTo>
                    <a:lnTo>
                      <a:pt x="32" y="194"/>
                    </a:lnTo>
                    <a:lnTo>
                      <a:pt x="29" y="191"/>
                    </a:lnTo>
                    <a:lnTo>
                      <a:pt x="26" y="185"/>
                    </a:lnTo>
                    <a:lnTo>
                      <a:pt x="20" y="182"/>
                    </a:lnTo>
                    <a:lnTo>
                      <a:pt x="18" y="177"/>
                    </a:lnTo>
                    <a:lnTo>
                      <a:pt x="15" y="171"/>
                    </a:lnTo>
                    <a:lnTo>
                      <a:pt x="12" y="168"/>
                    </a:lnTo>
                    <a:lnTo>
                      <a:pt x="9" y="162"/>
                    </a:lnTo>
                    <a:lnTo>
                      <a:pt x="9" y="157"/>
                    </a:lnTo>
                    <a:lnTo>
                      <a:pt x="6" y="151"/>
                    </a:lnTo>
                    <a:lnTo>
                      <a:pt x="3" y="145"/>
                    </a:lnTo>
                    <a:lnTo>
                      <a:pt x="3" y="140"/>
                    </a:lnTo>
                    <a:lnTo>
                      <a:pt x="3" y="134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17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3" y="97"/>
                    </a:lnTo>
                    <a:lnTo>
                      <a:pt x="3" y="91"/>
                    </a:lnTo>
                    <a:lnTo>
                      <a:pt x="6" y="85"/>
                    </a:lnTo>
                    <a:lnTo>
                      <a:pt x="6" y="80"/>
                    </a:lnTo>
                    <a:lnTo>
                      <a:pt x="9" y="74"/>
                    </a:lnTo>
                    <a:lnTo>
                      <a:pt x="12" y="68"/>
                    </a:lnTo>
                    <a:lnTo>
                      <a:pt x="15" y="62"/>
                    </a:lnTo>
                    <a:lnTo>
                      <a:pt x="18" y="57"/>
                    </a:lnTo>
                    <a:lnTo>
                      <a:pt x="20" y="51"/>
                    </a:lnTo>
                    <a:lnTo>
                      <a:pt x="23" y="48"/>
                    </a:lnTo>
                    <a:lnTo>
                      <a:pt x="26" y="42"/>
                    </a:lnTo>
                    <a:lnTo>
                      <a:pt x="32" y="40"/>
                    </a:lnTo>
                    <a:lnTo>
                      <a:pt x="35" y="34"/>
                    </a:lnTo>
                    <a:lnTo>
                      <a:pt x="41" y="31"/>
                    </a:lnTo>
                    <a:lnTo>
                      <a:pt x="43" y="25"/>
                    </a:lnTo>
                    <a:lnTo>
                      <a:pt x="49" y="22"/>
                    </a:lnTo>
                    <a:lnTo>
                      <a:pt x="55" y="20"/>
                    </a:lnTo>
                    <a:lnTo>
                      <a:pt x="61" y="17"/>
                    </a:lnTo>
                    <a:lnTo>
                      <a:pt x="66" y="14"/>
                    </a:lnTo>
                    <a:lnTo>
                      <a:pt x="72" y="11"/>
                    </a:lnTo>
                    <a:lnTo>
                      <a:pt x="78" y="8"/>
                    </a:lnTo>
                    <a:lnTo>
                      <a:pt x="84" y="8"/>
                    </a:lnTo>
                    <a:lnTo>
                      <a:pt x="89" y="5"/>
                    </a:lnTo>
                    <a:lnTo>
                      <a:pt x="98" y="2"/>
                    </a:lnTo>
                    <a:lnTo>
                      <a:pt x="104" y="2"/>
                    </a:lnTo>
                    <a:lnTo>
                      <a:pt x="109" y="0"/>
                    </a:lnTo>
                    <a:lnTo>
                      <a:pt x="118" y="0"/>
                    </a:lnTo>
                    <a:lnTo>
                      <a:pt x="124" y="0"/>
                    </a:lnTo>
                    <a:lnTo>
                      <a:pt x="132" y="0"/>
                    </a:lnTo>
                    <a:lnTo>
                      <a:pt x="141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0" y="0"/>
                    </a:lnTo>
                    <a:lnTo>
                      <a:pt x="152" y="0"/>
                    </a:lnTo>
                    <a:lnTo>
                      <a:pt x="155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2"/>
                    </a:lnTo>
                    <a:lnTo>
                      <a:pt x="175" y="2"/>
                    </a:lnTo>
                    <a:lnTo>
                      <a:pt x="178" y="2"/>
                    </a:lnTo>
                    <a:lnTo>
                      <a:pt x="187" y="2"/>
                    </a:lnTo>
                    <a:lnTo>
                      <a:pt x="193" y="5"/>
                    </a:lnTo>
                    <a:lnTo>
                      <a:pt x="193" y="42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34"/>
              <p:cNvSpPr>
                <a:spLocks/>
              </p:cNvSpPr>
              <p:nvPr userDrawn="1"/>
            </p:nvSpPr>
            <p:spPr bwMode="auto">
              <a:xfrm>
                <a:off x="5451" y="81"/>
                <a:ext cx="81" cy="118"/>
              </a:xfrm>
              <a:custGeom>
                <a:avLst/>
                <a:gdLst/>
                <a:ahLst/>
                <a:cxnLst>
                  <a:cxn ang="0">
                    <a:pos x="95" y="197"/>
                  </a:cxn>
                  <a:cxn ang="0">
                    <a:pos x="101" y="197"/>
                  </a:cxn>
                  <a:cxn ang="0">
                    <a:pos x="106" y="197"/>
                  </a:cxn>
                  <a:cxn ang="0">
                    <a:pos x="115" y="197"/>
                  </a:cxn>
                  <a:cxn ang="0">
                    <a:pos x="121" y="197"/>
                  </a:cxn>
                  <a:cxn ang="0">
                    <a:pos x="126" y="195"/>
                  </a:cxn>
                  <a:cxn ang="0">
                    <a:pos x="132" y="192"/>
                  </a:cxn>
                  <a:cxn ang="0">
                    <a:pos x="138" y="189"/>
                  </a:cxn>
                  <a:cxn ang="0">
                    <a:pos x="144" y="186"/>
                  </a:cxn>
                  <a:cxn ang="0">
                    <a:pos x="149" y="183"/>
                  </a:cxn>
                  <a:cxn ang="0">
                    <a:pos x="152" y="180"/>
                  </a:cxn>
                  <a:cxn ang="0">
                    <a:pos x="141" y="223"/>
                  </a:cxn>
                  <a:cxn ang="0">
                    <a:pos x="3" y="220"/>
                  </a:cxn>
                  <a:cxn ang="0">
                    <a:pos x="6" y="217"/>
                  </a:cxn>
                  <a:cxn ang="0">
                    <a:pos x="9" y="215"/>
                  </a:cxn>
                  <a:cxn ang="0">
                    <a:pos x="12" y="212"/>
                  </a:cxn>
                  <a:cxn ang="0">
                    <a:pos x="14" y="206"/>
                  </a:cxn>
                  <a:cxn ang="0">
                    <a:pos x="14" y="203"/>
                  </a:cxn>
                  <a:cxn ang="0">
                    <a:pos x="14" y="197"/>
                  </a:cxn>
                  <a:cxn ang="0">
                    <a:pos x="14" y="189"/>
                  </a:cxn>
                  <a:cxn ang="0">
                    <a:pos x="14" y="49"/>
                  </a:cxn>
                  <a:cxn ang="0">
                    <a:pos x="14" y="32"/>
                  </a:cxn>
                  <a:cxn ang="0">
                    <a:pos x="14" y="26"/>
                  </a:cxn>
                  <a:cxn ang="0">
                    <a:pos x="14" y="20"/>
                  </a:cxn>
                  <a:cxn ang="0">
                    <a:pos x="12" y="18"/>
                  </a:cxn>
                  <a:cxn ang="0">
                    <a:pos x="12" y="12"/>
                  </a:cxn>
                  <a:cxn ang="0">
                    <a:pos x="9" y="9"/>
                  </a:cxn>
                  <a:cxn ang="0">
                    <a:pos x="6" y="6"/>
                  </a:cxn>
                  <a:cxn ang="0">
                    <a:pos x="0" y="3"/>
                  </a:cxn>
                  <a:cxn ang="0">
                    <a:pos x="109" y="3"/>
                  </a:cxn>
                  <a:cxn ang="0">
                    <a:pos x="118" y="3"/>
                  </a:cxn>
                  <a:cxn ang="0">
                    <a:pos x="121" y="3"/>
                  </a:cxn>
                  <a:cxn ang="0">
                    <a:pos x="124" y="0"/>
                  </a:cxn>
                  <a:cxn ang="0">
                    <a:pos x="126" y="0"/>
                  </a:cxn>
                  <a:cxn ang="0">
                    <a:pos x="124" y="38"/>
                  </a:cxn>
                  <a:cxn ang="0">
                    <a:pos x="121" y="35"/>
                  </a:cxn>
                  <a:cxn ang="0">
                    <a:pos x="118" y="35"/>
                  </a:cxn>
                  <a:cxn ang="0">
                    <a:pos x="112" y="32"/>
                  </a:cxn>
                  <a:cxn ang="0">
                    <a:pos x="109" y="29"/>
                  </a:cxn>
                  <a:cxn ang="0">
                    <a:pos x="106" y="29"/>
                  </a:cxn>
                  <a:cxn ang="0">
                    <a:pos x="98" y="26"/>
                  </a:cxn>
                  <a:cxn ang="0">
                    <a:pos x="89" y="26"/>
                  </a:cxn>
                  <a:cxn ang="0">
                    <a:pos x="80" y="26"/>
                  </a:cxn>
                  <a:cxn ang="0">
                    <a:pos x="66" y="26"/>
                  </a:cxn>
                  <a:cxn ang="0">
                    <a:pos x="55" y="29"/>
                  </a:cxn>
                  <a:cxn ang="0">
                    <a:pos x="89" y="92"/>
                  </a:cxn>
                  <a:cxn ang="0">
                    <a:pos x="95" y="92"/>
                  </a:cxn>
                  <a:cxn ang="0">
                    <a:pos x="101" y="92"/>
                  </a:cxn>
                  <a:cxn ang="0">
                    <a:pos x="103" y="89"/>
                  </a:cxn>
                  <a:cxn ang="0">
                    <a:pos x="103" y="89"/>
                  </a:cxn>
                  <a:cxn ang="0">
                    <a:pos x="103" y="123"/>
                  </a:cxn>
                  <a:cxn ang="0">
                    <a:pos x="103" y="123"/>
                  </a:cxn>
                  <a:cxn ang="0">
                    <a:pos x="101" y="120"/>
                  </a:cxn>
                  <a:cxn ang="0">
                    <a:pos x="98" y="118"/>
                  </a:cxn>
                  <a:cxn ang="0">
                    <a:pos x="95" y="118"/>
                  </a:cxn>
                  <a:cxn ang="0">
                    <a:pos x="89" y="115"/>
                  </a:cxn>
                  <a:cxn ang="0">
                    <a:pos x="83" y="115"/>
                  </a:cxn>
                  <a:cxn ang="0">
                    <a:pos x="49" y="115"/>
                  </a:cxn>
                </a:cxnLst>
                <a:rect l="0" t="0" r="r" b="b"/>
                <a:pathLst>
                  <a:path w="155" h="223">
                    <a:moveTo>
                      <a:pt x="49" y="195"/>
                    </a:moveTo>
                    <a:lnTo>
                      <a:pt x="92" y="197"/>
                    </a:lnTo>
                    <a:lnTo>
                      <a:pt x="95" y="197"/>
                    </a:lnTo>
                    <a:lnTo>
                      <a:pt x="98" y="197"/>
                    </a:lnTo>
                    <a:lnTo>
                      <a:pt x="98" y="197"/>
                    </a:lnTo>
                    <a:lnTo>
                      <a:pt x="101" y="197"/>
                    </a:lnTo>
                    <a:lnTo>
                      <a:pt x="103" y="197"/>
                    </a:lnTo>
                    <a:lnTo>
                      <a:pt x="106" y="197"/>
                    </a:lnTo>
                    <a:lnTo>
                      <a:pt x="106" y="197"/>
                    </a:lnTo>
                    <a:lnTo>
                      <a:pt x="109" y="197"/>
                    </a:lnTo>
                    <a:lnTo>
                      <a:pt x="112" y="197"/>
                    </a:lnTo>
                    <a:lnTo>
                      <a:pt x="115" y="197"/>
                    </a:lnTo>
                    <a:lnTo>
                      <a:pt x="115" y="197"/>
                    </a:lnTo>
                    <a:lnTo>
                      <a:pt x="118" y="197"/>
                    </a:lnTo>
                    <a:lnTo>
                      <a:pt x="121" y="197"/>
                    </a:lnTo>
                    <a:lnTo>
                      <a:pt x="121" y="195"/>
                    </a:lnTo>
                    <a:lnTo>
                      <a:pt x="124" y="195"/>
                    </a:lnTo>
                    <a:lnTo>
                      <a:pt x="126" y="195"/>
                    </a:lnTo>
                    <a:lnTo>
                      <a:pt x="129" y="195"/>
                    </a:lnTo>
                    <a:lnTo>
                      <a:pt x="129" y="195"/>
                    </a:lnTo>
                    <a:lnTo>
                      <a:pt x="132" y="192"/>
                    </a:lnTo>
                    <a:lnTo>
                      <a:pt x="135" y="192"/>
                    </a:lnTo>
                    <a:lnTo>
                      <a:pt x="135" y="192"/>
                    </a:lnTo>
                    <a:lnTo>
                      <a:pt x="138" y="189"/>
                    </a:lnTo>
                    <a:lnTo>
                      <a:pt x="141" y="189"/>
                    </a:lnTo>
                    <a:lnTo>
                      <a:pt x="141" y="189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7" y="186"/>
                    </a:lnTo>
                    <a:lnTo>
                      <a:pt x="149" y="183"/>
                    </a:lnTo>
                    <a:lnTo>
                      <a:pt x="149" y="183"/>
                    </a:lnTo>
                    <a:lnTo>
                      <a:pt x="152" y="180"/>
                    </a:lnTo>
                    <a:lnTo>
                      <a:pt x="152" y="180"/>
                    </a:lnTo>
                    <a:lnTo>
                      <a:pt x="155" y="177"/>
                    </a:lnTo>
                    <a:lnTo>
                      <a:pt x="155" y="177"/>
                    </a:lnTo>
                    <a:lnTo>
                      <a:pt x="141" y="223"/>
                    </a:lnTo>
                    <a:lnTo>
                      <a:pt x="0" y="223"/>
                    </a:lnTo>
                    <a:lnTo>
                      <a:pt x="0" y="220"/>
                    </a:lnTo>
                    <a:lnTo>
                      <a:pt x="3" y="220"/>
                    </a:lnTo>
                    <a:lnTo>
                      <a:pt x="3" y="220"/>
                    </a:lnTo>
                    <a:lnTo>
                      <a:pt x="6" y="220"/>
                    </a:lnTo>
                    <a:lnTo>
                      <a:pt x="6" y="217"/>
                    </a:lnTo>
                    <a:lnTo>
                      <a:pt x="6" y="217"/>
                    </a:lnTo>
                    <a:lnTo>
                      <a:pt x="9" y="217"/>
                    </a:lnTo>
                    <a:lnTo>
                      <a:pt x="9" y="215"/>
                    </a:lnTo>
                    <a:lnTo>
                      <a:pt x="9" y="215"/>
                    </a:lnTo>
                    <a:lnTo>
                      <a:pt x="12" y="212"/>
                    </a:lnTo>
                    <a:lnTo>
                      <a:pt x="12" y="212"/>
                    </a:lnTo>
                    <a:lnTo>
                      <a:pt x="12" y="209"/>
                    </a:lnTo>
                    <a:lnTo>
                      <a:pt x="12" y="209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4" y="203"/>
                    </a:lnTo>
                    <a:lnTo>
                      <a:pt x="14" y="203"/>
                    </a:lnTo>
                    <a:lnTo>
                      <a:pt x="14" y="200"/>
                    </a:lnTo>
                    <a:lnTo>
                      <a:pt x="14" y="197"/>
                    </a:lnTo>
                    <a:lnTo>
                      <a:pt x="14" y="197"/>
                    </a:lnTo>
                    <a:lnTo>
                      <a:pt x="14" y="195"/>
                    </a:lnTo>
                    <a:lnTo>
                      <a:pt x="14" y="192"/>
                    </a:lnTo>
                    <a:lnTo>
                      <a:pt x="14" y="189"/>
                    </a:lnTo>
                    <a:lnTo>
                      <a:pt x="14" y="180"/>
                    </a:lnTo>
                    <a:lnTo>
                      <a:pt x="14" y="175"/>
                    </a:lnTo>
                    <a:lnTo>
                      <a:pt x="14" y="49"/>
                    </a:lnTo>
                    <a:lnTo>
                      <a:pt x="14" y="43"/>
                    </a:lnTo>
                    <a:lnTo>
                      <a:pt x="14" y="38"/>
                    </a:lnTo>
                    <a:lnTo>
                      <a:pt x="14" y="32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6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18"/>
                    </a:lnTo>
                    <a:lnTo>
                      <a:pt x="12" y="18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09" y="3"/>
                    </a:lnTo>
                    <a:lnTo>
                      <a:pt x="109" y="3"/>
                    </a:lnTo>
                    <a:lnTo>
                      <a:pt x="112" y="3"/>
                    </a:lnTo>
                    <a:lnTo>
                      <a:pt x="115" y="3"/>
                    </a:lnTo>
                    <a:lnTo>
                      <a:pt x="118" y="3"/>
                    </a:lnTo>
                    <a:lnTo>
                      <a:pt x="118" y="3"/>
                    </a:lnTo>
                    <a:lnTo>
                      <a:pt x="118" y="3"/>
                    </a:lnTo>
                    <a:lnTo>
                      <a:pt x="121" y="3"/>
                    </a:lnTo>
                    <a:lnTo>
                      <a:pt x="121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6" y="0"/>
                    </a:lnTo>
                    <a:lnTo>
                      <a:pt x="126" y="40"/>
                    </a:lnTo>
                    <a:lnTo>
                      <a:pt x="124" y="40"/>
                    </a:lnTo>
                    <a:lnTo>
                      <a:pt x="124" y="38"/>
                    </a:lnTo>
                    <a:lnTo>
                      <a:pt x="121" y="38"/>
                    </a:lnTo>
                    <a:lnTo>
                      <a:pt x="121" y="38"/>
                    </a:lnTo>
                    <a:lnTo>
                      <a:pt x="121" y="35"/>
                    </a:lnTo>
                    <a:lnTo>
                      <a:pt x="118" y="35"/>
                    </a:lnTo>
                    <a:lnTo>
                      <a:pt x="118" y="35"/>
                    </a:lnTo>
                    <a:lnTo>
                      <a:pt x="118" y="35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2" y="32"/>
                    </a:lnTo>
                    <a:lnTo>
                      <a:pt x="112" y="32"/>
                    </a:lnTo>
                    <a:lnTo>
                      <a:pt x="112" y="29"/>
                    </a:lnTo>
                    <a:lnTo>
                      <a:pt x="109" y="29"/>
                    </a:lnTo>
                    <a:lnTo>
                      <a:pt x="109" y="29"/>
                    </a:lnTo>
                    <a:lnTo>
                      <a:pt x="106" y="29"/>
                    </a:lnTo>
                    <a:lnTo>
                      <a:pt x="106" y="29"/>
                    </a:lnTo>
                    <a:lnTo>
                      <a:pt x="103" y="29"/>
                    </a:lnTo>
                    <a:lnTo>
                      <a:pt x="101" y="26"/>
                    </a:lnTo>
                    <a:lnTo>
                      <a:pt x="98" y="26"/>
                    </a:lnTo>
                    <a:lnTo>
                      <a:pt x="95" y="26"/>
                    </a:lnTo>
                    <a:lnTo>
                      <a:pt x="92" y="26"/>
                    </a:lnTo>
                    <a:lnTo>
                      <a:pt x="89" y="26"/>
                    </a:lnTo>
                    <a:lnTo>
                      <a:pt x="86" y="26"/>
                    </a:lnTo>
                    <a:lnTo>
                      <a:pt x="83" y="26"/>
                    </a:lnTo>
                    <a:lnTo>
                      <a:pt x="80" y="26"/>
                    </a:lnTo>
                    <a:lnTo>
                      <a:pt x="75" y="26"/>
                    </a:lnTo>
                    <a:lnTo>
                      <a:pt x="72" y="26"/>
                    </a:lnTo>
                    <a:lnTo>
                      <a:pt x="66" y="26"/>
                    </a:lnTo>
                    <a:lnTo>
                      <a:pt x="63" y="26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49" y="29"/>
                    </a:lnTo>
                    <a:lnTo>
                      <a:pt x="49" y="92"/>
                    </a:lnTo>
                    <a:lnTo>
                      <a:pt x="89" y="92"/>
                    </a:lnTo>
                    <a:lnTo>
                      <a:pt x="92" y="92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8" y="92"/>
                    </a:lnTo>
                    <a:lnTo>
                      <a:pt x="98" y="92"/>
                    </a:lnTo>
                    <a:lnTo>
                      <a:pt x="101" y="92"/>
                    </a:lnTo>
                    <a:lnTo>
                      <a:pt x="101" y="89"/>
                    </a:lnTo>
                    <a:lnTo>
                      <a:pt x="101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6" y="89"/>
                    </a:lnTo>
                    <a:lnTo>
                      <a:pt x="106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8" y="118"/>
                    </a:lnTo>
                    <a:lnTo>
                      <a:pt x="98" y="118"/>
                    </a:lnTo>
                    <a:lnTo>
                      <a:pt x="98" y="118"/>
                    </a:lnTo>
                    <a:lnTo>
                      <a:pt x="95" y="118"/>
                    </a:lnTo>
                    <a:lnTo>
                      <a:pt x="95" y="118"/>
                    </a:lnTo>
                    <a:lnTo>
                      <a:pt x="92" y="118"/>
                    </a:lnTo>
                    <a:lnTo>
                      <a:pt x="89" y="115"/>
                    </a:lnTo>
                    <a:lnTo>
                      <a:pt x="86" y="115"/>
                    </a:lnTo>
                    <a:lnTo>
                      <a:pt x="86" y="115"/>
                    </a:lnTo>
                    <a:lnTo>
                      <a:pt x="83" y="115"/>
                    </a:lnTo>
                    <a:lnTo>
                      <a:pt x="78" y="115"/>
                    </a:lnTo>
                    <a:lnTo>
                      <a:pt x="75" y="115"/>
                    </a:lnTo>
                    <a:lnTo>
                      <a:pt x="49" y="115"/>
                    </a:lnTo>
                    <a:lnTo>
                      <a:pt x="49" y="195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35"/>
              <p:cNvSpPr>
                <a:spLocks/>
              </p:cNvSpPr>
              <p:nvPr userDrawn="1"/>
            </p:nvSpPr>
            <p:spPr bwMode="auto">
              <a:xfrm>
                <a:off x="5532" y="83"/>
                <a:ext cx="104" cy="116"/>
              </a:xfrm>
              <a:custGeom>
                <a:avLst/>
                <a:gdLst/>
                <a:ahLst/>
                <a:cxnLst>
                  <a:cxn ang="0">
                    <a:pos x="95" y="0"/>
                  </a:cxn>
                  <a:cxn ang="0">
                    <a:pos x="112" y="3"/>
                  </a:cxn>
                  <a:cxn ang="0">
                    <a:pos x="127" y="12"/>
                  </a:cxn>
                  <a:cxn ang="0">
                    <a:pos x="138" y="20"/>
                  </a:cxn>
                  <a:cxn ang="0">
                    <a:pos x="144" y="32"/>
                  </a:cxn>
                  <a:cxn ang="0">
                    <a:pos x="150" y="46"/>
                  </a:cxn>
                  <a:cxn ang="0">
                    <a:pos x="150" y="57"/>
                  </a:cxn>
                  <a:cxn ang="0">
                    <a:pos x="147" y="72"/>
                  </a:cxn>
                  <a:cxn ang="0">
                    <a:pos x="138" y="83"/>
                  </a:cxn>
                  <a:cxn ang="0">
                    <a:pos x="129" y="95"/>
                  </a:cxn>
                  <a:cxn ang="0">
                    <a:pos x="121" y="100"/>
                  </a:cxn>
                  <a:cxn ang="0">
                    <a:pos x="109" y="109"/>
                  </a:cxn>
                  <a:cxn ang="0">
                    <a:pos x="95" y="112"/>
                  </a:cxn>
                  <a:cxn ang="0">
                    <a:pos x="155" y="186"/>
                  </a:cxn>
                  <a:cxn ang="0">
                    <a:pos x="173" y="200"/>
                  </a:cxn>
                  <a:cxn ang="0">
                    <a:pos x="193" y="214"/>
                  </a:cxn>
                  <a:cxn ang="0">
                    <a:pos x="161" y="220"/>
                  </a:cxn>
                  <a:cxn ang="0">
                    <a:pos x="152" y="217"/>
                  </a:cxn>
                  <a:cxn ang="0">
                    <a:pos x="144" y="214"/>
                  </a:cxn>
                  <a:cxn ang="0">
                    <a:pos x="138" y="212"/>
                  </a:cxn>
                  <a:cxn ang="0">
                    <a:pos x="135" y="209"/>
                  </a:cxn>
                  <a:cxn ang="0">
                    <a:pos x="86" y="152"/>
                  </a:cxn>
                  <a:cxn ang="0">
                    <a:pos x="66" y="103"/>
                  </a:cxn>
                  <a:cxn ang="0">
                    <a:pos x="81" y="100"/>
                  </a:cxn>
                  <a:cxn ang="0">
                    <a:pos x="92" y="95"/>
                  </a:cxn>
                  <a:cxn ang="0">
                    <a:pos x="101" y="86"/>
                  </a:cxn>
                  <a:cxn ang="0">
                    <a:pos x="109" y="77"/>
                  </a:cxn>
                  <a:cxn ang="0">
                    <a:pos x="115" y="66"/>
                  </a:cxn>
                  <a:cxn ang="0">
                    <a:pos x="115" y="52"/>
                  </a:cxn>
                  <a:cxn ang="0">
                    <a:pos x="112" y="43"/>
                  </a:cxn>
                  <a:cxn ang="0">
                    <a:pos x="106" y="35"/>
                  </a:cxn>
                  <a:cxn ang="0">
                    <a:pos x="101" y="29"/>
                  </a:cxn>
                  <a:cxn ang="0">
                    <a:pos x="92" y="23"/>
                  </a:cxn>
                  <a:cxn ang="0">
                    <a:pos x="81" y="20"/>
                  </a:cxn>
                  <a:cxn ang="0">
                    <a:pos x="72" y="20"/>
                  </a:cxn>
                  <a:cxn ang="0">
                    <a:pos x="58" y="20"/>
                  </a:cxn>
                  <a:cxn ang="0">
                    <a:pos x="49" y="180"/>
                  </a:cxn>
                  <a:cxn ang="0">
                    <a:pos x="49" y="194"/>
                  </a:cxn>
                  <a:cxn ang="0">
                    <a:pos x="52" y="203"/>
                  </a:cxn>
                  <a:cxn ang="0">
                    <a:pos x="55" y="212"/>
                  </a:cxn>
                  <a:cxn ang="0">
                    <a:pos x="61" y="217"/>
                  </a:cxn>
                  <a:cxn ang="0">
                    <a:pos x="0" y="220"/>
                  </a:cxn>
                  <a:cxn ang="0">
                    <a:pos x="3" y="214"/>
                  </a:cxn>
                  <a:cxn ang="0">
                    <a:pos x="9" y="209"/>
                  </a:cxn>
                  <a:cxn ang="0">
                    <a:pos x="12" y="203"/>
                  </a:cxn>
                  <a:cxn ang="0">
                    <a:pos x="15" y="194"/>
                  </a:cxn>
                  <a:cxn ang="0">
                    <a:pos x="15" y="172"/>
                  </a:cxn>
                  <a:cxn ang="0">
                    <a:pos x="15" y="26"/>
                  </a:cxn>
                  <a:cxn ang="0">
                    <a:pos x="12" y="17"/>
                  </a:cxn>
                  <a:cxn ang="0">
                    <a:pos x="9" y="12"/>
                  </a:cxn>
                  <a:cxn ang="0">
                    <a:pos x="6" y="3"/>
                  </a:cxn>
                  <a:cxn ang="0">
                    <a:pos x="0" y="0"/>
                  </a:cxn>
                </a:cxnLst>
                <a:rect l="0" t="0" r="r" b="b"/>
                <a:pathLst>
                  <a:path w="198" h="220">
                    <a:moveTo>
                      <a:pt x="81" y="0"/>
                    </a:moveTo>
                    <a:lnTo>
                      <a:pt x="84" y="0"/>
                    </a:lnTo>
                    <a:lnTo>
                      <a:pt x="86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06" y="3"/>
                    </a:lnTo>
                    <a:lnTo>
                      <a:pt x="109" y="3"/>
                    </a:lnTo>
                    <a:lnTo>
                      <a:pt x="112" y="3"/>
                    </a:lnTo>
                    <a:lnTo>
                      <a:pt x="115" y="6"/>
                    </a:lnTo>
                    <a:lnTo>
                      <a:pt x="118" y="6"/>
                    </a:lnTo>
                    <a:lnTo>
                      <a:pt x="121" y="9"/>
                    </a:lnTo>
                    <a:lnTo>
                      <a:pt x="124" y="9"/>
                    </a:lnTo>
                    <a:lnTo>
                      <a:pt x="127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2" y="17"/>
                    </a:lnTo>
                    <a:lnTo>
                      <a:pt x="135" y="17"/>
                    </a:lnTo>
                    <a:lnTo>
                      <a:pt x="138" y="20"/>
                    </a:lnTo>
                    <a:lnTo>
                      <a:pt x="138" y="23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4" y="29"/>
                    </a:lnTo>
                    <a:lnTo>
                      <a:pt x="144" y="32"/>
                    </a:lnTo>
                    <a:lnTo>
                      <a:pt x="147" y="35"/>
                    </a:lnTo>
                    <a:lnTo>
                      <a:pt x="147" y="37"/>
                    </a:lnTo>
                    <a:lnTo>
                      <a:pt x="147" y="40"/>
                    </a:lnTo>
                    <a:lnTo>
                      <a:pt x="147" y="43"/>
                    </a:lnTo>
                    <a:lnTo>
                      <a:pt x="150" y="46"/>
                    </a:lnTo>
                    <a:lnTo>
                      <a:pt x="150" y="49"/>
                    </a:lnTo>
                    <a:lnTo>
                      <a:pt x="150" y="52"/>
                    </a:lnTo>
                    <a:lnTo>
                      <a:pt x="150" y="55"/>
                    </a:lnTo>
                    <a:lnTo>
                      <a:pt x="150" y="55"/>
                    </a:lnTo>
                    <a:lnTo>
                      <a:pt x="150" y="57"/>
                    </a:lnTo>
                    <a:lnTo>
                      <a:pt x="150" y="60"/>
                    </a:lnTo>
                    <a:lnTo>
                      <a:pt x="147" y="63"/>
                    </a:lnTo>
                    <a:lnTo>
                      <a:pt x="147" y="66"/>
                    </a:lnTo>
                    <a:lnTo>
                      <a:pt x="147" y="69"/>
                    </a:lnTo>
                    <a:lnTo>
                      <a:pt x="147" y="72"/>
                    </a:lnTo>
                    <a:lnTo>
                      <a:pt x="144" y="75"/>
                    </a:lnTo>
                    <a:lnTo>
                      <a:pt x="144" y="77"/>
                    </a:lnTo>
                    <a:lnTo>
                      <a:pt x="141" y="77"/>
                    </a:lnTo>
                    <a:lnTo>
                      <a:pt x="141" y="80"/>
                    </a:lnTo>
                    <a:lnTo>
                      <a:pt x="138" y="83"/>
                    </a:lnTo>
                    <a:lnTo>
                      <a:pt x="138" y="86"/>
                    </a:lnTo>
                    <a:lnTo>
                      <a:pt x="135" y="86"/>
                    </a:lnTo>
                    <a:lnTo>
                      <a:pt x="135" y="89"/>
                    </a:lnTo>
                    <a:lnTo>
                      <a:pt x="132" y="92"/>
                    </a:lnTo>
                    <a:lnTo>
                      <a:pt x="129" y="95"/>
                    </a:lnTo>
                    <a:lnTo>
                      <a:pt x="129" y="95"/>
                    </a:lnTo>
                    <a:lnTo>
                      <a:pt x="127" y="97"/>
                    </a:lnTo>
                    <a:lnTo>
                      <a:pt x="124" y="97"/>
                    </a:lnTo>
                    <a:lnTo>
                      <a:pt x="121" y="100"/>
                    </a:lnTo>
                    <a:lnTo>
                      <a:pt x="121" y="100"/>
                    </a:lnTo>
                    <a:lnTo>
                      <a:pt x="118" y="103"/>
                    </a:lnTo>
                    <a:lnTo>
                      <a:pt x="115" y="103"/>
                    </a:lnTo>
                    <a:lnTo>
                      <a:pt x="112" y="106"/>
                    </a:lnTo>
                    <a:lnTo>
                      <a:pt x="109" y="106"/>
                    </a:lnTo>
                    <a:lnTo>
                      <a:pt x="109" y="109"/>
                    </a:lnTo>
                    <a:lnTo>
                      <a:pt x="106" y="109"/>
                    </a:lnTo>
                    <a:lnTo>
                      <a:pt x="104" y="109"/>
                    </a:lnTo>
                    <a:lnTo>
                      <a:pt x="101" y="112"/>
                    </a:lnTo>
                    <a:lnTo>
                      <a:pt x="98" y="112"/>
                    </a:lnTo>
                    <a:lnTo>
                      <a:pt x="95" y="112"/>
                    </a:lnTo>
                    <a:lnTo>
                      <a:pt x="144" y="172"/>
                    </a:lnTo>
                    <a:lnTo>
                      <a:pt x="147" y="177"/>
                    </a:lnTo>
                    <a:lnTo>
                      <a:pt x="150" y="180"/>
                    </a:lnTo>
                    <a:lnTo>
                      <a:pt x="152" y="183"/>
                    </a:lnTo>
                    <a:lnTo>
                      <a:pt x="155" y="186"/>
                    </a:lnTo>
                    <a:lnTo>
                      <a:pt x="158" y="189"/>
                    </a:lnTo>
                    <a:lnTo>
                      <a:pt x="161" y="192"/>
                    </a:lnTo>
                    <a:lnTo>
                      <a:pt x="167" y="194"/>
                    </a:lnTo>
                    <a:lnTo>
                      <a:pt x="170" y="197"/>
                    </a:lnTo>
                    <a:lnTo>
                      <a:pt x="173" y="200"/>
                    </a:lnTo>
                    <a:lnTo>
                      <a:pt x="175" y="203"/>
                    </a:lnTo>
                    <a:lnTo>
                      <a:pt x="181" y="206"/>
                    </a:lnTo>
                    <a:lnTo>
                      <a:pt x="184" y="209"/>
                    </a:lnTo>
                    <a:lnTo>
                      <a:pt x="187" y="212"/>
                    </a:lnTo>
                    <a:lnTo>
                      <a:pt x="193" y="214"/>
                    </a:lnTo>
                    <a:lnTo>
                      <a:pt x="195" y="217"/>
                    </a:lnTo>
                    <a:lnTo>
                      <a:pt x="198" y="220"/>
                    </a:lnTo>
                    <a:lnTo>
                      <a:pt x="167" y="220"/>
                    </a:lnTo>
                    <a:lnTo>
                      <a:pt x="164" y="220"/>
                    </a:lnTo>
                    <a:lnTo>
                      <a:pt x="161" y="220"/>
                    </a:lnTo>
                    <a:lnTo>
                      <a:pt x="158" y="220"/>
                    </a:lnTo>
                    <a:lnTo>
                      <a:pt x="155" y="220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50" y="217"/>
                    </a:lnTo>
                    <a:lnTo>
                      <a:pt x="150" y="217"/>
                    </a:lnTo>
                    <a:lnTo>
                      <a:pt x="147" y="217"/>
                    </a:lnTo>
                    <a:lnTo>
                      <a:pt x="147" y="217"/>
                    </a:lnTo>
                    <a:lnTo>
                      <a:pt x="144" y="214"/>
                    </a:lnTo>
                    <a:lnTo>
                      <a:pt x="144" y="214"/>
                    </a:lnTo>
                    <a:lnTo>
                      <a:pt x="144" y="214"/>
                    </a:lnTo>
                    <a:lnTo>
                      <a:pt x="141" y="214"/>
                    </a:lnTo>
                    <a:lnTo>
                      <a:pt x="141" y="214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5" y="212"/>
                    </a:lnTo>
                    <a:lnTo>
                      <a:pt x="135" y="209"/>
                    </a:lnTo>
                    <a:lnTo>
                      <a:pt x="135" y="209"/>
                    </a:lnTo>
                    <a:lnTo>
                      <a:pt x="132" y="209"/>
                    </a:lnTo>
                    <a:lnTo>
                      <a:pt x="132" y="206"/>
                    </a:lnTo>
                    <a:lnTo>
                      <a:pt x="129" y="206"/>
                    </a:lnTo>
                    <a:lnTo>
                      <a:pt x="129" y="203"/>
                    </a:lnTo>
                    <a:lnTo>
                      <a:pt x="86" y="152"/>
                    </a:lnTo>
                    <a:lnTo>
                      <a:pt x="58" y="106"/>
                    </a:lnTo>
                    <a:lnTo>
                      <a:pt x="58" y="103"/>
                    </a:lnTo>
                    <a:lnTo>
                      <a:pt x="61" y="103"/>
                    </a:lnTo>
                    <a:lnTo>
                      <a:pt x="63" y="103"/>
                    </a:lnTo>
                    <a:lnTo>
                      <a:pt x="66" y="103"/>
                    </a:lnTo>
                    <a:lnTo>
                      <a:pt x="69" y="103"/>
                    </a:lnTo>
                    <a:lnTo>
                      <a:pt x="72" y="103"/>
                    </a:lnTo>
                    <a:lnTo>
                      <a:pt x="75" y="100"/>
                    </a:lnTo>
                    <a:lnTo>
                      <a:pt x="78" y="100"/>
                    </a:lnTo>
                    <a:lnTo>
                      <a:pt x="81" y="100"/>
                    </a:lnTo>
                    <a:lnTo>
                      <a:pt x="81" y="97"/>
                    </a:lnTo>
                    <a:lnTo>
                      <a:pt x="84" y="97"/>
                    </a:lnTo>
                    <a:lnTo>
                      <a:pt x="86" y="97"/>
                    </a:lnTo>
                    <a:lnTo>
                      <a:pt x="89" y="95"/>
                    </a:lnTo>
                    <a:lnTo>
                      <a:pt x="92" y="95"/>
                    </a:lnTo>
                    <a:lnTo>
                      <a:pt x="92" y="92"/>
                    </a:lnTo>
                    <a:lnTo>
                      <a:pt x="95" y="92"/>
                    </a:lnTo>
                    <a:lnTo>
                      <a:pt x="98" y="89"/>
                    </a:lnTo>
                    <a:lnTo>
                      <a:pt x="101" y="89"/>
                    </a:lnTo>
                    <a:lnTo>
                      <a:pt x="101" y="86"/>
                    </a:lnTo>
                    <a:lnTo>
                      <a:pt x="104" y="86"/>
                    </a:lnTo>
                    <a:lnTo>
                      <a:pt x="104" y="83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9" y="77"/>
                    </a:lnTo>
                    <a:lnTo>
                      <a:pt x="109" y="75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69"/>
                    </a:lnTo>
                    <a:lnTo>
                      <a:pt x="115" y="66"/>
                    </a:lnTo>
                    <a:lnTo>
                      <a:pt x="115" y="63"/>
                    </a:lnTo>
                    <a:lnTo>
                      <a:pt x="115" y="60"/>
                    </a:lnTo>
                    <a:lnTo>
                      <a:pt x="115" y="57"/>
                    </a:lnTo>
                    <a:lnTo>
                      <a:pt x="115" y="55"/>
                    </a:lnTo>
                    <a:lnTo>
                      <a:pt x="115" y="52"/>
                    </a:lnTo>
                    <a:lnTo>
                      <a:pt x="115" y="52"/>
                    </a:lnTo>
                    <a:lnTo>
                      <a:pt x="112" y="49"/>
                    </a:lnTo>
                    <a:lnTo>
                      <a:pt x="112" y="46"/>
                    </a:lnTo>
                    <a:lnTo>
                      <a:pt x="112" y="46"/>
                    </a:lnTo>
                    <a:lnTo>
                      <a:pt x="112" y="43"/>
                    </a:lnTo>
                    <a:lnTo>
                      <a:pt x="112" y="40"/>
                    </a:lnTo>
                    <a:lnTo>
                      <a:pt x="109" y="40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95" y="26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89" y="23"/>
                    </a:lnTo>
                    <a:lnTo>
                      <a:pt x="86" y="23"/>
                    </a:lnTo>
                    <a:lnTo>
                      <a:pt x="86" y="20"/>
                    </a:lnTo>
                    <a:lnTo>
                      <a:pt x="84" y="20"/>
                    </a:lnTo>
                    <a:lnTo>
                      <a:pt x="81" y="20"/>
                    </a:lnTo>
                    <a:lnTo>
                      <a:pt x="81" y="20"/>
                    </a:lnTo>
                    <a:lnTo>
                      <a:pt x="78" y="20"/>
                    </a:lnTo>
                    <a:lnTo>
                      <a:pt x="75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69" y="20"/>
                    </a:lnTo>
                    <a:lnTo>
                      <a:pt x="66" y="20"/>
                    </a:lnTo>
                    <a:lnTo>
                      <a:pt x="63" y="20"/>
                    </a:lnTo>
                    <a:lnTo>
                      <a:pt x="61" y="20"/>
                    </a:lnTo>
                    <a:lnTo>
                      <a:pt x="58" y="20"/>
                    </a:lnTo>
                    <a:lnTo>
                      <a:pt x="55" y="20"/>
                    </a:lnTo>
                    <a:lnTo>
                      <a:pt x="52" y="23"/>
                    </a:lnTo>
                    <a:lnTo>
                      <a:pt x="49" y="23"/>
                    </a:lnTo>
                    <a:lnTo>
                      <a:pt x="49" y="172"/>
                    </a:lnTo>
                    <a:lnTo>
                      <a:pt x="49" y="180"/>
                    </a:lnTo>
                    <a:lnTo>
                      <a:pt x="49" y="186"/>
                    </a:lnTo>
                    <a:lnTo>
                      <a:pt x="49" y="189"/>
                    </a:lnTo>
                    <a:lnTo>
                      <a:pt x="49" y="192"/>
                    </a:lnTo>
                    <a:lnTo>
                      <a:pt x="49" y="194"/>
                    </a:lnTo>
                    <a:lnTo>
                      <a:pt x="49" y="194"/>
                    </a:lnTo>
                    <a:lnTo>
                      <a:pt x="49" y="197"/>
                    </a:lnTo>
                    <a:lnTo>
                      <a:pt x="49" y="200"/>
                    </a:lnTo>
                    <a:lnTo>
                      <a:pt x="49" y="200"/>
                    </a:lnTo>
                    <a:lnTo>
                      <a:pt x="49" y="203"/>
                    </a:lnTo>
                    <a:lnTo>
                      <a:pt x="52" y="203"/>
                    </a:lnTo>
                    <a:lnTo>
                      <a:pt x="52" y="206"/>
                    </a:lnTo>
                    <a:lnTo>
                      <a:pt x="52" y="206"/>
                    </a:lnTo>
                    <a:lnTo>
                      <a:pt x="52" y="209"/>
                    </a:lnTo>
                    <a:lnTo>
                      <a:pt x="52" y="209"/>
                    </a:lnTo>
                    <a:lnTo>
                      <a:pt x="55" y="212"/>
                    </a:lnTo>
                    <a:lnTo>
                      <a:pt x="55" y="212"/>
                    </a:lnTo>
                    <a:lnTo>
                      <a:pt x="55" y="214"/>
                    </a:lnTo>
                    <a:lnTo>
                      <a:pt x="58" y="214"/>
                    </a:lnTo>
                    <a:lnTo>
                      <a:pt x="58" y="214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3" y="217"/>
                    </a:lnTo>
                    <a:lnTo>
                      <a:pt x="63" y="220"/>
                    </a:lnTo>
                    <a:lnTo>
                      <a:pt x="0" y="220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3" y="217"/>
                    </a:lnTo>
                    <a:lnTo>
                      <a:pt x="3" y="217"/>
                    </a:lnTo>
                    <a:lnTo>
                      <a:pt x="3" y="214"/>
                    </a:lnTo>
                    <a:lnTo>
                      <a:pt x="6" y="214"/>
                    </a:lnTo>
                    <a:lnTo>
                      <a:pt x="6" y="214"/>
                    </a:lnTo>
                    <a:lnTo>
                      <a:pt x="9" y="212"/>
                    </a:lnTo>
                    <a:lnTo>
                      <a:pt x="9" y="212"/>
                    </a:lnTo>
                    <a:lnTo>
                      <a:pt x="9" y="209"/>
                    </a:lnTo>
                    <a:lnTo>
                      <a:pt x="9" y="209"/>
                    </a:lnTo>
                    <a:lnTo>
                      <a:pt x="12" y="206"/>
                    </a:lnTo>
                    <a:lnTo>
                      <a:pt x="12" y="206"/>
                    </a:lnTo>
                    <a:lnTo>
                      <a:pt x="12" y="203"/>
                    </a:lnTo>
                    <a:lnTo>
                      <a:pt x="12" y="203"/>
                    </a:lnTo>
                    <a:lnTo>
                      <a:pt x="12" y="200"/>
                    </a:lnTo>
                    <a:lnTo>
                      <a:pt x="12" y="200"/>
                    </a:lnTo>
                    <a:lnTo>
                      <a:pt x="15" y="197"/>
                    </a:lnTo>
                    <a:lnTo>
                      <a:pt x="15" y="194"/>
                    </a:lnTo>
                    <a:lnTo>
                      <a:pt x="15" y="194"/>
                    </a:lnTo>
                    <a:lnTo>
                      <a:pt x="15" y="192"/>
                    </a:lnTo>
                    <a:lnTo>
                      <a:pt x="15" y="189"/>
                    </a:lnTo>
                    <a:lnTo>
                      <a:pt x="15" y="186"/>
                    </a:lnTo>
                    <a:lnTo>
                      <a:pt x="15" y="177"/>
                    </a:lnTo>
                    <a:lnTo>
                      <a:pt x="15" y="172"/>
                    </a:lnTo>
                    <a:lnTo>
                      <a:pt x="15" y="46"/>
                    </a:lnTo>
                    <a:lnTo>
                      <a:pt x="15" y="40"/>
                    </a:lnTo>
                    <a:lnTo>
                      <a:pt x="15" y="35"/>
                    </a:lnTo>
                    <a:lnTo>
                      <a:pt x="15" y="29"/>
                    </a:lnTo>
                    <a:lnTo>
                      <a:pt x="15" y="26"/>
                    </a:lnTo>
                    <a:lnTo>
                      <a:pt x="15" y="26"/>
                    </a:lnTo>
                    <a:lnTo>
                      <a:pt x="15" y="23"/>
                    </a:lnTo>
                    <a:lnTo>
                      <a:pt x="15" y="20"/>
                    </a:lnTo>
                    <a:lnTo>
                      <a:pt x="12" y="20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6" y="6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6"/>
              <p:cNvSpPr>
                <a:spLocks/>
              </p:cNvSpPr>
              <p:nvPr userDrawn="1"/>
            </p:nvSpPr>
            <p:spPr bwMode="auto">
              <a:xfrm>
                <a:off x="5624" y="80"/>
                <a:ext cx="85" cy="122"/>
              </a:xfrm>
              <a:custGeom>
                <a:avLst/>
                <a:gdLst/>
                <a:ahLst/>
                <a:cxnLst>
                  <a:cxn ang="0">
                    <a:pos x="135" y="40"/>
                  </a:cxn>
                  <a:cxn ang="0">
                    <a:pos x="130" y="34"/>
                  </a:cxn>
                  <a:cxn ang="0">
                    <a:pos x="121" y="31"/>
                  </a:cxn>
                  <a:cxn ang="0">
                    <a:pos x="112" y="25"/>
                  </a:cxn>
                  <a:cxn ang="0">
                    <a:pos x="104" y="25"/>
                  </a:cxn>
                  <a:cxn ang="0">
                    <a:pos x="95" y="22"/>
                  </a:cxn>
                  <a:cxn ang="0">
                    <a:pos x="84" y="22"/>
                  </a:cxn>
                  <a:cxn ang="0">
                    <a:pos x="75" y="25"/>
                  </a:cxn>
                  <a:cxn ang="0">
                    <a:pos x="66" y="25"/>
                  </a:cxn>
                  <a:cxn ang="0">
                    <a:pos x="58" y="31"/>
                  </a:cxn>
                  <a:cxn ang="0">
                    <a:pos x="52" y="37"/>
                  </a:cxn>
                  <a:cxn ang="0">
                    <a:pos x="46" y="42"/>
                  </a:cxn>
                  <a:cxn ang="0">
                    <a:pos x="46" y="54"/>
                  </a:cxn>
                  <a:cxn ang="0">
                    <a:pos x="52" y="71"/>
                  </a:cxn>
                  <a:cxn ang="0">
                    <a:pos x="72" y="85"/>
                  </a:cxn>
                  <a:cxn ang="0">
                    <a:pos x="109" y="102"/>
                  </a:cxn>
                  <a:cxn ang="0">
                    <a:pos x="135" y="117"/>
                  </a:cxn>
                  <a:cxn ang="0">
                    <a:pos x="153" y="137"/>
                  </a:cxn>
                  <a:cxn ang="0">
                    <a:pos x="161" y="160"/>
                  </a:cxn>
                  <a:cxn ang="0">
                    <a:pos x="158" y="177"/>
                  </a:cxn>
                  <a:cxn ang="0">
                    <a:pos x="150" y="194"/>
                  </a:cxn>
                  <a:cxn ang="0">
                    <a:pos x="138" y="205"/>
                  </a:cxn>
                  <a:cxn ang="0">
                    <a:pos x="124" y="217"/>
                  </a:cxn>
                  <a:cxn ang="0">
                    <a:pos x="104" y="225"/>
                  </a:cxn>
                  <a:cxn ang="0">
                    <a:pos x="81" y="228"/>
                  </a:cxn>
                  <a:cxn ang="0">
                    <a:pos x="61" y="231"/>
                  </a:cxn>
                  <a:cxn ang="0">
                    <a:pos x="41" y="228"/>
                  </a:cxn>
                  <a:cxn ang="0">
                    <a:pos x="20" y="222"/>
                  </a:cxn>
                  <a:cxn ang="0">
                    <a:pos x="3" y="179"/>
                  </a:cxn>
                  <a:cxn ang="0">
                    <a:pos x="12" y="188"/>
                  </a:cxn>
                  <a:cxn ang="0">
                    <a:pos x="23" y="194"/>
                  </a:cxn>
                  <a:cxn ang="0">
                    <a:pos x="35" y="199"/>
                  </a:cxn>
                  <a:cxn ang="0">
                    <a:pos x="46" y="202"/>
                  </a:cxn>
                  <a:cxn ang="0">
                    <a:pos x="61" y="205"/>
                  </a:cxn>
                  <a:cxn ang="0">
                    <a:pos x="72" y="205"/>
                  </a:cxn>
                  <a:cxn ang="0">
                    <a:pos x="84" y="205"/>
                  </a:cxn>
                  <a:cxn ang="0">
                    <a:pos x="92" y="202"/>
                  </a:cxn>
                  <a:cxn ang="0">
                    <a:pos x="101" y="199"/>
                  </a:cxn>
                  <a:cxn ang="0">
                    <a:pos x="112" y="194"/>
                  </a:cxn>
                  <a:cxn ang="0">
                    <a:pos x="118" y="185"/>
                  </a:cxn>
                  <a:cxn ang="0">
                    <a:pos x="121" y="177"/>
                  </a:cxn>
                  <a:cxn ang="0">
                    <a:pos x="121" y="162"/>
                  </a:cxn>
                  <a:cxn ang="0">
                    <a:pos x="109" y="145"/>
                  </a:cxn>
                  <a:cxn ang="0">
                    <a:pos x="86" y="131"/>
                  </a:cxn>
                  <a:cxn ang="0">
                    <a:pos x="49" y="114"/>
                  </a:cxn>
                  <a:cxn ang="0">
                    <a:pos x="26" y="97"/>
                  </a:cxn>
                  <a:cxn ang="0">
                    <a:pos x="9" y="74"/>
                  </a:cxn>
                  <a:cxn ang="0">
                    <a:pos x="6" y="51"/>
                  </a:cxn>
                  <a:cxn ang="0">
                    <a:pos x="12" y="34"/>
                  </a:cxn>
                  <a:cxn ang="0">
                    <a:pos x="23" y="20"/>
                  </a:cxn>
                  <a:cxn ang="0">
                    <a:pos x="38" y="11"/>
                  </a:cxn>
                  <a:cxn ang="0">
                    <a:pos x="55" y="2"/>
                  </a:cxn>
                  <a:cxn ang="0">
                    <a:pos x="72" y="0"/>
                  </a:cxn>
                  <a:cxn ang="0">
                    <a:pos x="92" y="0"/>
                  </a:cxn>
                  <a:cxn ang="0">
                    <a:pos x="107" y="0"/>
                  </a:cxn>
                  <a:cxn ang="0">
                    <a:pos x="124" y="2"/>
                  </a:cxn>
                  <a:cxn ang="0">
                    <a:pos x="138" y="5"/>
                  </a:cxn>
                </a:cxnLst>
                <a:rect l="0" t="0" r="r" b="b"/>
                <a:pathLst>
                  <a:path w="161" h="231">
                    <a:moveTo>
                      <a:pt x="141" y="45"/>
                    </a:moveTo>
                    <a:lnTo>
                      <a:pt x="141" y="42"/>
                    </a:lnTo>
                    <a:lnTo>
                      <a:pt x="138" y="42"/>
                    </a:lnTo>
                    <a:lnTo>
                      <a:pt x="138" y="40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32" y="37"/>
                    </a:lnTo>
                    <a:lnTo>
                      <a:pt x="132" y="37"/>
                    </a:lnTo>
                    <a:lnTo>
                      <a:pt x="130" y="34"/>
                    </a:lnTo>
                    <a:lnTo>
                      <a:pt x="130" y="34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4" y="31"/>
                    </a:lnTo>
                    <a:lnTo>
                      <a:pt x="121" y="31"/>
                    </a:lnTo>
                    <a:lnTo>
                      <a:pt x="121" y="31"/>
                    </a:lnTo>
                    <a:lnTo>
                      <a:pt x="118" y="28"/>
                    </a:lnTo>
                    <a:lnTo>
                      <a:pt x="118" y="28"/>
                    </a:lnTo>
                    <a:lnTo>
                      <a:pt x="115" y="28"/>
                    </a:lnTo>
                    <a:lnTo>
                      <a:pt x="112" y="28"/>
                    </a:lnTo>
                    <a:lnTo>
                      <a:pt x="112" y="25"/>
                    </a:lnTo>
                    <a:lnTo>
                      <a:pt x="109" y="25"/>
                    </a:lnTo>
                    <a:lnTo>
                      <a:pt x="109" y="25"/>
                    </a:lnTo>
                    <a:lnTo>
                      <a:pt x="107" y="25"/>
                    </a:lnTo>
                    <a:lnTo>
                      <a:pt x="104" y="25"/>
                    </a:lnTo>
                    <a:lnTo>
                      <a:pt x="104" y="25"/>
                    </a:lnTo>
                    <a:lnTo>
                      <a:pt x="101" y="25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95" y="22"/>
                    </a:lnTo>
                    <a:lnTo>
                      <a:pt x="95" y="22"/>
                    </a:lnTo>
                    <a:lnTo>
                      <a:pt x="92" y="22"/>
                    </a:lnTo>
                    <a:lnTo>
                      <a:pt x="89" y="22"/>
                    </a:lnTo>
                    <a:lnTo>
                      <a:pt x="89" y="22"/>
                    </a:lnTo>
                    <a:lnTo>
                      <a:pt x="86" y="22"/>
                    </a:lnTo>
                    <a:lnTo>
                      <a:pt x="84" y="22"/>
                    </a:lnTo>
                    <a:lnTo>
                      <a:pt x="84" y="22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78" y="22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2" y="25"/>
                    </a:lnTo>
                    <a:lnTo>
                      <a:pt x="69" y="25"/>
                    </a:lnTo>
                    <a:lnTo>
                      <a:pt x="69" y="25"/>
                    </a:lnTo>
                    <a:lnTo>
                      <a:pt x="66" y="25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61" y="28"/>
                    </a:lnTo>
                    <a:lnTo>
                      <a:pt x="61" y="28"/>
                    </a:lnTo>
                    <a:lnTo>
                      <a:pt x="58" y="31"/>
                    </a:lnTo>
                    <a:lnTo>
                      <a:pt x="58" y="31"/>
                    </a:lnTo>
                    <a:lnTo>
                      <a:pt x="55" y="34"/>
                    </a:lnTo>
                    <a:lnTo>
                      <a:pt x="55" y="34"/>
                    </a:lnTo>
                    <a:lnTo>
                      <a:pt x="52" y="34"/>
                    </a:lnTo>
                    <a:lnTo>
                      <a:pt x="52" y="37"/>
                    </a:lnTo>
                    <a:lnTo>
                      <a:pt x="49" y="37"/>
                    </a:lnTo>
                    <a:lnTo>
                      <a:pt x="49" y="40"/>
                    </a:lnTo>
                    <a:lnTo>
                      <a:pt x="49" y="40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46" y="45"/>
                    </a:lnTo>
                    <a:lnTo>
                      <a:pt x="46" y="48"/>
                    </a:lnTo>
                    <a:lnTo>
                      <a:pt x="46" y="48"/>
                    </a:lnTo>
                    <a:lnTo>
                      <a:pt x="46" y="51"/>
                    </a:lnTo>
                    <a:lnTo>
                      <a:pt x="46" y="54"/>
                    </a:lnTo>
                    <a:lnTo>
                      <a:pt x="46" y="57"/>
                    </a:lnTo>
                    <a:lnTo>
                      <a:pt x="46" y="62"/>
                    </a:lnTo>
                    <a:lnTo>
                      <a:pt x="49" y="65"/>
                    </a:lnTo>
                    <a:lnTo>
                      <a:pt x="49" y="68"/>
                    </a:lnTo>
                    <a:lnTo>
                      <a:pt x="52" y="71"/>
                    </a:lnTo>
                    <a:lnTo>
                      <a:pt x="55" y="74"/>
                    </a:lnTo>
                    <a:lnTo>
                      <a:pt x="61" y="77"/>
                    </a:lnTo>
                    <a:lnTo>
                      <a:pt x="64" y="80"/>
                    </a:lnTo>
                    <a:lnTo>
                      <a:pt x="66" y="82"/>
                    </a:lnTo>
                    <a:lnTo>
                      <a:pt x="72" y="85"/>
                    </a:lnTo>
                    <a:lnTo>
                      <a:pt x="78" y="88"/>
                    </a:lnTo>
                    <a:lnTo>
                      <a:pt x="81" y="91"/>
                    </a:lnTo>
                    <a:lnTo>
                      <a:pt x="92" y="97"/>
                    </a:lnTo>
                    <a:lnTo>
                      <a:pt x="104" y="100"/>
                    </a:lnTo>
                    <a:lnTo>
                      <a:pt x="109" y="102"/>
                    </a:lnTo>
                    <a:lnTo>
                      <a:pt x="115" y="105"/>
                    </a:lnTo>
                    <a:lnTo>
                      <a:pt x="118" y="108"/>
                    </a:lnTo>
                    <a:lnTo>
                      <a:pt x="124" y="111"/>
                    </a:lnTo>
                    <a:lnTo>
                      <a:pt x="130" y="114"/>
                    </a:lnTo>
                    <a:lnTo>
                      <a:pt x="135" y="117"/>
                    </a:lnTo>
                    <a:lnTo>
                      <a:pt x="138" y="120"/>
                    </a:lnTo>
                    <a:lnTo>
                      <a:pt x="144" y="125"/>
                    </a:lnTo>
                    <a:lnTo>
                      <a:pt x="147" y="128"/>
                    </a:lnTo>
                    <a:lnTo>
                      <a:pt x="150" y="131"/>
                    </a:lnTo>
                    <a:lnTo>
                      <a:pt x="153" y="137"/>
                    </a:lnTo>
                    <a:lnTo>
                      <a:pt x="155" y="140"/>
                    </a:lnTo>
                    <a:lnTo>
                      <a:pt x="158" y="145"/>
                    </a:lnTo>
                    <a:lnTo>
                      <a:pt x="161" y="151"/>
                    </a:lnTo>
                    <a:lnTo>
                      <a:pt x="161" y="154"/>
                    </a:lnTo>
                    <a:lnTo>
                      <a:pt x="161" y="160"/>
                    </a:lnTo>
                    <a:lnTo>
                      <a:pt x="161" y="165"/>
                    </a:lnTo>
                    <a:lnTo>
                      <a:pt x="161" y="168"/>
                    </a:lnTo>
                    <a:lnTo>
                      <a:pt x="161" y="171"/>
                    </a:lnTo>
                    <a:lnTo>
                      <a:pt x="158" y="174"/>
                    </a:lnTo>
                    <a:lnTo>
                      <a:pt x="158" y="177"/>
                    </a:lnTo>
                    <a:lnTo>
                      <a:pt x="158" y="179"/>
                    </a:lnTo>
                    <a:lnTo>
                      <a:pt x="155" y="182"/>
                    </a:lnTo>
                    <a:lnTo>
                      <a:pt x="155" y="185"/>
                    </a:lnTo>
                    <a:lnTo>
                      <a:pt x="153" y="188"/>
                    </a:lnTo>
                    <a:lnTo>
                      <a:pt x="150" y="194"/>
                    </a:lnTo>
                    <a:lnTo>
                      <a:pt x="150" y="197"/>
                    </a:lnTo>
                    <a:lnTo>
                      <a:pt x="147" y="199"/>
                    </a:lnTo>
                    <a:lnTo>
                      <a:pt x="144" y="199"/>
                    </a:lnTo>
                    <a:lnTo>
                      <a:pt x="141" y="202"/>
                    </a:lnTo>
                    <a:lnTo>
                      <a:pt x="138" y="205"/>
                    </a:lnTo>
                    <a:lnTo>
                      <a:pt x="135" y="208"/>
                    </a:lnTo>
                    <a:lnTo>
                      <a:pt x="132" y="211"/>
                    </a:lnTo>
                    <a:lnTo>
                      <a:pt x="130" y="214"/>
                    </a:lnTo>
                    <a:lnTo>
                      <a:pt x="127" y="217"/>
                    </a:lnTo>
                    <a:lnTo>
                      <a:pt x="124" y="217"/>
                    </a:lnTo>
                    <a:lnTo>
                      <a:pt x="118" y="219"/>
                    </a:lnTo>
                    <a:lnTo>
                      <a:pt x="115" y="222"/>
                    </a:lnTo>
                    <a:lnTo>
                      <a:pt x="112" y="222"/>
                    </a:lnTo>
                    <a:lnTo>
                      <a:pt x="107" y="225"/>
                    </a:lnTo>
                    <a:lnTo>
                      <a:pt x="104" y="225"/>
                    </a:lnTo>
                    <a:lnTo>
                      <a:pt x="98" y="225"/>
                    </a:lnTo>
                    <a:lnTo>
                      <a:pt x="95" y="228"/>
                    </a:lnTo>
                    <a:lnTo>
                      <a:pt x="89" y="228"/>
                    </a:lnTo>
                    <a:lnTo>
                      <a:pt x="86" y="228"/>
                    </a:lnTo>
                    <a:lnTo>
                      <a:pt x="81" y="228"/>
                    </a:lnTo>
                    <a:lnTo>
                      <a:pt x="75" y="231"/>
                    </a:lnTo>
                    <a:lnTo>
                      <a:pt x="72" y="231"/>
                    </a:lnTo>
                    <a:lnTo>
                      <a:pt x="66" y="231"/>
                    </a:lnTo>
                    <a:lnTo>
                      <a:pt x="64" y="231"/>
                    </a:lnTo>
                    <a:lnTo>
                      <a:pt x="61" y="231"/>
                    </a:lnTo>
                    <a:lnTo>
                      <a:pt x="55" y="228"/>
                    </a:lnTo>
                    <a:lnTo>
                      <a:pt x="52" y="228"/>
                    </a:lnTo>
                    <a:lnTo>
                      <a:pt x="49" y="228"/>
                    </a:lnTo>
                    <a:lnTo>
                      <a:pt x="43" y="228"/>
                    </a:lnTo>
                    <a:lnTo>
                      <a:pt x="41" y="228"/>
                    </a:lnTo>
                    <a:lnTo>
                      <a:pt x="38" y="228"/>
                    </a:lnTo>
                    <a:lnTo>
                      <a:pt x="32" y="225"/>
                    </a:lnTo>
                    <a:lnTo>
                      <a:pt x="29" y="225"/>
                    </a:lnTo>
                    <a:lnTo>
                      <a:pt x="26" y="225"/>
                    </a:lnTo>
                    <a:lnTo>
                      <a:pt x="20" y="222"/>
                    </a:lnTo>
                    <a:lnTo>
                      <a:pt x="18" y="222"/>
                    </a:lnTo>
                    <a:lnTo>
                      <a:pt x="15" y="222"/>
                    </a:lnTo>
                    <a:lnTo>
                      <a:pt x="12" y="219"/>
                    </a:lnTo>
                    <a:lnTo>
                      <a:pt x="0" y="179"/>
                    </a:lnTo>
                    <a:lnTo>
                      <a:pt x="3" y="179"/>
                    </a:lnTo>
                    <a:lnTo>
                      <a:pt x="3" y="182"/>
                    </a:lnTo>
                    <a:lnTo>
                      <a:pt x="6" y="182"/>
                    </a:lnTo>
                    <a:lnTo>
                      <a:pt x="9" y="185"/>
                    </a:lnTo>
                    <a:lnTo>
                      <a:pt x="12" y="185"/>
                    </a:lnTo>
                    <a:lnTo>
                      <a:pt x="12" y="188"/>
                    </a:lnTo>
                    <a:lnTo>
                      <a:pt x="15" y="188"/>
                    </a:lnTo>
                    <a:lnTo>
                      <a:pt x="18" y="188"/>
                    </a:lnTo>
                    <a:lnTo>
                      <a:pt x="20" y="191"/>
                    </a:lnTo>
                    <a:lnTo>
                      <a:pt x="20" y="191"/>
                    </a:lnTo>
                    <a:lnTo>
                      <a:pt x="23" y="194"/>
                    </a:lnTo>
                    <a:lnTo>
                      <a:pt x="26" y="194"/>
                    </a:lnTo>
                    <a:lnTo>
                      <a:pt x="29" y="197"/>
                    </a:lnTo>
                    <a:lnTo>
                      <a:pt x="32" y="197"/>
                    </a:lnTo>
                    <a:lnTo>
                      <a:pt x="32" y="197"/>
                    </a:lnTo>
                    <a:lnTo>
                      <a:pt x="35" y="199"/>
                    </a:lnTo>
                    <a:lnTo>
                      <a:pt x="38" y="199"/>
                    </a:lnTo>
                    <a:lnTo>
                      <a:pt x="41" y="199"/>
                    </a:lnTo>
                    <a:lnTo>
                      <a:pt x="43" y="199"/>
                    </a:lnTo>
                    <a:lnTo>
                      <a:pt x="46" y="202"/>
                    </a:lnTo>
                    <a:lnTo>
                      <a:pt x="46" y="202"/>
                    </a:lnTo>
                    <a:lnTo>
                      <a:pt x="49" y="202"/>
                    </a:lnTo>
                    <a:lnTo>
                      <a:pt x="52" y="202"/>
                    </a:lnTo>
                    <a:lnTo>
                      <a:pt x="55" y="202"/>
                    </a:lnTo>
                    <a:lnTo>
                      <a:pt x="58" y="205"/>
                    </a:lnTo>
                    <a:lnTo>
                      <a:pt x="61" y="205"/>
                    </a:lnTo>
                    <a:lnTo>
                      <a:pt x="64" y="205"/>
                    </a:lnTo>
                    <a:lnTo>
                      <a:pt x="64" y="205"/>
                    </a:lnTo>
                    <a:lnTo>
                      <a:pt x="66" y="205"/>
                    </a:lnTo>
                    <a:lnTo>
                      <a:pt x="69" y="205"/>
                    </a:lnTo>
                    <a:lnTo>
                      <a:pt x="72" y="205"/>
                    </a:lnTo>
                    <a:lnTo>
                      <a:pt x="75" y="205"/>
                    </a:lnTo>
                    <a:lnTo>
                      <a:pt x="75" y="205"/>
                    </a:lnTo>
                    <a:lnTo>
                      <a:pt x="78" y="205"/>
                    </a:lnTo>
                    <a:lnTo>
                      <a:pt x="81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6" y="205"/>
                    </a:lnTo>
                    <a:lnTo>
                      <a:pt x="89" y="205"/>
                    </a:lnTo>
                    <a:lnTo>
                      <a:pt x="89" y="202"/>
                    </a:lnTo>
                    <a:lnTo>
                      <a:pt x="92" y="202"/>
                    </a:lnTo>
                    <a:lnTo>
                      <a:pt x="95" y="202"/>
                    </a:lnTo>
                    <a:lnTo>
                      <a:pt x="95" y="202"/>
                    </a:lnTo>
                    <a:lnTo>
                      <a:pt x="98" y="199"/>
                    </a:lnTo>
                    <a:lnTo>
                      <a:pt x="101" y="199"/>
                    </a:lnTo>
                    <a:lnTo>
                      <a:pt x="101" y="199"/>
                    </a:lnTo>
                    <a:lnTo>
                      <a:pt x="104" y="199"/>
                    </a:lnTo>
                    <a:lnTo>
                      <a:pt x="107" y="197"/>
                    </a:lnTo>
                    <a:lnTo>
                      <a:pt x="107" y="197"/>
                    </a:lnTo>
                    <a:lnTo>
                      <a:pt x="109" y="194"/>
                    </a:lnTo>
                    <a:lnTo>
                      <a:pt x="112" y="194"/>
                    </a:lnTo>
                    <a:lnTo>
                      <a:pt x="112" y="191"/>
                    </a:lnTo>
                    <a:lnTo>
                      <a:pt x="115" y="191"/>
                    </a:lnTo>
                    <a:lnTo>
                      <a:pt x="115" y="188"/>
                    </a:lnTo>
                    <a:lnTo>
                      <a:pt x="118" y="188"/>
                    </a:lnTo>
                    <a:lnTo>
                      <a:pt x="118" y="185"/>
                    </a:lnTo>
                    <a:lnTo>
                      <a:pt x="118" y="185"/>
                    </a:lnTo>
                    <a:lnTo>
                      <a:pt x="121" y="182"/>
                    </a:lnTo>
                    <a:lnTo>
                      <a:pt x="121" y="182"/>
                    </a:lnTo>
                    <a:lnTo>
                      <a:pt x="121" y="179"/>
                    </a:lnTo>
                    <a:lnTo>
                      <a:pt x="121" y="177"/>
                    </a:lnTo>
                    <a:lnTo>
                      <a:pt x="124" y="177"/>
                    </a:lnTo>
                    <a:lnTo>
                      <a:pt x="124" y="174"/>
                    </a:lnTo>
                    <a:lnTo>
                      <a:pt x="124" y="171"/>
                    </a:lnTo>
                    <a:lnTo>
                      <a:pt x="124" y="165"/>
                    </a:lnTo>
                    <a:lnTo>
                      <a:pt x="121" y="162"/>
                    </a:lnTo>
                    <a:lnTo>
                      <a:pt x="121" y="157"/>
                    </a:lnTo>
                    <a:lnTo>
                      <a:pt x="118" y="154"/>
                    </a:lnTo>
                    <a:lnTo>
                      <a:pt x="115" y="151"/>
                    </a:lnTo>
                    <a:lnTo>
                      <a:pt x="112" y="148"/>
                    </a:lnTo>
                    <a:lnTo>
                      <a:pt x="109" y="145"/>
                    </a:lnTo>
                    <a:lnTo>
                      <a:pt x="104" y="142"/>
                    </a:lnTo>
                    <a:lnTo>
                      <a:pt x="101" y="140"/>
                    </a:lnTo>
                    <a:lnTo>
                      <a:pt x="95" y="137"/>
                    </a:lnTo>
                    <a:lnTo>
                      <a:pt x="92" y="134"/>
                    </a:lnTo>
                    <a:lnTo>
                      <a:pt x="86" y="131"/>
                    </a:lnTo>
                    <a:lnTo>
                      <a:pt x="75" y="125"/>
                    </a:lnTo>
                    <a:lnTo>
                      <a:pt x="64" y="122"/>
                    </a:lnTo>
                    <a:lnTo>
                      <a:pt x="61" y="120"/>
                    </a:lnTo>
                    <a:lnTo>
                      <a:pt x="55" y="117"/>
                    </a:lnTo>
                    <a:lnTo>
                      <a:pt x="49" y="114"/>
                    </a:lnTo>
                    <a:lnTo>
                      <a:pt x="43" y="111"/>
                    </a:lnTo>
                    <a:lnTo>
                      <a:pt x="38" y="108"/>
                    </a:lnTo>
                    <a:lnTo>
                      <a:pt x="35" y="105"/>
                    </a:lnTo>
                    <a:lnTo>
                      <a:pt x="29" y="102"/>
                    </a:lnTo>
                    <a:lnTo>
                      <a:pt x="26" y="97"/>
                    </a:lnTo>
                    <a:lnTo>
                      <a:pt x="20" y="94"/>
                    </a:lnTo>
                    <a:lnTo>
                      <a:pt x="18" y="88"/>
                    </a:lnTo>
                    <a:lnTo>
                      <a:pt x="15" y="85"/>
                    </a:lnTo>
                    <a:lnTo>
                      <a:pt x="12" y="80"/>
                    </a:lnTo>
                    <a:lnTo>
                      <a:pt x="9" y="74"/>
                    </a:lnTo>
                    <a:lnTo>
                      <a:pt x="9" y="71"/>
                    </a:lnTo>
                    <a:lnTo>
                      <a:pt x="6" y="62"/>
                    </a:lnTo>
                    <a:lnTo>
                      <a:pt x="6" y="57"/>
                    </a:lnTo>
                    <a:lnTo>
                      <a:pt x="6" y="54"/>
                    </a:lnTo>
                    <a:lnTo>
                      <a:pt x="6" y="51"/>
                    </a:lnTo>
                    <a:lnTo>
                      <a:pt x="9" y="45"/>
                    </a:lnTo>
                    <a:lnTo>
                      <a:pt x="9" y="42"/>
                    </a:lnTo>
                    <a:lnTo>
                      <a:pt x="9" y="40"/>
                    </a:lnTo>
                    <a:lnTo>
                      <a:pt x="12" y="37"/>
                    </a:lnTo>
                    <a:lnTo>
                      <a:pt x="12" y="34"/>
                    </a:lnTo>
                    <a:lnTo>
                      <a:pt x="15" y="31"/>
                    </a:lnTo>
                    <a:lnTo>
                      <a:pt x="15" y="28"/>
                    </a:lnTo>
                    <a:lnTo>
                      <a:pt x="18" y="25"/>
                    </a:lnTo>
                    <a:lnTo>
                      <a:pt x="20" y="22"/>
                    </a:lnTo>
                    <a:lnTo>
                      <a:pt x="23" y="20"/>
                    </a:lnTo>
                    <a:lnTo>
                      <a:pt x="26" y="17"/>
                    </a:lnTo>
                    <a:lnTo>
                      <a:pt x="29" y="17"/>
                    </a:lnTo>
                    <a:lnTo>
                      <a:pt x="32" y="14"/>
                    </a:lnTo>
                    <a:lnTo>
                      <a:pt x="35" y="11"/>
                    </a:lnTo>
                    <a:lnTo>
                      <a:pt x="38" y="11"/>
                    </a:lnTo>
                    <a:lnTo>
                      <a:pt x="41" y="8"/>
                    </a:lnTo>
                    <a:lnTo>
                      <a:pt x="43" y="8"/>
                    </a:lnTo>
                    <a:lnTo>
                      <a:pt x="46" y="5"/>
                    </a:lnTo>
                    <a:lnTo>
                      <a:pt x="49" y="5"/>
                    </a:lnTo>
                    <a:lnTo>
                      <a:pt x="55" y="2"/>
                    </a:lnTo>
                    <a:lnTo>
                      <a:pt x="58" y="2"/>
                    </a:lnTo>
                    <a:lnTo>
                      <a:pt x="61" y="2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09" y="0"/>
                    </a:lnTo>
                    <a:lnTo>
                      <a:pt x="112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2"/>
                    </a:lnTo>
                    <a:lnTo>
                      <a:pt x="127" y="2"/>
                    </a:lnTo>
                    <a:lnTo>
                      <a:pt x="130" y="2"/>
                    </a:lnTo>
                    <a:lnTo>
                      <a:pt x="132" y="2"/>
                    </a:lnTo>
                    <a:lnTo>
                      <a:pt x="135" y="5"/>
                    </a:lnTo>
                    <a:lnTo>
                      <a:pt x="138" y="5"/>
                    </a:lnTo>
                    <a:lnTo>
                      <a:pt x="141" y="5"/>
                    </a:lnTo>
                    <a:lnTo>
                      <a:pt x="141" y="45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" name="Group 37"/>
            <p:cNvGrpSpPr>
              <a:grpSpLocks/>
            </p:cNvGrpSpPr>
            <p:nvPr userDrawn="1"/>
          </p:nvGrpSpPr>
          <p:grpSpPr bwMode="auto">
            <a:xfrm>
              <a:off x="5061" y="4134"/>
              <a:ext cx="653" cy="29"/>
              <a:chOff x="18" y="4094"/>
              <a:chExt cx="806" cy="36"/>
            </a:xfrm>
          </p:grpSpPr>
          <p:sp>
            <p:nvSpPr>
              <p:cNvPr id="14" name="Freeform 38"/>
              <p:cNvSpPr>
                <a:spLocks noEditPoints="1"/>
              </p:cNvSpPr>
              <p:nvPr userDrawn="1"/>
            </p:nvSpPr>
            <p:spPr bwMode="auto">
              <a:xfrm>
                <a:off x="25" y="4115"/>
                <a:ext cx="788" cy="15"/>
              </a:xfrm>
              <a:custGeom>
                <a:avLst/>
                <a:gdLst/>
                <a:ahLst/>
                <a:cxnLst>
                  <a:cxn ang="0">
                    <a:pos x="61" y="23"/>
                  </a:cxn>
                  <a:cxn ang="0">
                    <a:pos x="150" y="0"/>
                  </a:cxn>
                  <a:cxn ang="0">
                    <a:pos x="150" y="14"/>
                  </a:cxn>
                  <a:cxn ang="0">
                    <a:pos x="138" y="17"/>
                  </a:cxn>
                  <a:cxn ang="0">
                    <a:pos x="133" y="8"/>
                  </a:cxn>
                  <a:cxn ang="0">
                    <a:pos x="130" y="17"/>
                  </a:cxn>
                  <a:cxn ang="0">
                    <a:pos x="144" y="23"/>
                  </a:cxn>
                  <a:cxn ang="0">
                    <a:pos x="155" y="11"/>
                  </a:cxn>
                  <a:cxn ang="0">
                    <a:pos x="155" y="0"/>
                  </a:cxn>
                  <a:cxn ang="0">
                    <a:pos x="230" y="23"/>
                  </a:cxn>
                  <a:cxn ang="0">
                    <a:pos x="265" y="0"/>
                  </a:cxn>
                  <a:cxn ang="0">
                    <a:pos x="322" y="11"/>
                  </a:cxn>
                  <a:cxn ang="0">
                    <a:pos x="331" y="20"/>
                  </a:cxn>
                  <a:cxn ang="0">
                    <a:pos x="342" y="23"/>
                  </a:cxn>
                  <a:cxn ang="0">
                    <a:pos x="354" y="17"/>
                  </a:cxn>
                  <a:cxn ang="0">
                    <a:pos x="356" y="0"/>
                  </a:cxn>
                  <a:cxn ang="0">
                    <a:pos x="348" y="14"/>
                  </a:cxn>
                  <a:cxn ang="0">
                    <a:pos x="342" y="17"/>
                  </a:cxn>
                  <a:cxn ang="0">
                    <a:pos x="333" y="14"/>
                  </a:cxn>
                  <a:cxn ang="0">
                    <a:pos x="328" y="5"/>
                  </a:cxn>
                  <a:cxn ang="0">
                    <a:pos x="408" y="0"/>
                  </a:cxn>
                  <a:cxn ang="0">
                    <a:pos x="468" y="0"/>
                  </a:cxn>
                  <a:cxn ang="0">
                    <a:pos x="523" y="23"/>
                  </a:cxn>
                  <a:cxn ang="0">
                    <a:pos x="552" y="0"/>
                  </a:cxn>
                  <a:cxn ang="0">
                    <a:pos x="589" y="5"/>
                  </a:cxn>
                  <a:cxn ang="0">
                    <a:pos x="583" y="17"/>
                  </a:cxn>
                  <a:cxn ang="0">
                    <a:pos x="569" y="14"/>
                  </a:cxn>
                  <a:cxn ang="0">
                    <a:pos x="563" y="11"/>
                  </a:cxn>
                  <a:cxn ang="0">
                    <a:pos x="569" y="20"/>
                  </a:cxn>
                  <a:cxn ang="0">
                    <a:pos x="589" y="20"/>
                  </a:cxn>
                  <a:cxn ang="0">
                    <a:pos x="595" y="8"/>
                  </a:cxn>
                  <a:cxn ang="0">
                    <a:pos x="606" y="0"/>
                  </a:cxn>
                  <a:cxn ang="0">
                    <a:pos x="664" y="0"/>
                  </a:cxn>
                  <a:cxn ang="0">
                    <a:pos x="710" y="8"/>
                  </a:cxn>
                  <a:cxn ang="0">
                    <a:pos x="721" y="20"/>
                  </a:cxn>
                  <a:cxn ang="0">
                    <a:pos x="738" y="23"/>
                  </a:cxn>
                  <a:cxn ang="0">
                    <a:pos x="753" y="17"/>
                  </a:cxn>
                  <a:cxn ang="0">
                    <a:pos x="761" y="3"/>
                  </a:cxn>
                  <a:cxn ang="0">
                    <a:pos x="753" y="8"/>
                  </a:cxn>
                  <a:cxn ang="0">
                    <a:pos x="744" y="14"/>
                  </a:cxn>
                  <a:cxn ang="0">
                    <a:pos x="733" y="17"/>
                  </a:cxn>
                  <a:cxn ang="0">
                    <a:pos x="721" y="11"/>
                  </a:cxn>
                  <a:cxn ang="0">
                    <a:pos x="712" y="3"/>
                  </a:cxn>
                  <a:cxn ang="0">
                    <a:pos x="830" y="0"/>
                  </a:cxn>
                  <a:cxn ang="0">
                    <a:pos x="905" y="17"/>
                  </a:cxn>
                  <a:cxn ang="0">
                    <a:pos x="954" y="23"/>
                  </a:cxn>
                  <a:cxn ang="0">
                    <a:pos x="1017" y="11"/>
                  </a:cxn>
                  <a:cxn ang="0">
                    <a:pos x="1014" y="17"/>
                  </a:cxn>
                  <a:cxn ang="0">
                    <a:pos x="1002" y="14"/>
                  </a:cxn>
                  <a:cxn ang="0">
                    <a:pos x="997" y="17"/>
                  </a:cxn>
                  <a:cxn ang="0">
                    <a:pos x="1011" y="23"/>
                  </a:cxn>
                  <a:cxn ang="0">
                    <a:pos x="1020" y="17"/>
                  </a:cxn>
                  <a:cxn ang="0">
                    <a:pos x="1020" y="0"/>
                  </a:cxn>
                  <a:cxn ang="0">
                    <a:pos x="1083" y="0"/>
                  </a:cxn>
                  <a:cxn ang="0">
                    <a:pos x="1132" y="0"/>
                  </a:cxn>
                  <a:cxn ang="0">
                    <a:pos x="1137" y="11"/>
                  </a:cxn>
                  <a:cxn ang="0">
                    <a:pos x="1126" y="17"/>
                  </a:cxn>
                  <a:cxn ang="0">
                    <a:pos x="1117" y="11"/>
                  </a:cxn>
                  <a:cxn ang="0">
                    <a:pos x="1111" y="14"/>
                  </a:cxn>
                  <a:cxn ang="0">
                    <a:pos x="1123" y="23"/>
                  </a:cxn>
                  <a:cxn ang="0">
                    <a:pos x="1140" y="14"/>
                  </a:cxn>
                  <a:cxn ang="0">
                    <a:pos x="1143" y="3"/>
                  </a:cxn>
                  <a:cxn ang="0">
                    <a:pos x="1198" y="0"/>
                  </a:cxn>
                </a:cxnLst>
                <a:rect l="0" t="0" r="r" b="b"/>
                <a:pathLst>
                  <a:path w="1209" h="23">
                    <a:moveTo>
                      <a:pt x="0" y="0"/>
                    </a:moveTo>
                    <a:lnTo>
                      <a:pt x="0" y="23"/>
                    </a:lnTo>
                    <a:lnTo>
                      <a:pt x="6" y="2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  <a:moveTo>
                      <a:pt x="23" y="0"/>
                    </a:moveTo>
                    <a:lnTo>
                      <a:pt x="23" y="23"/>
                    </a:lnTo>
                    <a:lnTo>
                      <a:pt x="29" y="23"/>
                    </a:lnTo>
                    <a:lnTo>
                      <a:pt x="29" y="0"/>
                    </a:lnTo>
                    <a:lnTo>
                      <a:pt x="23" y="0"/>
                    </a:lnTo>
                    <a:close/>
                    <a:moveTo>
                      <a:pt x="55" y="0"/>
                    </a:moveTo>
                    <a:lnTo>
                      <a:pt x="55" y="23"/>
                    </a:lnTo>
                    <a:lnTo>
                      <a:pt x="61" y="23"/>
                    </a:lnTo>
                    <a:lnTo>
                      <a:pt x="61" y="0"/>
                    </a:lnTo>
                    <a:lnTo>
                      <a:pt x="55" y="0"/>
                    </a:lnTo>
                    <a:close/>
                    <a:moveTo>
                      <a:pt x="72" y="0"/>
                    </a:moveTo>
                    <a:lnTo>
                      <a:pt x="72" y="23"/>
                    </a:lnTo>
                    <a:lnTo>
                      <a:pt x="101" y="23"/>
                    </a:lnTo>
                    <a:lnTo>
                      <a:pt x="101" y="17"/>
                    </a:lnTo>
                    <a:lnTo>
                      <a:pt x="78" y="17"/>
                    </a:lnTo>
                    <a:lnTo>
                      <a:pt x="78" y="0"/>
                    </a:lnTo>
                    <a:lnTo>
                      <a:pt x="72" y="0"/>
                    </a:lnTo>
                    <a:close/>
                    <a:moveTo>
                      <a:pt x="147" y="0"/>
                    </a:moveTo>
                    <a:lnTo>
                      <a:pt x="147" y="0"/>
                    </a:lnTo>
                    <a:lnTo>
                      <a:pt x="150" y="0"/>
                    </a:lnTo>
                    <a:lnTo>
                      <a:pt x="150" y="0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3" y="3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3" y="8"/>
                    </a:lnTo>
                    <a:lnTo>
                      <a:pt x="153" y="8"/>
                    </a:lnTo>
                    <a:lnTo>
                      <a:pt x="153" y="8"/>
                    </a:lnTo>
                    <a:lnTo>
                      <a:pt x="153" y="11"/>
                    </a:lnTo>
                    <a:lnTo>
                      <a:pt x="153" y="11"/>
                    </a:lnTo>
                    <a:lnTo>
                      <a:pt x="150" y="11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4" y="17"/>
                    </a:lnTo>
                    <a:lnTo>
                      <a:pt x="144" y="17"/>
                    </a:lnTo>
                    <a:lnTo>
                      <a:pt x="144" y="17"/>
                    </a:lnTo>
                    <a:lnTo>
                      <a:pt x="141" y="17"/>
                    </a:lnTo>
                    <a:lnTo>
                      <a:pt x="141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5" y="17"/>
                    </a:lnTo>
                    <a:lnTo>
                      <a:pt x="135" y="17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8"/>
                    </a:lnTo>
                    <a:lnTo>
                      <a:pt x="133" y="8"/>
                    </a:lnTo>
                    <a:lnTo>
                      <a:pt x="133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5" y="20"/>
                    </a:lnTo>
                    <a:lnTo>
                      <a:pt x="135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7" y="23"/>
                    </a:lnTo>
                    <a:lnTo>
                      <a:pt x="147" y="23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53" y="20"/>
                    </a:lnTo>
                    <a:lnTo>
                      <a:pt x="153" y="17"/>
                    </a:lnTo>
                    <a:lnTo>
                      <a:pt x="153" y="17"/>
                    </a:lnTo>
                    <a:lnTo>
                      <a:pt x="155" y="17"/>
                    </a:lnTo>
                    <a:lnTo>
                      <a:pt x="155" y="14"/>
                    </a:lnTo>
                    <a:lnTo>
                      <a:pt x="155" y="14"/>
                    </a:lnTo>
                    <a:lnTo>
                      <a:pt x="155" y="14"/>
                    </a:lnTo>
                    <a:lnTo>
                      <a:pt x="155" y="11"/>
                    </a:lnTo>
                    <a:lnTo>
                      <a:pt x="158" y="11"/>
                    </a:lnTo>
                    <a:lnTo>
                      <a:pt x="158" y="11"/>
                    </a:lnTo>
                    <a:lnTo>
                      <a:pt x="158" y="11"/>
                    </a:lnTo>
                    <a:lnTo>
                      <a:pt x="158" y="8"/>
                    </a:lnTo>
                    <a:lnTo>
                      <a:pt x="158" y="8"/>
                    </a:lnTo>
                    <a:lnTo>
                      <a:pt x="158" y="8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3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47" y="0"/>
                    </a:lnTo>
                    <a:close/>
                    <a:moveTo>
                      <a:pt x="173" y="0"/>
                    </a:moveTo>
                    <a:lnTo>
                      <a:pt x="173" y="23"/>
                    </a:lnTo>
                    <a:lnTo>
                      <a:pt x="176" y="23"/>
                    </a:lnTo>
                    <a:lnTo>
                      <a:pt x="176" y="0"/>
                    </a:lnTo>
                    <a:lnTo>
                      <a:pt x="173" y="0"/>
                    </a:lnTo>
                    <a:close/>
                    <a:moveTo>
                      <a:pt x="193" y="0"/>
                    </a:moveTo>
                    <a:lnTo>
                      <a:pt x="184" y="23"/>
                    </a:lnTo>
                    <a:lnTo>
                      <a:pt x="190" y="23"/>
                    </a:lnTo>
                    <a:lnTo>
                      <a:pt x="199" y="5"/>
                    </a:lnTo>
                    <a:lnTo>
                      <a:pt x="222" y="5"/>
                    </a:lnTo>
                    <a:lnTo>
                      <a:pt x="230" y="23"/>
                    </a:lnTo>
                    <a:lnTo>
                      <a:pt x="236" y="23"/>
                    </a:lnTo>
                    <a:lnTo>
                      <a:pt x="224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199" y="0"/>
                    </a:lnTo>
                    <a:lnTo>
                      <a:pt x="199" y="0"/>
                    </a:lnTo>
                    <a:lnTo>
                      <a:pt x="193" y="0"/>
                    </a:lnTo>
                    <a:close/>
                    <a:moveTo>
                      <a:pt x="242" y="0"/>
                    </a:moveTo>
                    <a:lnTo>
                      <a:pt x="242" y="23"/>
                    </a:lnTo>
                    <a:lnTo>
                      <a:pt x="247" y="23"/>
                    </a:lnTo>
                    <a:lnTo>
                      <a:pt x="247" y="0"/>
                    </a:lnTo>
                    <a:lnTo>
                      <a:pt x="242" y="0"/>
                    </a:lnTo>
                    <a:close/>
                    <a:moveTo>
                      <a:pt x="265" y="0"/>
                    </a:moveTo>
                    <a:lnTo>
                      <a:pt x="265" y="23"/>
                    </a:lnTo>
                    <a:lnTo>
                      <a:pt x="293" y="23"/>
                    </a:lnTo>
                    <a:lnTo>
                      <a:pt x="293" y="17"/>
                    </a:lnTo>
                    <a:lnTo>
                      <a:pt x="270" y="17"/>
                    </a:lnTo>
                    <a:lnTo>
                      <a:pt x="270" y="0"/>
                    </a:lnTo>
                    <a:lnTo>
                      <a:pt x="265" y="0"/>
                    </a:lnTo>
                    <a:close/>
                    <a:moveTo>
                      <a:pt x="322" y="0"/>
                    </a:moveTo>
                    <a:lnTo>
                      <a:pt x="322" y="3"/>
                    </a:lnTo>
                    <a:lnTo>
                      <a:pt x="322" y="3"/>
                    </a:lnTo>
                    <a:lnTo>
                      <a:pt x="322" y="5"/>
                    </a:lnTo>
                    <a:lnTo>
                      <a:pt x="322" y="8"/>
                    </a:lnTo>
                    <a:lnTo>
                      <a:pt x="322" y="8"/>
                    </a:lnTo>
                    <a:lnTo>
                      <a:pt x="322" y="11"/>
                    </a:lnTo>
                    <a:lnTo>
                      <a:pt x="322" y="11"/>
                    </a:lnTo>
                    <a:lnTo>
                      <a:pt x="325" y="11"/>
                    </a:lnTo>
                    <a:lnTo>
                      <a:pt x="325" y="14"/>
                    </a:lnTo>
                    <a:lnTo>
                      <a:pt x="325" y="14"/>
                    </a:lnTo>
                    <a:lnTo>
                      <a:pt x="325" y="14"/>
                    </a:lnTo>
                    <a:lnTo>
                      <a:pt x="325" y="17"/>
                    </a:lnTo>
                    <a:lnTo>
                      <a:pt x="325" y="17"/>
                    </a:lnTo>
                    <a:lnTo>
                      <a:pt x="328" y="17"/>
                    </a:lnTo>
                    <a:lnTo>
                      <a:pt x="328" y="17"/>
                    </a:lnTo>
                    <a:lnTo>
                      <a:pt x="328" y="20"/>
                    </a:lnTo>
                    <a:lnTo>
                      <a:pt x="328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3" y="20"/>
                    </a:lnTo>
                    <a:lnTo>
                      <a:pt x="333" y="23"/>
                    </a:lnTo>
                    <a:lnTo>
                      <a:pt x="333" y="23"/>
                    </a:lnTo>
                    <a:lnTo>
                      <a:pt x="336" y="23"/>
                    </a:lnTo>
                    <a:lnTo>
                      <a:pt x="336" y="23"/>
                    </a:lnTo>
                    <a:lnTo>
                      <a:pt x="336" y="23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42" y="23"/>
                    </a:lnTo>
                    <a:lnTo>
                      <a:pt x="342" y="23"/>
                    </a:lnTo>
                    <a:lnTo>
                      <a:pt x="342" y="23"/>
                    </a:lnTo>
                    <a:lnTo>
                      <a:pt x="345" y="23"/>
                    </a:lnTo>
                    <a:lnTo>
                      <a:pt x="345" y="23"/>
                    </a:lnTo>
                    <a:lnTo>
                      <a:pt x="345" y="23"/>
                    </a:lnTo>
                    <a:lnTo>
                      <a:pt x="348" y="23"/>
                    </a:lnTo>
                    <a:lnTo>
                      <a:pt x="348" y="20"/>
                    </a:lnTo>
                    <a:lnTo>
                      <a:pt x="348" y="20"/>
                    </a:lnTo>
                    <a:lnTo>
                      <a:pt x="348" y="20"/>
                    </a:lnTo>
                    <a:lnTo>
                      <a:pt x="351" y="20"/>
                    </a:lnTo>
                    <a:lnTo>
                      <a:pt x="351" y="20"/>
                    </a:lnTo>
                    <a:lnTo>
                      <a:pt x="351" y="17"/>
                    </a:lnTo>
                    <a:lnTo>
                      <a:pt x="354" y="17"/>
                    </a:lnTo>
                    <a:lnTo>
                      <a:pt x="354" y="17"/>
                    </a:lnTo>
                    <a:lnTo>
                      <a:pt x="354" y="17"/>
                    </a:lnTo>
                    <a:lnTo>
                      <a:pt x="354" y="14"/>
                    </a:lnTo>
                    <a:lnTo>
                      <a:pt x="354" y="14"/>
                    </a:lnTo>
                    <a:lnTo>
                      <a:pt x="356" y="14"/>
                    </a:lnTo>
                    <a:lnTo>
                      <a:pt x="356" y="14"/>
                    </a:lnTo>
                    <a:lnTo>
                      <a:pt x="356" y="11"/>
                    </a:lnTo>
                    <a:lnTo>
                      <a:pt x="356" y="11"/>
                    </a:lnTo>
                    <a:lnTo>
                      <a:pt x="356" y="11"/>
                    </a:lnTo>
                    <a:lnTo>
                      <a:pt x="356" y="8"/>
                    </a:lnTo>
                    <a:lnTo>
                      <a:pt x="356" y="8"/>
                    </a:lnTo>
                    <a:lnTo>
                      <a:pt x="356" y="5"/>
                    </a:lnTo>
                    <a:lnTo>
                      <a:pt x="356" y="3"/>
                    </a:lnTo>
                    <a:lnTo>
                      <a:pt x="356" y="3"/>
                    </a:lnTo>
                    <a:lnTo>
                      <a:pt x="356" y="0"/>
                    </a:lnTo>
                    <a:lnTo>
                      <a:pt x="354" y="0"/>
                    </a:lnTo>
                    <a:lnTo>
                      <a:pt x="354" y="3"/>
                    </a:lnTo>
                    <a:lnTo>
                      <a:pt x="354" y="3"/>
                    </a:lnTo>
                    <a:lnTo>
                      <a:pt x="354" y="5"/>
                    </a:lnTo>
                    <a:lnTo>
                      <a:pt x="351" y="5"/>
                    </a:lnTo>
                    <a:lnTo>
                      <a:pt x="351" y="8"/>
                    </a:lnTo>
                    <a:lnTo>
                      <a:pt x="351" y="8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33" y="14"/>
                    </a:lnTo>
                    <a:lnTo>
                      <a:pt x="333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1"/>
                    </a:lnTo>
                    <a:lnTo>
                      <a:pt x="331" y="11"/>
                    </a:lnTo>
                    <a:lnTo>
                      <a:pt x="328" y="11"/>
                    </a:lnTo>
                    <a:lnTo>
                      <a:pt x="328" y="11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8" y="5"/>
                    </a:lnTo>
                    <a:lnTo>
                      <a:pt x="328" y="5"/>
                    </a:lnTo>
                    <a:lnTo>
                      <a:pt x="328" y="3"/>
                    </a:lnTo>
                    <a:lnTo>
                      <a:pt x="328" y="3"/>
                    </a:lnTo>
                    <a:lnTo>
                      <a:pt x="328" y="0"/>
                    </a:lnTo>
                    <a:lnTo>
                      <a:pt x="322" y="0"/>
                    </a:lnTo>
                    <a:close/>
                    <a:moveTo>
                      <a:pt x="368" y="0"/>
                    </a:moveTo>
                    <a:lnTo>
                      <a:pt x="368" y="23"/>
                    </a:lnTo>
                    <a:lnTo>
                      <a:pt x="374" y="23"/>
                    </a:lnTo>
                    <a:lnTo>
                      <a:pt x="374" y="0"/>
                    </a:lnTo>
                    <a:lnTo>
                      <a:pt x="368" y="0"/>
                    </a:lnTo>
                    <a:close/>
                    <a:moveTo>
                      <a:pt x="388" y="0"/>
                    </a:moveTo>
                    <a:lnTo>
                      <a:pt x="405" y="23"/>
                    </a:lnTo>
                    <a:lnTo>
                      <a:pt x="408" y="23"/>
                    </a:lnTo>
                    <a:lnTo>
                      <a:pt x="408" y="0"/>
                    </a:lnTo>
                    <a:lnTo>
                      <a:pt x="405" y="0"/>
                    </a:lnTo>
                    <a:lnTo>
                      <a:pt x="405" y="14"/>
                    </a:lnTo>
                    <a:lnTo>
                      <a:pt x="394" y="0"/>
                    </a:lnTo>
                    <a:lnTo>
                      <a:pt x="388" y="0"/>
                    </a:lnTo>
                    <a:close/>
                    <a:moveTo>
                      <a:pt x="420" y="0"/>
                    </a:moveTo>
                    <a:lnTo>
                      <a:pt x="420" y="23"/>
                    </a:lnTo>
                    <a:lnTo>
                      <a:pt x="425" y="23"/>
                    </a:lnTo>
                    <a:lnTo>
                      <a:pt x="425" y="0"/>
                    </a:lnTo>
                    <a:lnTo>
                      <a:pt x="420" y="0"/>
                    </a:lnTo>
                    <a:close/>
                    <a:moveTo>
                      <a:pt x="443" y="0"/>
                    </a:moveTo>
                    <a:lnTo>
                      <a:pt x="454" y="23"/>
                    </a:lnTo>
                    <a:lnTo>
                      <a:pt x="457" y="23"/>
                    </a:lnTo>
                    <a:lnTo>
                      <a:pt x="468" y="0"/>
                    </a:lnTo>
                    <a:lnTo>
                      <a:pt x="463" y="0"/>
                    </a:lnTo>
                    <a:lnTo>
                      <a:pt x="454" y="14"/>
                    </a:lnTo>
                    <a:lnTo>
                      <a:pt x="448" y="0"/>
                    </a:lnTo>
                    <a:lnTo>
                      <a:pt x="443" y="0"/>
                    </a:lnTo>
                    <a:close/>
                    <a:moveTo>
                      <a:pt x="486" y="0"/>
                    </a:moveTo>
                    <a:lnTo>
                      <a:pt x="486" y="23"/>
                    </a:lnTo>
                    <a:lnTo>
                      <a:pt x="514" y="23"/>
                    </a:lnTo>
                    <a:lnTo>
                      <a:pt x="514" y="17"/>
                    </a:lnTo>
                    <a:lnTo>
                      <a:pt x="491" y="17"/>
                    </a:lnTo>
                    <a:lnTo>
                      <a:pt x="491" y="0"/>
                    </a:lnTo>
                    <a:lnTo>
                      <a:pt x="486" y="0"/>
                    </a:lnTo>
                    <a:close/>
                    <a:moveTo>
                      <a:pt x="523" y="0"/>
                    </a:moveTo>
                    <a:lnTo>
                      <a:pt x="523" y="23"/>
                    </a:lnTo>
                    <a:lnTo>
                      <a:pt x="529" y="23"/>
                    </a:lnTo>
                    <a:lnTo>
                      <a:pt x="529" y="0"/>
                    </a:lnTo>
                    <a:lnTo>
                      <a:pt x="523" y="0"/>
                    </a:lnTo>
                    <a:close/>
                    <a:moveTo>
                      <a:pt x="534" y="0"/>
                    </a:moveTo>
                    <a:lnTo>
                      <a:pt x="552" y="23"/>
                    </a:lnTo>
                    <a:lnTo>
                      <a:pt x="557" y="23"/>
                    </a:lnTo>
                    <a:lnTo>
                      <a:pt x="543" y="3"/>
                    </a:lnTo>
                    <a:lnTo>
                      <a:pt x="543" y="3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9" y="3"/>
                    </a:lnTo>
                    <a:lnTo>
                      <a:pt x="549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34" y="0"/>
                    </a:lnTo>
                    <a:close/>
                    <a:moveTo>
                      <a:pt x="583" y="0"/>
                    </a:moveTo>
                    <a:lnTo>
                      <a:pt x="583" y="0"/>
                    </a:lnTo>
                    <a:lnTo>
                      <a:pt x="586" y="0"/>
                    </a:lnTo>
                    <a:lnTo>
                      <a:pt x="586" y="0"/>
                    </a:lnTo>
                    <a:lnTo>
                      <a:pt x="586" y="3"/>
                    </a:lnTo>
                    <a:lnTo>
                      <a:pt x="586" y="3"/>
                    </a:lnTo>
                    <a:lnTo>
                      <a:pt x="589" y="3"/>
                    </a:lnTo>
                    <a:lnTo>
                      <a:pt x="589" y="5"/>
                    </a:lnTo>
                    <a:lnTo>
                      <a:pt x="589" y="5"/>
                    </a:lnTo>
                    <a:lnTo>
                      <a:pt x="589" y="5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11"/>
                    </a:lnTo>
                    <a:lnTo>
                      <a:pt x="589" y="11"/>
                    </a:lnTo>
                    <a:lnTo>
                      <a:pt x="586" y="11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3" y="17"/>
                    </a:lnTo>
                    <a:lnTo>
                      <a:pt x="583" y="17"/>
                    </a:lnTo>
                    <a:lnTo>
                      <a:pt x="583" y="17"/>
                    </a:lnTo>
                    <a:lnTo>
                      <a:pt x="580" y="17"/>
                    </a:lnTo>
                    <a:lnTo>
                      <a:pt x="580" y="17"/>
                    </a:lnTo>
                    <a:lnTo>
                      <a:pt x="580" y="17"/>
                    </a:lnTo>
                    <a:lnTo>
                      <a:pt x="577" y="17"/>
                    </a:lnTo>
                    <a:lnTo>
                      <a:pt x="577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2" y="17"/>
                    </a:lnTo>
                    <a:lnTo>
                      <a:pt x="572" y="17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69" y="14"/>
                    </a:lnTo>
                    <a:lnTo>
                      <a:pt x="569" y="14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72" y="20"/>
                    </a:lnTo>
                    <a:lnTo>
                      <a:pt x="572" y="23"/>
                    </a:lnTo>
                    <a:lnTo>
                      <a:pt x="575" y="23"/>
                    </a:lnTo>
                    <a:lnTo>
                      <a:pt x="575" y="23"/>
                    </a:lnTo>
                    <a:lnTo>
                      <a:pt x="577" y="23"/>
                    </a:lnTo>
                    <a:lnTo>
                      <a:pt x="577" y="23"/>
                    </a:lnTo>
                    <a:lnTo>
                      <a:pt x="580" y="23"/>
                    </a:lnTo>
                    <a:lnTo>
                      <a:pt x="580" y="23"/>
                    </a:lnTo>
                    <a:lnTo>
                      <a:pt x="583" y="23"/>
                    </a:lnTo>
                    <a:lnTo>
                      <a:pt x="583" y="23"/>
                    </a:lnTo>
                    <a:lnTo>
                      <a:pt x="586" y="20"/>
                    </a:lnTo>
                    <a:lnTo>
                      <a:pt x="586" y="20"/>
                    </a:lnTo>
                    <a:lnTo>
                      <a:pt x="589" y="20"/>
                    </a:lnTo>
                    <a:lnTo>
                      <a:pt x="589" y="17"/>
                    </a:lnTo>
                    <a:lnTo>
                      <a:pt x="589" y="17"/>
                    </a:lnTo>
                    <a:lnTo>
                      <a:pt x="592" y="17"/>
                    </a:lnTo>
                    <a:lnTo>
                      <a:pt x="592" y="14"/>
                    </a:lnTo>
                    <a:lnTo>
                      <a:pt x="592" y="14"/>
                    </a:lnTo>
                    <a:lnTo>
                      <a:pt x="592" y="14"/>
                    </a:lnTo>
                    <a:lnTo>
                      <a:pt x="592" y="11"/>
                    </a:lnTo>
                    <a:lnTo>
                      <a:pt x="595" y="11"/>
                    </a:lnTo>
                    <a:lnTo>
                      <a:pt x="595" y="11"/>
                    </a:lnTo>
                    <a:lnTo>
                      <a:pt x="595" y="11"/>
                    </a:lnTo>
                    <a:lnTo>
                      <a:pt x="595" y="8"/>
                    </a:lnTo>
                    <a:lnTo>
                      <a:pt x="595" y="8"/>
                    </a:lnTo>
                    <a:lnTo>
                      <a:pt x="595" y="8"/>
                    </a:lnTo>
                    <a:lnTo>
                      <a:pt x="595" y="5"/>
                    </a:lnTo>
                    <a:lnTo>
                      <a:pt x="595" y="5"/>
                    </a:lnTo>
                    <a:lnTo>
                      <a:pt x="595" y="3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83" y="0"/>
                    </a:lnTo>
                    <a:close/>
                    <a:moveTo>
                      <a:pt x="603" y="0"/>
                    </a:moveTo>
                    <a:lnTo>
                      <a:pt x="603" y="23"/>
                    </a:lnTo>
                    <a:lnTo>
                      <a:pt x="606" y="23"/>
                    </a:lnTo>
                    <a:lnTo>
                      <a:pt x="606" y="0"/>
                    </a:lnTo>
                    <a:lnTo>
                      <a:pt x="603" y="0"/>
                    </a:lnTo>
                    <a:close/>
                    <a:moveTo>
                      <a:pt x="626" y="0"/>
                    </a:moveTo>
                    <a:lnTo>
                      <a:pt x="626" y="23"/>
                    </a:lnTo>
                    <a:lnTo>
                      <a:pt x="629" y="23"/>
                    </a:lnTo>
                    <a:lnTo>
                      <a:pt x="629" y="0"/>
                    </a:lnTo>
                    <a:lnTo>
                      <a:pt x="626" y="0"/>
                    </a:lnTo>
                    <a:close/>
                    <a:moveTo>
                      <a:pt x="658" y="0"/>
                    </a:moveTo>
                    <a:lnTo>
                      <a:pt x="661" y="5"/>
                    </a:lnTo>
                    <a:lnTo>
                      <a:pt x="661" y="23"/>
                    </a:lnTo>
                    <a:lnTo>
                      <a:pt x="666" y="23"/>
                    </a:lnTo>
                    <a:lnTo>
                      <a:pt x="666" y="5"/>
                    </a:lnTo>
                    <a:lnTo>
                      <a:pt x="669" y="0"/>
                    </a:lnTo>
                    <a:lnTo>
                      <a:pt x="664" y="0"/>
                    </a:lnTo>
                    <a:lnTo>
                      <a:pt x="664" y="0"/>
                    </a:lnTo>
                    <a:lnTo>
                      <a:pt x="664" y="0"/>
                    </a:lnTo>
                    <a:lnTo>
                      <a:pt x="658" y="0"/>
                    </a:lnTo>
                    <a:close/>
                    <a:moveTo>
                      <a:pt x="707" y="0"/>
                    </a:moveTo>
                    <a:lnTo>
                      <a:pt x="707" y="0"/>
                    </a:lnTo>
                    <a:lnTo>
                      <a:pt x="707" y="3"/>
                    </a:lnTo>
                    <a:lnTo>
                      <a:pt x="707" y="3"/>
                    </a:lnTo>
                    <a:lnTo>
                      <a:pt x="707" y="3"/>
                    </a:lnTo>
                    <a:lnTo>
                      <a:pt x="710" y="5"/>
                    </a:lnTo>
                    <a:lnTo>
                      <a:pt x="710" y="5"/>
                    </a:lnTo>
                    <a:lnTo>
                      <a:pt x="710" y="8"/>
                    </a:lnTo>
                    <a:lnTo>
                      <a:pt x="710" y="8"/>
                    </a:lnTo>
                    <a:lnTo>
                      <a:pt x="710" y="8"/>
                    </a:lnTo>
                    <a:lnTo>
                      <a:pt x="712" y="11"/>
                    </a:lnTo>
                    <a:lnTo>
                      <a:pt x="712" y="11"/>
                    </a:lnTo>
                    <a:lnTo>
                      <a:pt x="712" y="11"/>
                    </a:lnTo>
                    <a:lnTo>
                      <a:pt x="712" y="14"/>
                    </a:lnTo>
                    <a:lnTo>
                      <a:pt x="715" y="14"/>
                    </a:lnTo>
                    <a:lnTo>
                      <a:pt x="715" y="14"/>
                    </a:lnTo>
                    <a:lnTo>
                      <a:pt x="715" y="17"/>
                    </a:lnTo>
                    <a:lnTo>
                      <a:pt x="718" y="17"/>
                    </a:lnTo>
                    <a:lnTo>
                      <a:pt x="718" y="17"/>
                    </a:lnTo>
                    <a:lnTo>
                      <a:pt x="718" y="17"/>
                    </a:lnTo>
                    <a:lnTo>
                      <a:pt x="721" y="20"/>
                    </a:lnTo>
                    <a:lnTo>
                      <a:pt x="721" y="20"/>
                    </a:lnTo>
                    <a:lnTo>
                      <a:pt x="721" y="20"/>
                    </a:lnTo>
                    <a:lnTo>
                      <a:pt x="724" y="20"/>
                    </a:lnTo>
                    <a:lnTo>
                      <a:pt x="724" y="20"/>
                    </a:lnTo>
                    <a:lnTo>
                      <a:pt x="727" y="20"/>
                    </a:lnTo>
                    <a:lnTo>
                      <a:pt x="727" y="23"/>
                    </a:lnTo>
                    <a:lnTo>
                      <a:pt x="727" y="23"/>
                    </a:lnTo>
                    <a:lnTo>
                      <a:pt x="730" y="23"/>
                    </a:lnTo>
                    <a:lnTo>
                      <a:pt x="730" y="23"/>
                    </a:lnTo>
                    <a:lnTo>
                      <a:pt x="733" y="23"/>
                    </a:lnTo>
                    <a:lnTo>
                      <a:pt x="733" y="23"/>
                    </a:lnTo>
                    <a:lnTo>
                      <a:pt x="735" y="23"/>
                    </a:lnTo>
                    <a:lnTo>
                      <a:pt x="735" y="23"/>
                    </a:lnTo>
                    <a:lnTo>
                      <a:pt x="738" y="23"/>
                    </a:lnTo>
                    <a:lnTo>
                      <a:pt x="738" y="23"/>
                    </a:lnTo>
                    <a:lnTo>
                      <a:pt x="738" y="23"/>
                    </a:lnTo>
                    <a:lnTo>
                      <a:pt x="741" y="23"/>
                    </a:lnTo>
                    <a:lnTo>
                      <a:pt x="741" y="23"/>
                    </a:lnTo>
                    <a:lnTo>
                      <a:pt x="744" y="20"/>
                    </a:lnTo>
                    <a:lnTo>
                      <a:pt x="744" y="20"/>
                    </a:lnTo>
                    <a:lnTo>
                      <a:pt x="744" y="20"/>
                    </a:lnTo>
                    <a:lnTo>
                      <a:pt x="747" y="20"/>
                    </a:lnTo>
                    <a:lnTo>
                      <a:pt x="747" y="20"/>
                    </a:lnTo>
                    <a:lnTo>
                      <a:pt x="750" y="20"/>
                    </a:lnTo>
                    <a:lnTo>
                      <a:pt x="750" y="17"/>
                    </a:lnTo>
                    <a:lnTo>
                      <a:pt x="750" y="17"/>
                    </a:lnTo>
                    <a:lnTo>
                      <a:pt x="753" y="17"/>
                    </a:lnTo>
                    <a:lnTo>
                      <a:pt x="753" y="17"/>
                    </a:lnTo>
                    <a:lnTo>
                      <a:pt x="753" y="14"/>
                    </a:lnTo>
                    <a:lnTo>
                      <a:pt x="755" y="14"/>
                    </a:lnTo>
                    <a:lnTo>
                      <a:pt x="755" y="14"/>
                    </a:lnTo>
                    <a:lnTo>
                      <a:pt x="755" y="11"/>
                    </a:lnTo>
                    <a:lnTo>
                      <a:pt x="755" y="11"/>
                    </a:lnTo>
                    <a:lnTo>
                      <a:pt x="758" y="11"/>
                    </a:lnTo>
                    <a:lnTo>
                      <a:pt x="758" y="8"/>
                    </a:lnTo>
                    <a:lnTo>
                      <a:pt x="758" y="8"/>
                    </a:lnTo>
                    <a:lnTo>
                      <a:pt x="758" y="8"/>
                    </a:lnTo>
                    <a:lnTo>
                      <a:pt x="758" y="5"/>
                    </a:lnTo>
                    <a:lnTo>
                      <a:pt x="761" y="5"/>
                    </a:lnTo>
                    <a:lnTo>
                      <a:pt x="761" y="3"/>
                    </a:lnTo>
                    <a:lnTo>
                      <a:pt x="761" y="3"/>
                    </a:lnTo>
                    <a:lnTo>
                      <a:pt x="761" y="3"/>
                    </a:lnTo>
                    <a:lnTo>
                      <a:pt x="761" y="0"/>
                    </a:lnTo>
                    <a:lnTo>
                      <a:pt x="761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5"/>
                    </a:lnTo>
                    <a:lnTo>
                      <a:pt x="755" y="5"/>
                    </a:lnTo>
                    <a:lnTo>
                      <a:pt x="753" y="5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4" y="14"/>
                    </a:lnTo>
                    <a:lnTo>
                      <a:pt x="744" y="14"/>
                    </a:lnTo>
                    <a:lnTo>
                      <a:pt x="744" y="17"/>
                    </a:lnTo>
                    <a:lnTo>
                      <a:pt x="741" y="17"/>
                    </a:lnTo>
                    <a:lnTo>
                      <a:pt x="741" y="17"/>
                    </a:lnTo>
                    <a:lnTo>
                      <a:pt x="741" y="17"/>
                    </a:lnTo>
                    <a:lnTo>
                      <a:pt x="738" y="17"/>
                    </a:lnTo>
                    <a:lnTo>
                      <a:pt x="738" y="17"/>
                    </a:lnTo>
                    <a:lnTo>
                      <a:pt x="738" y="17"/>
                    </a:lnTo>
                    <a:lnTo>
                      <a:pt x="735" y="17"/>
                    </a:lnTo>
                    <a:lnTo>
                      <a:pt x="735" y="17"/>
                    </a:lnTo>
                    <a:lnTo>
                      <a:pt x="735" y="17"/>
                    </a:lnTo>
                    <a:lnTo>
                      <a:pt x="733" y="17"/>
                    </a:lnTo>
                    <a:lnTo>
                      <a:pt x="733" y="17"/>
                    </a:lnTo>
                    <a:lnTo>
                      <a:pt x="733" y="17"/>
                    </a:lnTo>
                    <a:lnTo>
                      <a:pt x="730" y="17"/>
                    </a:lnTo>
                    <a:lnTo>
                      <a:pt x="730" y="17"/>
                    </a:lnTo>
                    <a:lnTo>
                      <a:pt x="730" y="17"/>
                    </a:lnTo>
                    <a:lnTo>
                      <a:pt x="727" y="17"/>
                    </a:lnTo>
                    <a:lnTo>
                      <a:pt x="727" y="17"/>
                    </a:lnTo>
                    <a:lnTo>
                      <a:pt x="727" y="17"/>
                    </a:lnTo>
                    <a:lnTo>
                      <a:pt x="724" y="14"/>
                    </a:lnTo>
                    <a:lnTo>
                      <a:pt x="724" y="14"/>
                    </a:lnTo>
                    <a:lnTo>
                      <a:pt x="724" y="14"/>
                    </a:lnTo>
                    <a:lnTo>
                      <a:pt x="721" y="14"/>
                    </a:lnTo>
                    <a:lnTo>
                      <a:pt x="721" y="14"/>
                    </a:lnTo>
                    <a:lnTo>
                      <a:pt x="721" y="14"/>
                    </a:lnTo>
                    <a:lnTo>
                      <a:pt x="721" y="11"/>
                    </a:lnTo>
                    <a:lnTo>
                      <a:pt x="718" y="11"/>
                    </a:lnTo>
                    <a:lnTo>
                      <a:pt x="718" y="11"/>
                    </a:lnTo>
                    <a:lnTo>
                      <a:pt x="718" y="11"/>
                    </a:lnTo>
                    <a:lnTo>
                      <a:pt x="718" y="8"/>
                    </a:lnTo>
                    <a:lnTo>
                      <a:pt x="715" y="8"/>
                    </a:lnTo>
                    <a:lnTo>
                      <a:pt x="715" y="8"/>
                    </a:lnTo>
                    <a:lnTo>
                      <a:pt x="715" y="8"/>
                    </a:lnTo>
                    <a:lnTo>
                      <a:pt x="715" y="5"/>
                    </a:lnTo>
                    <a:lnTo>
                      <a:pt x="715" y="5"/>
                    </a:lnTo>
                    <a:lnTo>
                      <a:pt x="715" y="5"/>
                    </a:lnTo>
                    <a:lnTo>
                      <a:pt x="712" y="3"/>
                    </a:lnTo>
                    <a:lnTo>
                      <a:pt x="712" y="3"/>
                    </a:lnTo>
                    <a:lnTo>
                      <a:pt x="712" y="3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07" y="0"/>
                    </a:lnTo>
                    <a:close/>
                    <a:moveTo>
                      <a:pt x="770" y="0"/>
                    </a:moveTo>
                    <a:lnTo>
                      <a:pt x="770" y="23"/>
                    </a:lnTo>
                    <a:lnTo>
                      <a:pt x="776" y="23"/>
                    </a:lnTo>
                    <a:lnTo>
                      <a:pt x="776" y="0"/>
                    </a:lnTo>
                    <a:lnTo>
                      <a:pt x="770" y="0"/>
                    </a:lnTo>
                    <a:close/>
                    <a:moveTo>
                      <a:pt x="824" y="0"/>
                    </a:moveTo>
                    <a:lnTo>
                      <a:pt x="824" y="23"/>
                    </a:lnTo>
                    <a:lnTo>
                      <a:pt x="830" y="23"/>
                    </a:lnTo>
                    <a:lnTo>
                      <a:pt x="830" y="0"/>
                    </a:lnTo>
                    <a:lnTo>
                      <a:pt x="824" y="0"/>
                    </a:lnTo>
                    <a:close/>
                    <a:moveTo>
                      <a:pt x="844" y="0"/>
                    </a:moveTo>
                    <a:lnTo>
                      <a:pt x="859" y="23"/>
                    </a:lnTo>
                    <a:lnTo>
                      <a:pt x="865" y="23"/>
                    </a:lnTo>
                    <a:lnTo>
                      <a:pt x="865" y="0"/>
                    </a:lnTo>
                    <a:lnTo>
                      <a:pt x="859" y="0"/>
                    </a:lnTo>
                    <a:lnTo>
                      <a:pt x="859" y="14"/>
                    </a:lnTo>
                    <a:lnTo>
                      <a:pt x="850" y="0"/>
                    </a:lnTo>
                    <a:lnTo>
                      <a:pt x="844" y="0"/>
                    </a:lnTo>
                    <a:close/>
                    <a:moveTo>
                      <a:pt x="876" y="0"/>
                    </a:moveTo>
                    <a:lnTo>
                      <a:pt x="876" y="23"/>
                    </a:lnTo>
                    <a:lnTo>
                      <a:pt x="905" y="23"/>
                    </a:lnTo>
                    <a:lnTo>
                      <a:pt x="905" y="17"/>
                    </a:lnTo>
                    <a:lnTo>
                      <a:pt x="882" y="17"/>
                    </a:lnTo>
                    <a:lnTo>
                      <a:pt x="882" y="0"/>
                    </a:lnTo>
                    <a:lnTo>
                      <a:pt x="876" y="0"/>
                    </a:lnTo>
                    <a:close/>
                    <a:moveTo>
                      <a:pt x="916" y="0"/>
                    </a:moveTo>
                    <a:lnTo>
                      <a:pt x="925" y="23"/>
                    </a:lnTo>
                    <a:lnTo>
                      <a:pt x="931" y="23"/>
                    </a:lnTo>
                    <a:lnTo>
                      <a:pt x="936" y="0"/>
                    </a:lnTo>
                    <a:lnTo>
                      <a:pt x="931" y="0"/>
                    </a:lnTo>
                    <a:lnTo>
                      <a:pt x="928" y="14"/>
                    </a:lnTo>
                    <a:lnTo>
                      <a:pt x="922" y="0"/>
                    </a:lnTo>
                    <a:lnTo>
                      <a:pt x="916" y="0"/>
                    </a:lnTo>
                    <a:close/>
                    <a:moveTo>
                      <a:pt x="948" y="0"/>
                    </a:moveTo>
                    <a:lnTo>
                      <a:pt x="954" y="23"/>
                    </a:lnTo>
                    <a:lnTo>
                      <a:pt x="959" y="23"/>
                    </a:lnTo>
                    <a:lnTo>
                      <a:pt x="968" y="0"/>
                    </a:lnTo>
                    <a:lnTo>
                      <a:pt x="962" y="0"/>
                    </a:lnTo>
                    <a:lnTo>
                      <a:pt x="956" y="14"/>
                    </a:lnTo>
                    <a:lnTo>
                      <a:pt x="954" y="0"/>
                    </a:lnTo>
                    <a:lnTo>
                      <a:pt x="948" y="0"/>
                    </a:lnTo>
                    <a:close/>
                    <a:moveTo>
                      <a:pt x="1020" y="0"/>
                    </a:moveTo>
                    <a:lnTo>
                      <a:pt x="1020" y="5"/>
                    </a:lnTo>
                    <a:lnTo>
                      <a:pt x="1020" y="8"/>
                    </a:lnTo>
                    <a:lnTo>
                      <a:pt x="1020" y="8"/>
                    </a:lnTo>
                    <a:lnTo>
                      <a:pt x="1020" y="11"/>
                    </a:lnTo>
                    <a:lnTo>
                      <a:pt x="1020" y="11"/>
                    </a:lnTo>
                    <a:lnTo>
                      <a:pt x="1017" y="11"/>
                    </a:lnTo>
                    <a:lnTo>
                      <a:pt x="1017" y="11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5" y="17"/>
                    </a:lnTo>
                    <a:lnTo>
                      <a:pt x="1005" y="17"/>
                    </a:lnTo>
                    <a:lnTo>
                      <a:pt x="1005" y="17"/>
                    </a:lnTo>
                    <a:lnTo>
                      <a:pt x="1005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1"/>
                    </a:lnTo>
                    <a:lnTo>
                      <a:pt x="1002" y="11"/>
                    </a:lnTo>
                    <a:lnTo>
                      <a:pt x="1002" y="11"/>
                    </a:lnTo>
                    <a:lnTo>
                      <a:pt x="1002" y="8"/>
                    </a:lnTo>
                    <a:lnTo>
                      <a:pt x="997" y="8"/>
                    </a:lnTo>
                    <a:lnTo>
                      <a:pt x="997" y="11"/>
                    </a:lnTo>
                    <a:lnTo>
                      <a:pt x="997" y="11"/>
                    </a:lnTo>
                    <a:lnTo>
                      <a:pt x="997" y="14"/>
                    </a:lnTo>
                    <a:lnTo>
                      <a:pt x="997" y="14"/>
                    </a:lnTo>
                    <a:lnTo>
                      <a:pt x="997" y="17"/>
                    </a:lnTo>
                    <a:lnTo>
                      <a:pt x="999" y="17"/>
                    </a:lnTo>
                    <a:lnTo>
                      <a:pt x="999" y="17"/>
                    </a:lnTo>
                    <a:lnTo>
                      <a:pt x="999" y="20"/>
                    </a:lnTo>
                    <a:lnTo>
                      <a:pt x="1002" y="20"/>
                    </a:lnTo>
                    <a:lnTo>
                      <a:pt x="1002" y="20"/>
                    </a:lnTo>
                    <a:lnTo>
                      <a:pt x="1002" y="20"/>
                    </a:lnTo>
                    <a:lnTo>
                      <a:pt x="1005" y="23"/>
                    </a:lnTo>
                    <a:lnTo>
                      <a:pt x="1005" y="23"/>
                    </a:lnTo>
                    <a:lnTo>
                      <a:pt x="1008" y="23"/>
                    </a:lnTo>
                    <a:lnTo>
                      <a:pt x="1008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7" y="23"/>
                    </a:lnTo>
                    <a:lnTo>
                      <a:pt x="1017" y="20"/>
                    </a:lnTo>
                    <a:lnTo>
                      <a:pt x="1017" y="20"/>
                    </a:lnTo>
                    <a:lnTo>
                      <a:pt x="1017" y="20"/>
                    </a:lnTo>
                    <a:lnTo>
                      <a:pt x="1020" y="20"/>
                    </a:lnTo>
                    <a:lnTo>
                      <a:pt x="1020" y="20"/>
                    </a:lnTo>
                    <a:lnTo>
                      <a:pt x="1020" y="20"/>
                    </a:lnTo>
                    <a:lnTo>
                      <a:pt x="1020" y="17"/>
                    </a:lnTo>
                    <a:lnTo>
                      <a:pt x="1020" y="17"/>
                    </a:lnTo>
                    <a:lnTo>
                      <a:pt x="1022" y="17"/>
                    </a:lnTo>
                    <a:lnTo>
                      <a:pt x="1022" y="17"/>
                    </a:lnTo>
                    <a:lnTo>
                      <a:pt x="1022" y="17"/>
                    </a:lnTo>
                    <a:lnTo>
                      <a:pt x="1022" y="14"/>
                    </a:lnTo>
                    <a:lnTo>
                      <a:pt x="1022" y="14"/>
                    </a:lnTo>
                    <a:lnTo>
                      <a:pt x="1022" y="11"/>
                    </a:lnTo>
                    <a:lnTo>
                      <a:pt x="1022" y="11"/>
                    </a:lnTo>
                    <a:lnTo>
                      <a:pt x="1022" y="11"/>
                    </a:lnTo>
                    <a:lnTo>
                      <a:pt x="1022" y="8"/>
                    </a:lnTo>
                    <a:lnTo>
                      <a:pt x="1022" y="8"/>
                    </a:lnTo>
                    <a:lnTo>
                      <a:pt x="1022" y="0"/>
                    </a:lnTo>
                    <a:lnTo>
                      <a:pt x="1020" y="0"/>
                    </a:lnTo>
                    <a:close/>
                    <a:moveTo>
                      <a:pt x="1034" y="0"/>
                    </a:moveTo>
                    <a:lnTo>
                      <a:pt x="1034" y="23"/>
                    </a:lnTo>
                    <a:lnTo>
                      <a:pt x="1063" y="23"/>
                    </a:lnTo>
                    <a:lnTo>
                      <a:pt x="1063" y="17"/>
                    </a:lnTo>
                    <a:lnTo>
                      <a:pt x="1040" y="17"/>
                    </a:lnTo>
                    <a:lnTo>
                      <a:pt x="1040" y="0"/>
                    </a:lnTo>
                    <a:lnTo>
                      <a:pt x="1034" y="0"/>
                    </a:lnTo>
                    <a:close/>
                    <a:moveTo>
                      <a:pt x="1071" y="0"/>
                    </a:moveTo>
                    <a:lnTo>
                      <a:pt x="1071" y="23"/>
                    </a:lnTo>
                    <a:lnTo>
                      <a:pt x="1077" y="23"/>
                    </a:lnTo>
                    <a:lnTo>
                      <a:pt x="1077" y="0"/>
                    </a:lnTo>
                    <a:lnTo>
                      <a:pt x="1071" y="0"/>
                    </a:lnTo>
                    <a:close/>
                    <a:moveTo>
                      <a:pt x="1083" y="0"/>
                    </a:moveTo>
                    <a:lnTo>
                      <a:pt x="1100" y="23"/>
                    </a:lnTo>
                    <a:lnTo>
                      <a:pt x="1106" y="23"/>
                    </a:lnTo>
                    <a:lnTo>
                      <a:pt x="1091" y="3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0"/>
                    </a:lnTo>
                    <a:lnTo>
                      <a:pt x="1100" y="0"/>
                    </a:lnTo>
                    <a:lnTo>
                      <a:pt x="1100" y="0"/>
                    </a:lnTo>
                    <a:lnTo>
                      <a:pt x="1103" y="0"/>
                    </a:lnTo>
                    <a:lnTo>
                      <a:pt x="1083" y="0"/>
                    </a:lnTo>
                    <a:close/>
                    <a:moveTo>
                      <a:pt x="1132" y="0"/>
                    </a:moveTo>
                    <a:lnTo>
                      <a:pt x="1132" y="0"/>
                    </a:lnTo>
                    <a:lnTo>
                      <a:pt x="1134" y="0"/>
                    </a:lnTo>
                    <a:lnTo>
                      <a:pt x="1134" y="0"/>
                    </a:lnTo>
                    <a:lnTo>
                      <a:pt x="1134" y="3"/>
                    </a:lnTo>
                    <a:lnTo>
                      <a:pt x="1137" y="3"/>
                    </a:lnTo>
                    <a:lnTo>
                      <a:pt x="1137" y="3"/>
                    </a:lnTo>
                    <a:lnTo>
                      <a:pt x="1137" y="5"/>
                    </a:lnTo>
                    <a:lnTo>
                      <a:pt x="1137" y="5"/>
                    </a:lnTo>
                    <a:lnTo>
                      <a:pt x="1137" y="5"/>
                    </a:lnTo>
                    <a:lnTo>
                      <a:pt x="1137" y="8"/>
                    </a:lnTo>
                    <a:lnTo>
                      <a:pt x="1137" y="8"/>
                    </a:lnTo>
                    <a:lnTo>
                      <a:pt x="1137" y="8"/>
                    </a:lnTo>
                    <a:lnTo>
                      <a:pt x="1137" y="11"/>
                    </a:lnTo>
                    <a:lnTo>
                      <a:pt x="1137" y="11"/>
                    </a:lnTo>
                    <a:lnTo>
                      <a:pt x="1137" y="11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2" y="17"/>
                    </a:lnTo>
                    <a:lnTo>
                      <a:pt x="1132" y="17"/>
                    </a:lnTo>
                    <a:lnTo>
                      <a:pt x="1132" y="17"/>
                    </a:lnTo>
                    <a:lnTo>
                      <a:pt x="1129" y="17"/>
                    </a:lnTo>
                    <a:lnTo>
                      <a:pt x="1129" y="17"/>
                    </a:lnTo>
                    <a:lnTo>
                      <a:pt x="1129" y="17"/>
                    </a:lnTo>
                    <a:lnTo>
                      <a:pt x="1126" y="17"/>
                    </a:lnTo>
                    <a:lnTo>
                      <a:pt x="1126" y="17"/>
                    </a:lnTo>
                    <a:lnTo>
                      <a:pt x="1126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0" y="17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17" y="14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8"/>
                    </a:lnTo>
                    <a:lnTo>
                      <a:pt x="1117" y="8"/>
                    </a:lnTo>
                    <a:lnTo>
                      <a:pt x="1117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4" y="14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7" y="20"/>
                    </a:lnTo>
                    <a:lnTo>
                      <a:pt x="1117" y="20"/>
                    </a:lnTo>
                    <a:lnTo>
                      <a:pt x="1120" y="20"/>
                    </a:lnTo>
                    <a:lnTo>
                      <a:pt x="1120" y="23"/>
                    </a:lnTo>
                    <a:lnTo>
                      <a:pt x="1123" y="23"/>
                    </a:lnTo>
                    <a:lnTo>
                      <a:pt x="1123" y="23"/>
                    </a:lnTo>
                    <a:lnTo>
                      <a:pt x="1126" y="23"/>
                    </a:lnTo>
                    <a:lnTo>
                      <a:pt x="1126" y="23"/>
                    </a:lnTo>
                    <a:lnTo>
                      <a:pt x="1129" y="23"/>
                    </a:lnTo>
                    <a:lnTo>
                      <a:pt x="1129" y="23"/>
                    </a:lnTo>
                    <a:lnTo>
                      <a:pt x="1132" y="23"/>
                    </a:lnTo>
                    <a:lnTo>
                      <a:pt x="1134" y="23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7" y="20"/>
                    </a:lnTo>
                    <a:lnTo>
                      <a:pt x="1137" y="17"/>
                    </a:lnTo>
                    <a:lnTo>
                      <a:pt x="1140" y="17"/>
                    </a:lnTo>
                    <a:lnTo>
                      <a:pt x="1140" y="17"/>
                    </a:lnTo>
                    <a:lnTo>
                      <a:pt x="1140" y="14"/>
                    </a:lnTo>
                    <a:lnTo>
                      <a:pt x="1140" y="14"/>
                    </a:lnTo>
                    <a:lnTo>
                      <a:pt x="1143" y="14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8"/>
                    </a:lnTo>
                    <a:lnTo>
                      <a:pt x="1143" y="8"/>
                    </a:lnTo>
                    <a:lnTo>
                      <a:pt x="1143" y="8"/>
                    </a:lnTo>
                    <a:lnTo>
                      <a:pt x="1143" y="5"/>
                    </a:lnTo>
                    <a:lnTo>
                      <a:pt x="1143" y="5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32" y="0"/>
                    </a:lnTo>
                    <a:close/>
                    <a:moveTo>
                      <a:pt x="1149" y="0"/>
                    </a:moveTo>
                    <a:lnTo>
                      <a:pt x="1149" y="23"/>
                    </a:lnTo>
                    <a:lnTo>
                      <a:pt x="1177" y="23"/>
                    </a:lnTo>
                    <a:lnTo>
                      <a:pt x="1177" y="17"/>
                    </a:lnTo>
                    <a:lnTo>
                      <a:pt x="1154" y="17"/>
                    </a:lnTo>
                    <a:lnTo>
                      <a:pt x="1154" y="0"/>
                    </a:lnTo>
                    <a:lnTo>
                      <a:pt x="1149" y="0"/>
                    </a:lnTo>
                    <a:lnTo>
                      <a:pt x="1198" y="0"/>
                    </a:lnTo>
                    <a:lnTo>
                      <a:pt x="1200" y="5"/>
                    </a:lnTo>
                    <a:lnTo>
                      <a:pt x="1200" y="23"/>
                    </a:lnTo>
                    <a:lnTo>
                      <a:pt x="1206" y="23"/>
                    </a:lnTo>
                    <a:lnTo>
                      <a:pt x="1206" y="5"/>
                    </a:lnTo>
                    <a:lnTo>
                      <a:pt x="1209" y="0"/>
                    </a:lnTo>
                    <a:lnTo>
                      <a:pt x="1203" y="0"/>
                    </a:lnTo>
                    <a:lnTo>
                      <a:pt x="1203" y="0"/>
                    </a:lnTo>
                    <a:lnTo>
                      <a:pt x="1203" y="0"/>
                    </a:lnTo>
                    <a:lnTo>
                      <a:pt x="1198" y="0"/>
                    </a:lnTo>
                    <a:lnTo>
                      <a:pt x="1149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39"/>
              <p:cNvSpPr>
                <a:spLocks noEditPoints="1"/>
              </p:cNvSpPr>
              <p:nvPr userDrawn="1"/>
            </p:nvSpPr>
            <p:spPr bwMode="auto">
              <a:xfrm>
                <a:off x="25" y="4098"/>
                <a:ext cx="796" cy="17"/>
              </a:xfrm>
              <a:custGeom>
                <a:avLst/>
                <a:gdLst/>
                <a:ahLst/>
                <a:cxnLst>
                  <a:cxn ang="0">
                    <a:pos x="61" y="26"/>
                  </a:cxn>
                  <a:cxn ang="0">
                    <a:pos x="101" y="20"/>
                  </a:cxn>
                  <a:cxn ang="0">
                    <a:pos x="127" y="9"/>
                  </a:cxn>
                  <a:cxn ang="0">
                    <a:pos x="133" y="20"/>
                  </a:cxn>
                  <a:cxn ang="0">
                    <a:pos x="153" y="23"/>
                  </a:cxn>
                  <a:cxn ang="0">
                    <a:pos x="135" y="17"/>
                  </a:cxn>
                  <a:cxn ang="0">
                    <a:pos x="133" y="9"/>
                  </a:cxn>
                  <a:cxn ang="0">
                    <a:pos x="138" y="0"/>
                  </a:cxn>
                  <a:cxn ang="0">
                    <a:pos x="150" y="6"/>
                  </a:cxn>
                  <a:cxn ang="0">
                    <a:pos x="155" y="6"/>
                  </a:cxn>
                  <a:cxn ang="0">
                    <a:pos x="193" y="26"/>
                  </a:cxn>
                  <a:cxn ang="0">
                    <a:pos x="265" y="0"/>
                  </a:cxn>
                  <a:cxn ang="0">
                    <a:pos x="328" y="0"/>
                  </a:cxn>
                  <a:cxn ang="0">
                    <a:pos x="394" y="26"/>
                  </a:cxn>
                  <a:cxn ang="0">
                    <a:pos x="420" y="0"/>
                  </a:cxn>
                  <a:cxn ang="0">
                    <a:pos x="486" y="26"/>
                  </a:cxn>
                  <a:cxn ang="0">
                    <a:pos x="523" y="0"/>
                  </a:cxn>
                  <a:cxn ang="0">
                    <a:pos x="549" y="6"/>
                  </a:cxn>
                  <a:cxn ang="0">
                    <a:pos x="555" y="11"/>
                  </a:cxn>
                  <a:cxn ang="0">
                    <a:pos x="549" y="20"/>
                  </a:cxn>
                  <a:cxn ang="0">
                    <a:pos x="534" y="23"/>
                  </a:cxn>
                  <a:cxn ang="0">
                    <a:pos x="557" y="17"/>
                  </a:cxn>
                  <a:cxn ang="0">
                    <a:pos x="557" y="9"/>
                  </a:cxn>
                  <a:cxn ang="0">
                    <a:pos x="566" y="0"/>
                  </a:cxn>
                  <a:cxn ang="0">
                    <a:pos x="566" y="14"/>
                  </a:cxn>
                  <a:cxn ang="0">
                    <a:pos x="572" y="20"/>
                  </a:cxn>
                  <a:cxn ang="0">
                    <a:pos x="586" y="20"/>
                  </a:cxn>
                  <a:cxn ang="0">
                    <a:pos x="569" y="14"/>
                  </a:cxn>
                  <a:cxn ang="0">
                    <a:pos x="569" y="6"/>
                  </a:cxn>
                  <a:cxn ang="0">
                    <a:pos x="583" y="0"/>
                  </a:cxn>
                  <a:cxn ang="0">
                    <a:pos x="586" y="6"/>
                  </a:cxn>
                  <a:cxn ang="0">
                    <a:pos x="589" y="0"/>
                  </a:cxn>
                  <a:cxn ang="0">
                    <a:pos x="646" y="0"/>
                  </a:cxn>
                  <a:cxn ang="0">
                    <a:pos x="715" y="3"/>
                  </a:cxn>
                  <a:cxn ang="0">
                    <a:pos x="707" y="20"/>
                  </a:cxn>
                  <a:cxn ang="0">
                    <a:pos x="712" y="20"/>
                  </a:cxn>
                  <a:cxn ang="0">
                    <a:pos x="718" y="9"/>
                  </a:cxn>
                  <a:cxn ang="0">
                    <a:pos x="744" y="3"/>
                  </a:cxn>
                  <a:cxn ang="0">
                    <a:pos x="755" y="17"/>
                  </a:cxn>
                  <a:cxn ang="0">
                    <a:pos x="761" y="23"/>
                  </a:cxn>
                  <a:cxn ang="0">
                    <a:pos x="758" y="9"/>
                  </a:cxn>
                  <a:cxn ang="0">
                    <a:pos x="796" y="23"/>
                  </a:cxn>
                  <a:cxn ang="0">
                    <a:pos x="824" y="0"/>
                  </a:cxn>
                  <a:cxn ang="0">
                    <a:pos x="882" y="20"/>
                  </a:cxn>
                  <a:cxn ang="0">
                    <a:pos x="948" y="26"/>
                  </a:cxn>
                  <a:cxn ang="0">
                    <a:pos x="1022" y="0"/>
                  </a:cxn>
                  <a:cxn ang="0">
                    <a:pos x="1071" y="26"/>
                  </a:cxn>
                  <a:cxn ang="0">
                    <a:pos x="1097" y="3"/>
                  </a:cxn>
                  <a:cxn ang="0">
                    <a:pos x="1103" y="11"/>
                  </a:cxn>
                  <a:cxn ang="0">
                    <a:pos x="1100" y="20"/>
                  </a:cxn>
                  <a:cxn ang="0">
                    <a:pos x="1083" y="23"/>
                  </a:cxn>
                  <a:cxn ang="0">
                    <a:pos x="1106" y="20"/>
                  </a:cxn>
                  <a:cxn ang="0">
                    <a:pos x="1106" y="9"/>
                  </a:cxn>
                  <a:cxn ang="0">
                    <a:pos x="1091" y="0"/>
                  </a:cxn>
                  <a:cxn ang="0">
                    <a:pos x="1114" y="14"/>
                  </a:cxn>
                  <a:cxn ang="0">
                    <a:pos x="1120" y="20"/>
                  </a:cxn>
                  <a:cxn ang="0">
                    <a:pos x="1134" y="20"/>
                  </a:cxn>
                  <a:cxn ang="0">
                    <a:pos x="1120" y="14"/>
                  </a:cxn>
                  <a:cxn ang="0">
                    <a:pos x="1117" y="6"/>
                  </a:cxn>
                  <a:cxn ang="0">
                    <a:pos x="1132" y="0"/>
                  </a:cxn>
                  <a:cxn ang="0">
                    <a:pos x="1134" y="6"/>
                  </a:cxn>
                  <a:cxn ang="0">
                    <a:pos x="1140" y="3"/>
                  </a:cxn>
                  <a:cxn ang="0">
                    <a:pos x="1186" y="0"/>
                  </a:cxn>
                </a:cxnLst>
                <a:rect l="0" t="0" r="r" b="b"/>
                <a:pathLst>
                  <a:path w="1221" h="26">
                    <a:moveTo>
                      <a:pt x="0" y="0"/>
                    </a:moveTo>
                    <a:lnTo>
                      <a:pt x="0" y="26"/>
                    </a:lnTo>
                    <a:lnTo>
                      <a:pt x="6" y="26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  <a:moveTo>
                      <a:pt x="23" y="0"/>
                    </a:moveTo>
                    <a:lnTo>
                      <a:pt x="23" y="26"/>
                    </a:lnTo>
                    <a:lnTo>
                      <a:pt x="29" y="26"/>
                    </a:lnTo>
                    <a:lnTo>
                      <a:pt x="29" y="23"/>
                    </a:lnTo>
                    <a:lnTo>
                      <a:pt x="55" y="23"/>
                    </a:lnTo>
                    <a:lnTo>
                      <a:pt x="55" y="26"/>
                    </a:lnTo>
                    <a:lnTo>
                      <a:pt x="61" y="26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5" y="20"/>
                    </a:lnTo>
                    <a:lnTo>
                      <a:pt x="29" y="20"/>
                    </a:lnTo>
                    <a:lnTo>
                      <a:pt x="29" y="0"/>
                    </a:lnTo>
                    <a:lnTo>
                      <a:pt x="23" y="0"/>
                    </a:lnTo>
                    <a:close/>
                    <a:moveTo>
                      <a:pt x="72" y="0"/>
                    </a:moveTo>
                    <a:lnTo>
                      <a:pt x="72" y="26"/>
                    </a:lnTo>
                    <a:lnTo>
                      <a:pt x="78" y="26"/>
                    </a:lnTo>
                    <a:lnTo>
                      <a:pt x="78" y="23"/>
                    </a:lnTo>
                    <a:lnTo>
                      <a:pt x="101" y="23"/>
                    </a:lnTo>
                    <a:lnTo>
                      <a:pt x="101" y="20"/>
                    </a:lnTo>
                    <a:lnTo>
                      <a:pt x="78" y="20"/>
                    </a:lnTo>
                    <a:lnTo>
                      <a:pt x="78" y="0"/>
                    </a:lnTo>
                    <a:lnTo>
                      <a:pt x="72" y="0"/>
                    </a:lnTo>
                    <a:close/>
                    <a:moveTo>
                      <a:pt x="130" y="0"/>
                    </a:moveTo>
                    <a:lnTo>
                      <a:pt x="130" y="3"/>
                    </a:lnTo>
                    <a:lnTo>
                      <a:pt x="130" y="3"/>
                    </a:lnTo>
                    <a:lnTo>
                      <a:pt x="130" y="3"/>
                    </a:lnTo>
                    <a:lnTo>
                      <a:pt x="127" y="6"/>
                    </a:lnTo>
                    <a:lnTo>
                      <a:pt x="127" y="6"/>
                    </a:lnTo>
                    <a:lnTo>
                      <a:pt x="127" y="6"/>
                    </a:lnTo>
                    <a:lnTo>
                      <a:pt x="127" y="9"/>
                    </a:lnTo>
                    <a:lnTo>
                      <a:pt x="127" y="9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30" y="14"/>
                    </a:lnTo>
                    <a:lnTo>
                      <a:pt x="130" y="14"/>
                    </a:lnTo>
                    <a:lnTo>
                      <a:pt x="130" y="14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5" y="20"/>
                    </a:lnTo>
                    <a:lnTo>
                      <a:pt x="135" y="20"/>
                    </a:lnTo>
                    <a:lnTo>
                      <a:pt x="138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7" y="26"/>
                    </a:lnTo>
                    <a:lnTo>
                      <a:pt x="155" y="26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47" y="20"/>
                    </a:lnTo>
                    <a:lnTo>
                      <a:pt x="144" y="20"/>
                    </a:lnTo>
                    <a:lnTo>
                      <a:pt x="144" y="17"/>
                    </a:lnTo>
                    <a:lnTo>
                      <a:pt x="141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5" y="17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8" y="0"/>
                    </a:lnTo>
                    <a:lnTo>
                      <a:pt x="138" y="0"/>
                    </a:lnTo>
                    <a:lnTo>
                      <a:pt x="130" y="0"/>
                    </a:lnTo>
                    <a:close/>
                    <a:moveTo>
                      <a:pt x="144" y="0"/>
                    </a:moveTo>
                    <a:lnTo>
                      <a:pt x="147" y="0"/>
                    </a:lnTo>
                    <a:lnTo>
                      <a:pt x="147" y="0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9"/>
                    </a:lnTo>
                    <a:lnTo>
                      <a:pt x="150" y="9"/>
                    </a:lnTo>
                    <a:lnTo>
                      <a:pt x="150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3" y="0"/>
                    </a:lnTo>
                    <a:lnTo>
                      <a:pt x="144" y="0"/>
                    </a:lnTo>
                    <a:close/>
                    <a:moveTo>
                      <a:pt x="173" y="0"/>
                    </a:moveTo>
                    <a:lnTo>
                      <a:pt x="173" y="26"/>
                    </a:lnTo>
                    <a:lnTo>
                      <a:pt x="176" y="26"/>
                    </a:lnTo>
                    <a:lnTo>
                      <a:pt x="176" y="0"/>
                    </a:lnTo>
                    <a:lnTo>
                      <a:pt x="173" y="0"/>
                    </a:lnTo>
                    <a:close/>
                    <a:moveTo>
                      <a:pt x="204" y="0"/>
                    </a:moveTo>
                    <a:lnTo>
                      <a:pt x="193" y="26"/>
                    </a:lnTo>
                    <a:lnTo>
                      <a:pt x="199" y="26"/>
                    </a:lnTo>
                    <a:lnTo>
                      <a:pt x="210" y="3"/>
                    </a:lnTo>
                    <a:lnTo>
                      <a:pt x="219" y="26"/>
                    </a:lnTo>
                    <a:lnTo>
                      <a:pt x="224" y="26"/>
                    </a:lnTo>
                    <a:lnTo>
                      <a:pt x="216" y="0"/>
                    </a:lnTo>
                    <a:lnTo>
                      <a:pt x="204" y="0"/>
                    </a:lnTo>
                    <a:close/>
                    <a:moveTo>
                      <a:pt x="242" y="0"/>
                    </a:moveTo>
                    <a:lnTo>
                      <a:pt x="242" y="26"/>
                    </a:lnTo>
                    <a:lnTo>
                      <a:pt x="247" y="26"/>
                    </a:lnTo>
                    <a:lnTo>
                      <a:pt x="247" y="0"/>
                    </a:lnTo>
                    <a:lnTo>
                      <a:pt x="242" y="0"/>
                    </a:lnTo>
                    <a:close/>
                    <a:moveTo>
                      <a:pt x="265" y="0"/>
                    </a:moveTo>
                    <a:lnTo>
                      <a:pt x="265" y="26"/>
                    </a:lnTo>
                    <a:lnTo>
                      <a:pt x="270" y="26"/>
                    </a:lnTo>
                    <a:lnTo>
                      <a:pt x="270" y="23"/>
                    </a:lnTo>
                    <a:lnTo>
                      <a:pt x="293" y="23"/>
                    </a:lnTo>
                    <a:lnTo>
                      <a:pt x="293" y="20"/>
                    </a:lnTo>
                    <a:lnTo>
                      <a:pt x="270" y="20"/>
                    </a:lnTo>
                    <a:lnTo>
                      <a:pt x="270" y="0"/>
                    </a:lnTo>
                    <a:lnTo>
                      <a:pt x="265" y="0"/>
                    </a:lnTo>
                    <a:close/>
                    <a:moveTo>
                      <a:pt x="322" y="0"/>
                    </a:moveTo>
                    <a:lnTo>
                      <a:pt x="322" y="26"/>
                    </a:lnTo>
                    <a:lnTo>
                      <a:pt x="328" y="26"/>
                    </a:lnTo>
                    <a:lnTo>
                      <a:pt x="328" y="0"/>
                    </a:lnTo>
                    <a:lnTo>
                      <a:pt x="322" y="0"/>
                    </a:lnTo>
                    <a:close/>
                    <a:moveTo>
                      <a:pt x="354" y="0"/>
                    </a:moveTo>
                    <a:lnTo>
                      <a:pt x="354" y="26"/>
                    </a:lnTo>
                    <a:lnTo>
                      <a:pt x="356" y="26"/>
                    </a:lnTo>
                    <a:lnTo>
                      <a:pt x="356" y="0"/>
                    </a:lnTo>
                    <a:lnTo>
                      <a:pt x="354" y="0"/>
                    </a:lnTo>
                    <a:close/>
                    <a:moveTo>
                      <a:pt x="368" y="0"/>
                    </a:moveTo>
                    <a:lnTo>
                      <a:pt x="368" y="26"/>
                    </a:lnTo>
                    <a:lnTo>
                      <a:pt x="374" y="26"/>
                    </a:lnTo>
                    <a:lnTo>
                      <a:pt x="374" y="3"/>
                    </a:lnTo>
                    <a:lnTo>
                      <a:pt x="388" y="26"/>
                    </a:lnTo>
                    <a:lnTo>
                      <a:pt x="394" y="26"/>
                    </a:lnTo>
                    <a:lnTo>
                      <a:pt x="379" y="0"/>
                    </a:lnTo>
                    <a:lnTo>
                      <a:pt x="368" y="0"/>
                    </a:lnTo>
                    <a:close/>
                    <a:moveTo>
                      <a:pt x="405" y="0"/>
                    </a:moveTo>
                    <a:lnTo>
                      <a:pt x="405" y="26"/>
                    </a:lnTo>
                    <a:lnTo>
                      <a:pt x="408" y="26"/>
                    </a:lnTo>
                    <a:lnTo>
                      <a:pt x="408" y="0"/>
                    </a:lnTo>
                    <a:lnTo>
                      <a:pt x="405" y="0"/>
                    </a:lnTo>
                    <a:close/>
                    <a:moveTo>
                      <a:pt x="420" y="0"/>
                    </a:moveTo>
                    <a:lnTo>
                      <a:pt x="420" y="26"/>
                    </a:lnTo>
                    <a:lnTo>
                      <a:pt x="425" y="26"/>
                    </a:lnTo>
                    <a:lnTo>
                      <a:pt x="425" y="0"/>
                    </a:lnTo>
                    <a:lnTo>
                      <a:pt x="420" y="0"/>
                    </a:lnTo>
                    <a:close/>
                    <a:moveTo>
                      <a:pt x="434" y="0"/>
                    </a:moveTo>
                    <a:lnTo>
                      <a:pt x="443" y="26"/>
                    </a:lnTo>
                    <a:lnTo>
                      <a:pt x="448" y="26"/>
                    </a:lnTo>
                    <a:lnTo>
                      <a:pt x="440" y="0"/>
                    </a:lnTo>
                    <a:lnTo>
                      <a:pt x="434" y="0"/>
                    </a:lnTo>
                    <a:close/>
                    <a:moveTo>
                      <a:pt x="471" y="0"/>
                    </a:moveTo>
                    <a:lnTo>
                      <a:pt x="463" y="26"/>
                    </a:lnTo>
                    <a:lnTo>
                      <a:pt x="468" y="26"/>
                    </a:lnTo>
                    <a:lnTo>
                      <a:pt x="477" y="0"/>
                    </a:lnTo>
                    <a:lnTo>
                      <a:pt x="471" y="0"/>
                    </a:lnTo>
                    <a:close/>
                    <a:moveTo>
                      <a:pt x="486" y="0"/>
                    </a:moveTo>
                    <a:lnTo>
                      <a:pt x="486" y="26"/>
                    </a:lnTo>
                    <a:lnTo>
                      <a:pt x="491" y="26"/>
                    </a:lnTo>
                    <a:lnTo>
                      <a:pt x="491" y="23"/>
                    </a:lnTo>
                    <a:lnTo>
                      <a:pt x="514" y="23"/>
                    </a:lnTo>
                    <a:lnTo>
                      <a:pt x="514" y="20"/>
                    </a:lnTo>
                    <a:lnTo>
                      <a:pt x="491" y="20"/>
                    </a:lnTo>
                    <a:lnTo>
                      <a:pt x="491" y="0"/>
                    </a:lnTo>
                    <a:lnTo>
                      <a:pt x="486" y="0"/>
                    </a:lnTo>
                    <a:close/>
                    <a:moveTo>
                      <a:pt x="523" y="0"/>
                    </a:moveTo>
                    <a:lnTo>
                      <a:pt x="523" y="26"/>
                    </a:lnTo>
                    <a:lnTo>
                      <a:pt x="529" y="26"/>
                    </a:lnTo>
                    <a:lnTo>
                      <a:pt x="529" y="0"/>
                    </a:lnTo>
                    <a:lnTo>
                      <a:pt x="523" y="0"/>
                    </a:lnTo>
                    <a:close/>
                    <a:moveTo>
                      <a:pt x="540" y="0"/>
                    </a:moveTo>
                    <a:lnTo>
                      <a:pt x="543" y="0"/>
                    </a:lnTo>
                    <a:lnTo>
                      <a:pt x="543" y="0"/>
                    </a:lnTo>
                    <a:lnTo>
                      <a:pt x="543" y="0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11"/>
                    </a:lnTo>
                    <a:lnTo>
                      <a:pt x="552" y="11"/>
                    </a:lnTo>
                    <a:lnTo>
                      <a:pt x="555" y="11"/>
                    </a:lnTo>
                    <a:lnTo>
                      <a:pt x="555" y="11"/>
                    </a:lnTo>
                    <a:lnTo>
                      <a:pt x="555" y="14"/>
                    </a:lnTo>
                    <a:lnTo>
                      <a:pt x="552" y="14"/>
                    </a:lnTo>
                    <a:lnTo>
                      <a:pt x="552" y="14"/>
                    </a:lnTo>
                    <a:lnTo>
                      <a:pt x="552" y="14"/>
                    </a:lnTo>
                    <a:lnTo>
                      <a:pt x="552" y="17"/>
                    </a:lnTo>
                    <a:lnTo>
                      <a:pt x="552" y="17"/>
                    </a:lnTo>
                    <a:lnTo>
                      <a:pt x="552" y="17"/>
                    </a:lnTo>
                    <a:lnTo>
                      <a:pt x="552" y="20"/>
                    </a:lnTo>
                    <a:lnTo>
                      <a:pt x="552" y="20"/>
                    </a:lnTo>
                    <a:lnTo>
                      <a:pt x="552" y="20"/>
                    </a:lnTo>
                    <a:lnTo>
                      <a:pt x="549" y="20"/>
                    </a:lnTo>
                    <a:lnTo>
                      <a:pt x="549" y="20"/>
                    </a:lnTo>
                    <a:lnTo>
                      <a:pt x="549" y="23"/>
                    </a:lnTo>
                    <a:lnTo>
                      <a:pt x="549" y="23"/>
                    </a:lnTo>
                    <a:lnTo>
                      <a:pt x="546" y="23"/>
                    </a:lnTo>
                    <a:lnTo>
                      <a:pt x="546" y="23"/>
                    </a:lnTo>
                    <a:lnTo>
                      <a:pt x="546" y="23"/>
                    </a:lnTo>
                    <a:lnTo>
                      <a:pt x="543" y="23"/>
                    </a:lnTo>
                    <a:lnTo>
                      <a:pt x="543" y="23"/>
                    </a:lnTo>
                    <a:lnTo>
                      <a:pt x="540" y="23"/>
                    </a:lnTo>
                    <a:lnTo>
                      <a:pt x="537" y="23"/>
                    </a:lnTo>
                    <a:lnTo>
                      <a:pt x="534" y="23"/>
                    </a:lnTo>
                    <a:lnTo>
                      <a:pt x="534" y="23"/>
                    </a:lnTo>
                    <a:lnTo>
                      <a:pt x="534" y="26"/>
                    </a:lnTo>
                    <a:lnTo>
                      <a:pt x="552" y="26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17"/>
                    </a:lnTo>
                    <a:lnTo>
                      <a:pt x="557" y="17"/>
                    </a:lnTo>
                    <a:lnTo>
                      <a:pt x="557" y="17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1"/>
                    </a:lnTo>
                    <a:lnTo>
                      <a:pt x="557" y="11"/>
                    </a:lnTo>
                    <a:lnTo>
                      <a:pt x="557" y="11"/>
                    </a:lnTo>
                    <a:lnTo>
                      <a:pt x="557" y="9"/>
                    </a:lnTo>
                    <a:lnTo>
                      <a:pt x="557" y="9"/>
                    </a:lnTo>
                    <a:lnTo>
                      <a:pt x="557" y="9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0"/>
                    </a:lnTo>
                    <a:lnTo>
                      <a:pt x="540" y="0"/>
                    </a:lnTo>
                    <a:close/>
                    <a:moveTo>
                      <a:pt x="566" y="0"/>
                    </a:moveTo>
                    <a:lnTo>
                      <a:pt x="566" y="3"/>
                    </a:lnTo>
                    <a:lnTo>
                      <a:pt x="566" y="3"/>
                    </a:lnTo>
                    <a:lnTo>
                      <a:pt x="566" y="3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9"/>
                    </a:lnTo>
                    <a:lnTo>
                      <a:pt x="563" y="9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4"/>
                    </a:lnTo>
                    <a:lnTo>
                      <a:pt x="566" y="14"/>
                    </a:lnTo>
                    <a:lnTo>
                      <a:pt x="566" y="14"/>
                    </a:lnTo>
                    <a:lnTo>
                      <a:pt x="566" y="14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9" y="17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72" y="20"/>
                    </a:lnTo>
                    <a:lnTo>
                      <a:pt x="572" y="20"/>
                    </a:lnTo>
                    <a:lnTo>
                      <a:pt x="575" y="23"/>
                    </a:lnTo>
                    <a:lnTo>
                      <a:pt x="577" y="23"/>
                    </a:lnTo>
                    <a:lnTo>
                      <a:pt x="577" y="23"/>
                    </a:lnTo>
                    <a:lnTo>
                      <a:pt x="580" y="23"/>
                    </a:lnTo>
                    <a:lnTo>
                      <a:pt x="580" y="23"/>
                    </a:lnTo>
                    <a:lnTo>
                      <a:pt x="583" y="26"/>
                    </a:lnTo>
                    <a:lnTo>
                      <a:pt x="592" y="26"/>
                    </a:lnTo>
                    <a:lnTo>
                      <a:pt x="589" y="23"/>
                    </a:lnTo>
                    <a:lnTo>
                      <a:pt x="589" y="23"/>
                    </a:lnTo>
                    <a:lnTo>
                      <a:pt x="589" y="23"/>
                    </a:lnTo>
                    <a:lnTo>
                      <a:pt x="586" y="20"/>
                    </a:lnTo>
                    <a:lnTo>
                      <a:pt x="586" y="20"/>
                    </a:lnTo>
                    <a:lnTo>
                      <a:pt x="583" y="20"/>
                    </a:lnTo>
                    <a:lnTo>
                      <a:pt x="580" y="20"/>
                    </a:lnTo>
                    <a:lnTo>
                      <a:pt x="580" y="17"/>
                    </a:lnTo>
                    <a:lnTo>
                      <a:pt x="577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2" y="17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69" y="14"/>
                    </a:lnTo>
                    <a:lnTo>
                      <a:pt x="569" y="14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5" y="0"/>
                    </a:lnTo>
                    <a:lnTo>
                      <a:pt x="575" y="0"/>
                    </a:lnTo>
                    <a:lnTo>
                      <a:pt x="566" y="0"/>
                    </a:lnTo>
                    <a:close/>
                    <a:moveTo>
                      <a:pt x="580" y="0"/>
                    </a:moveTo>
                    <a:lnTo>
                      <a:pt x="583" y="0"/>
                    </a:lnTo>
                    <a:lnTo>
                      <a:pt x="583" y="0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6" y="3"/>
                    </a:lnTo>
                    <a:lnTo>
                      <a:pt x="586" y="3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9"/>
                    </a:lnTo>
                    <a:lnTo>
                      <a:pt x="586" y="9"/>
                    </a:lnTo>
                    <a:lnTo>
                      <a:pt x="586" y="9"/>
                    </a:lnTo>
                    <a:lnTo>
                      <a:pt x="592" y="9"/>
                    </a:lnTo>
                    <a:lnTo>
                      <a:pt x="592" y="9"/>
                    </a:lnTo>
                    <a:lnTo>
                      <a:pt x="592" y="6"/>
                    </a:lnTo>
                    <a:lnTo>
                      <a:pt x="592" y="6"/>
                    </a:lnTo>
                    <a:lnTo>
                      <a:pt x="592" y="6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89" y="0"/>
                    </a:lnTo>
                    <a:lnTo>
                      <a:pt x="580" y="0"/>
                    </a:lnTo>
                    <a:close/>
                    <a:moveTo>
                      <a:pt x="603" y="0"/>
                    </a:moveTo>
                    <a:lnTo>
                      <a:pt x="603" y="26"/>
                    </a:lnTo>
                    <a:lnTo>
                      <a:pt x="606" y="26"/>
                    </a:lnTo>
                    <a:lnTo>
                      <a:pt x="606" y="0"/>
                    </a:lnTo>
                    <a:lnTo>
                      <a:pt x="603" y="0"/>
                    </a:lnTo>
                    <a:close/>
                    <a:moveTo>
                      <a:pt x="626" y="0"/>
                    </a:moveTo>
                    <a:lnTo>
                      <a:pt x="626" y="26"/>
                    </a:lnTo>
                    <a:lnTo>
                      <a:pt x="629" y="26"/>
                    </a:lnTo>
                    <a:lnTo>
                      <a:pt x="629" y="0"/>
                    </a:lnTo>
                    <a:lnTo>
                      <a:pt x="626" y="0"/>
                    </a:lnTo>
                    <a:close/>
                    <a:moveTo>
                      <a:pt x="646" y="0"/>
                    </a:moveTo>
                    <a:lnTo>
                      <a:pt x="658" y="26"/>
                    </a:lnTo>
                    <a:lnTo>
                      <a:pt x="664" y="26"/>
                    </a:lnTo>
                    <a:lnTo>
                      <a:pt x="652" y="0"/>
                    </a:lnTo>
                    <a:lnTo>
                      <a:pt x="646" y="0"/>
                    </a:lnTo>
                    <a:close/>
                    <a:moveTo>
                      <a:pt x="675" y="0"/>
                    </a:moveTo>
                    <a:lnTo>
                      <a:pt x="664" y="26"/>
                    </a:lnTo>
                    <a:lnTo>
                      <a:pt x="669" y="26"/>
                    </a:lnTo>
                    <a:lnTo>
                      <a:pt x="681" y="0"/>
                    </a:lnTo>
                    <a:lnTo>
                      <a:pt x="675" y="0"/>
                    </a:lnTo>
                    <a:close/>
                    <a:moveTo>
                      <a:pt x="718" y="0"/>
                    </a:moveTo>
                    <a:lnTo>
                      <a:pt x="715" y="3"/>
                    </a:lnTo>
                    <a:lnTo>
                      <a:pt x="715" y="3"/>
                    </a:lnTo>
                    <a:lnTo>
                      <a:pt x="715" y="3"/>
                    </a:lnTo>
                    <a:lnTo>
                      <a:pt x="712" y="6"/>
                    </a:lnTo>
                    <a:lnTo>
                      <a:pt x="712" y="6"/>
                    </a:lnTo>
                    <a:lnTo>
                      <a:pt x="712" y="9"/>
                    </a:lnTo>
                    <a:lnTo>
                      <a:pt x="710" y="9"/>
                    </a:lnTo>
                    <a:lnTo>
                      <a:pt x="710" y="9"/>
                    </a:lnTo>
                    <a:lnTo>
                      <a:pt x="710" y="11"/>
                    </a:lnTo>
                    <a:lnTo>
                      <a:pt x="710" y="11"/>
                    </a:lnTo>
                    <a:lnTo>
                      <a:pt x="707" y="14"/>
                    </a:lnTo>
                    <a:lnTo>
                      <a:pt x="707" y="17"/>
                    </a:lnTo>
                    <a:lnTo>
                      <a:pt x="707" y="17"/>
                    </a:lnTo>
                    <a:lnTo>
                      <a:pt x="707" y="20"/>
                    </a:lnTo>
                    <a:lnTo>
                      <a:pt x="707" y="20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6"/>
                    </a:lnTo>
                    <a:lnTo>
                      <a:pt x="712" y="26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0"/>
                    </a:lnTo>
                    <a:lnTo>
                      <a:pt x="712" y="20"/>
                    </a:lnTo>
                    <a:lnTo>
                      <a:pt x="712" y="20"/>
                    </a:lnTo>
                    <a:lnTo>
                      <a:pt x="712" y="17"/>
                    </a:lnTo>
                    <a:lnTo>
                      <a:pt x="712" y="17"/>
                    </a:lnTo>
                    <a:lnTo>
                      <a:pt x="712" y="17"/>
                    </a:lnTo>
                    <a:lnTo>
                      <a:pt x="712" y="14"/>
                    </a:lnTo>
                    <a:lnTo>
                      <a:pt x="712" y="14"/>
                    </a:lnTo>
                    <a:lnTo>
                      <a:pt x="715" y="14"/>
                    </a:lnTo>
                    <a:lnTo>
                      <a:pt x="715" y="11"/>
                    </a:lnTo>
                    <a:lnTo>
                      <a:pt x="715" y="9"/>
                    </a:lnTo>
                    <a:lnTo>
                      <a:pt x="718" y="9"/>
                    </a:lnTo>
                    <a:lnTo>
                      <a:pt x="718" y="9"/>
                    </a:lnTo>
                    <a:lnTo>
                      <a:pt x="718" y="6"/>
                    </a:lnTo>
                    <a:lnTo>
                      <a:pt x="721" y="6"/>
                    </a:lnTo>
                    <a:lnTo>
                      <a:pt x="721" y="3"/>
                    </a:lnTo>
                    <a:lnTo>
                      <a:pt x="724" y="3"/>
                    </a:lnTo>
                    <a:lnTo>
                      <a:pt x="727" y="3"/>
                    </a:lnTo>
                    <a:lnTo>
                      <a:pt x="727" y="0"/>
                    </a:lnTo>
                    <a:lnTo>
                      <a:pt x="730" y="0"/>
                    </a:lnTo>
                    <a:lnTo>
                      <a:pt x="718" y="0"/>
                    </a:lnTo>
                    <a:close/>
                    <a:moveTo>
                      <a:pt x="741" y="0"/>
                    </a:moveTo>
                    <a:lnTo>
                      <a:pt x="741" y="0"/>
                    </a:lnTo>
                    <a:lnTo>
                      <a:pt x="744" y="3"/>
                    </a:lnTo>
                    <a:lnTo>
                      <a:pt x="744" y="3"/>
                    </a:lnTo>
                    <a:lnTo>
                      <a:pt x="747" y="3"/>
                    </a:lnTo>
                    <a:lnTo>
                      <a:pt x="747" y="6"/>
                    </a:lnTo>
                    <a:lnTo>
                      <a:pt x="750" y="6"/>
                    </a:lnTo>
                    <a:lnTo>
                      <a:pt x="750" y="6"/>
                    </a:lnTo>
                    <a:lnTo>
                      <a:pt x="753" y="9"/>
                    </a:lnTo>
                    <a:lnTo>
                      <a:pt x="753" y="9"/>
                    </a:lnTo>
                    <a:lnTo>
                      <a:pt x="753" y="11"/>
                    </a:lnTo>
                    <a:lnTo>
                      <a:pt x="755" y="11"/>
                    </a:lnTo>
                    <a:lnTo>
                      <a:pt x="755" y="14"/>
                    </a:lnTo>
                    <a:lnTo>
                      <a:pt x="755" y="14"/>
                    </a:lnTo>
                    <a:lnTo>
                      <a:pt x="755" y="17"/>
                    </a:lnTo>
                    <a:lnTo>
                      <a:pt x="755" y="17"/>
                    </a:lnTo>
                    <a:lnTo>
                      <a:pt x="755" y="17"/>
                    </a:lnTo>
                    <a:lnTo>
                      <a:pt x="755" y="20"/>
                    </a:lnTo>
                    <a:lnTo>
                      <a:pt x="755" y="20"/>
                    </a:lnTo>
                    <a:lnTo>
                      <a:pt x="755" y="20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6"/>
                    </a:lnTo>
                    <a:lnTo>
                      <a:pt x="761" y="26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0"/>
                    </a:lnTo>
                    <a:lnTo>
                      <a:pt x="761" y="17"/>
                    </a:lnTo>
                    <a:lnTo>
                      <a:pt x="761" y="17"/>
                    </a:lnTo>
                    <a:lnTo>
                      <a:pt x="761" y="14"/>
                    </a:lnTo>
                    <a:lnTo>
                      <a:pt x="761" y="14"/>
                    </a:lnTo>
                    <a:lnTo>
                      <a:pt x="761" y="11"/>
                    </a:lnTo>
                    <a:lnTo>
                      <a:pt x="758" y="11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5" y="6"/>
                    </a:lnTo>
                    <a:lnTo>
                      <a:pt x="755" y="6"/>
                    </a:lnTo>
                    <a:lnTo>
                      <a:pt x="755" y="3"/>
                    </a:lnTo>
                    <a:lnTo>
                      <a:pt x="753" y="3"/>
                    </a:lnTo>
                    <a:lnTo>
                      <a:pt x="753" y="3"/>
                    </a:lnTo>
                    <a:lnTo>
                      <a:pt x="750" y="0"/>
                    </a:lnTo>
                    <a:lnTo>
                      <a:pt x="741" y="0"/>
                    </a:lnTo>
                    <a:close/>
                    <a:moveTo>
                      <a:pt x="770" y="0"/>
                    </a:moveTo>
                    <a:lnTo>
                      <a:pt x="770" y="26"/>
                    </a:lnTo>
                    <a:lnTo>
                      <a:pt x="776" y="26"/>
                    </a:lnTo>
                    <a:lnTo>
                      <a:pt x="776" y="23"/>
                    </a:lnTo>
                    <a:lnTo>
                      <a:pt x="796" y="23"/>
                    </a:lnTo>
                    <a:lnTo>
                      <a:pt x="796" y="20"/>
                    </a:lnTo>
                    <a:lnTo>
                      <a:pt x="776" y="20"/>
                    </a:lnTo>
                    <a:lnTo>
                      <a:pt x="776" y="0"/>
                    </a:lnTo>
                    <a:lnTo>
                      <a:pt x="770" y="0"/>
                    </a:lnTo>
                    <a:close/>
                    <a:moveTo>
                      <a:pt x="824" y="0"/>
                    </a:moveTo>
                    <a:lnTo>
                      <a:pt x="824" y="26"/>
                    </a:lnTo>
                    <a:lnTo>
                      <a:pt x="830" y="26"/>
                    </a:lnTo>
                    <a:lnTo>
                      <a:pt x="830" y="3"/>
                    </a:lnTo>
                    <a:lnTo>
                      <a:pt x="844" y="26"/>
                    </a:lnTo>
                    <a:lnTo>
                      <a:pt x="850" y="26"/>
                    </a:lnTo>
                    <a:lnTo>
                      <a:pt x="833" y="0"/>
                    </a:lnTo>
                    <a:lnTo>
                      <a:pt x="824" y="0"/>
                    </a:lnTo>
                    <a:close/>
                    <a:moveTo>
                      <a:pt x="859" y="0"/>
                    </a:moveTo>
                    <a:lnTo>
                      <a:pt x="859" y="26"/>
                    </a:lnTo>
                    <a:lnTo>
                      <a:pt x="865" y="26"/>
                    </a:lnTo>
                    <a:lnTo>
                      <a:pt x="865" y="0"/>
                    </a:lnTo>
                    <a:lnTo>
                      <a:pt x="859" y="0"/>
                    </a:lnTo>
                    <a:close/>
                    <a:moveTo>
                      <a:pt x="876" y="0"/>
                    </a:moveTo>
                    <a:lnTo>
                      <a:pt x="876" y="26"/>
                    </a:lnTo>
                    <a:lnTo>
                      <a:pt x="882" y="26"/>
                    </a:lnTo>
                    <a:lnTo>
                      <a:pt x="882" y="23"/>
                    </a:lnTo>
                    <a:lnTo>
                      <a:pt x="905" y="23"/>
                    </a:lnTo>
                    <a:lnTo>
                      <a:pt x="905" y="20"/>
                    </a:lnTo>
                    <a:lnTo>
                      <a:pt x="882" y="20"/>
                    </a:lnTo>
                    <a:lnTo>
                      <a:pt x="882" y="0"/>
                    </a:lnTo>
                    <a:lnTo>
                      <a:pt x="876" y="0"/>
                    </a:lnTo>
                    <a:close/>
                    <a:moveTo>
                      <a:pt x="910" y="0"/>
                    </a:moveTo>
                    <a:lnTo>
                      <a:pt x="916" y="26"/>
                    </a:lnTo>
                    <a:lnTo>
                      <a:pt x="922" y="26"/>
                    </a:lnTo>
                    <a:lnTo>
                      <a:pt x="916" y="0"/>
                    </a:lnTo>
                    <a:lnTo>
                      <a:pt x="910" y="0"/>
                    </a:lnTo>
                    <a:close/>
                    <a:moveTo>
                      <a:pt x="939" y="0"/>
                    </a:moveTo>
                    <a:lnTo>
                      <a:pt x="931" y="26"/>
                    </a:lnTo>
                    <a:lnTo>
                      <a:pt x="936" y="26"/>
                    </a:lnTo>
                    <a:lnTo>
                      <a:pt x="942" y="6"/>
                    </a:lnTo>
                    <a:lnTo>
                      <a:pt x="948" y="26"/>
                    </a:lnTo>
                    <a:lnTo>
                      <a:pt x="954" y="26"/>
                    </a:lnTo>
                    <a:lnTo>
                      <a:pt x="945" y="0"/>
                    </a:lnTo>
                    <a:lnTo>
                      <a:pt x="939" y="0"/>
                    </a:lnTo>
                    <a:close/>
                    <a:moveTo>
                      <a:pt x="968" y="0"/>
                    </a:moveTo>
                    <a:lnTo>
                      <a:pt x="962" y="26"/>
                    </a:lnTo>
                    <a:lnTo>
                      <a:pt x="968" y="26"/>
                    </a:lnTo>
                    <a:lnTo>
                      <a:pt x="974" y="0"/>
                    </a:lnTo>
                    <a:lnTo>
                      <a:pt x="968" y="0"/>
                    </a:lnTo>
                    <a:close/>
                    <a:moveTo>
                      <a:pt x="1020" y="0"/>
                    </a:moveTo>
                    <a:lnTo>
                      <a:pt x="1020" y="26"/>
                    </a:lnTo>
                    <a:lnTo>
                      <a:pt x="1022" y="26"/>
                    </a:lnTo>
                    <a:lnTo>
                      <a:pt x="1022" y="0"/>
                    </a:lnTo>
                    <a:lnTo>
                      <a:pt x="1020" y="0"/>
                    </a:lnTo>
                    <a:close/>
                    <a:moveTo>
                      <a:pt x="1034" y="0"/>
                    </a:moveTo>
                    <a:lnTo>
                      <a:pt x="1034" y="26"/>
                    </a:lnTo>
                    <a:lnTo>
                      <a:pt x="1040" y="26"/>
                    </a:lnTo>
                    <a:lnTo>
                      <a:pt x="1040" y="23"/>
                    </a:lnTo>
                    <a:lnTo>
                      <a:pt x="1063" y="23"/>
                    </a:lnTo>
                    <a:lnTo>
                      <a:pt x="1063" y="20"/>
                    </a:lnTo>
                    <a:lnTo>
                      <a:pt x="1040" y="20"/>
                    </a:lnTo>
                    <a:lnTo>
                      <a:pt x="1040" y="0"/>
                    </a:lnTo>
                    <a:lnTo>
                      <a:pt x="1034" y="0"/>
                    </a:lnTo>
                    <a:close/>
                    <a:moveTo>
                      <a:pt x="1071" y="0"/>
                    </a:moveTo>
                    <a:lnTo>
                      <a:pt x="1071" y="26"/>
                    </a:lnTo>
                    <a:lnTo>
                      <a:pt x="1077" y="26"/>
                    </a:lnTo>
                    <a:lnTo>
                      <a:pt x="1077" y="0"/>
                    </a:lnTo>
                    <a:lnTo>
                      <a:pt x="1071" y="0"/>
                    </a:lnTo>
                    <a:close/>
                    <a:moveTo>
                      <a:pt x="1091" y="0"/>
                    </a:moveTo>
                    <a:lnTo>
                      <a:pt x="1091" y="0"/>
                    </a:lnTo>
                    <a:lnTo>
                      <a:pt x="1091" y="0"/>
                    </a:lnTo>
                    <a:lnTo>
                      <a:pt x="1094" y="0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100" y="6"/>
                    </a:lnTo>
                    <a:lnTo>
                      <a:pt x="1100" y="6"/>
                    </a:lnTo>
                    <a:lnTo>
                      <a:pt x="1100" y="6"/>
                    </a:lnTo>
                    <a:lnTo>
                      <a:pt x="1100" y="9"/>
                    </a:lnTo>
                    <a:lnTo>
                      <a:pt x="1100" y="9"/>
                    </a:lnTo>
                    <a:lnTo>
                      <a:pt x="1100" y="9"/>
                    </a:lnTo>
                    <a:lnTo>
                      <a:pt x="1103" y="9"/>
                    </a:lnTo>
                    <a:lnTo>
                      <a:pt x="1103" y="9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0" y="17"/>
                    </a:lnTo>
                    <a:lnTo>
                      <a:pt x="1100" y="17"/>
                    </a:lnTo>
                    <a:lnTo>
                      <a:pt x="1100" y="17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097" y="20"/>
                    </a:lnTo>
                    <a:lnTo>
                      <a:pt x="1097" y="23"/>
                    </a:lnTo>
                    <a:lnTo>
                      <a:pt x="1097" y="23"/>
                    </a:lnTo>
                    <a:lnTo>
                      <a:pt x="1097" y="23"/>
                    </a:lnTo>
                    <a:lnTo>
                      <a:pt x="1094" y="23"/>
                    </a:lnTo>
                    <a:lnTo>
                      <a:pt x="1094" y="23"/>
                    </a:lnTo>
                    <a:lnTo>
                      <a:pt x="1091" y="23"/>
                    </a:lnTo>
                    <a:lnTo>
                      <a:pt x="1091" y="23"/>
                    </a:lnTo>
                    <a:lnTo>
                      <a:pt x="1088" y="23"/>
                    </a:lnTo>
                    <a:lnTo>
                      <a:pt x="1086" y="23"/>
                    </a:lnTo>
                    <a:lnTo>
                      <a:pt x="1083" y="23"/>
                    </a:lnTo>
                    <a:lnTo>
                      <a:pt x="1083" y="23"/>
                    </a:lnTo>
                    <a:lnTo>
                      <a:pt x="1083" y="26"/>
                    </a:lnTo>
                    <a:lnTo>
                      <a:pt x="1103" y="26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6" y="23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17"/>
                    </a:lnTo>
                    <a:lnTo>
                      <a:pt x="1106" y="17"/>
                    </a:lnTo>
                    <a:lnTo>
                      <a:pt x="1106" y="17"/>
                    </a:lnTo>
                    <a:lnTo>
                      <a:pt x="1106" y="14"/>
                    </a:lnTo>
                    <a:lnTo>
                      <a:pt x="1106" y="14"/>
                    </a:lnTo>
                    <a:lnTo>
                      <a:pt x="1109" y="14"/>
                    </a:lnTo>
                    <a:lnTo>
                      <a:pt x="1109" y="14"/>
                    </a:lnTo>
                    <a:lnTo>
                      <a:pt x="1109" y="11"/>
                    </a:lnTo>
                    <a:lnTo>
                      <a:pt x="1109" y="11"/>
                    </a:lnTo>
                    <a:lnTo>
                      <a:pt x="1106" y="11"/>
                    </a:lnTo>
                    <a:lnTo>
                      <a:pt x="1106" y="9"/>
                    </a:lnTo>
                    <a:lnTo>
                      <a:pt x="1106" y="9"/>
                    </a:lnTo>
                    <a:lnTo>
                      <a:pt x="1106" y="9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3"/>
                    </a:lnTo>
                    <a:lnTo>
                      <a:pt x="1106" y="3"/>
                    </a:lnTo>
                    <a:lnTo>
                      <a:pt x="1103" y="3"/>
                    </a:lnTo>
                    <a:lnTo>
                      <a:pt x="1103" y="3"/>
                    </a:lnTo>
                    <a:lnTo>
                      <a:pt x="1103" y="3"/>
                    </a:lnTo>
                    <a:lnTo>
                      <a:pt x="1103" y="0"/>
                    </a:lnTo>
                    <a:lnTo>
                      <a:pt x="1091" y="0"/>
                    </a:lnTo>
                    <a:close/>
                    <a:moveTo>
                      <a:pt x="1114" y="0"/>
                    </a:moveTo>
                    <a:lnTo>
                      <a:pt x="1114" y="3"/>
                    </a:lnTo>
                    <a:lnTo>
                      <a:pt x="1114" y="3"/>
                    </a:lnTo>
                    <a:lnTo>
                      <a:pt x="1114" y="3"/>
                    </a:lnTo>
                    <a:lnTo>
                      <a:pt x="1114" y="6"/>
                    </a:lnTo>
                    <a:lnTo>
                      <a:pt x="1114" y="6"/>
                    </a:lnTo>
                    <a:lnTo>
                      <a:pt x="1111" y="6"/>
                    </a:lnTo>
                    <a:lnTo>
                      <a:pt x="1111" y="9"/>
                    </a:lnTo>
                    <a:lnTo>
                      <a:pt x="1111" y="9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7" y="17"/>
                    </a:lnTo>
                    <a:lnTo>
                      <a:pt x="1117" y="17"/>
                    </a:lnTo>
                    <a:lnTo>
                      <a:pt x="1117" y="20"/>
                    </a:lnTo>
                    <a:lnTo>
                      <a:pt x="1117" y="20"/>
                    </a:lnTo>
                    <a:lnTo>
                      <a:pt x="1120" y="20"/>
                    </a:lnTo>
                    <a:lnTo>
                      <a:pt x="1120" y="20"/>
                    </a:lnTo>
                    <a:lnTo>
                      <a:pt x="1120" y="20"/>
                    </a:lnTo>
                    <a:lnTo>
                      <a:pt x="1123" y="23"/>
                    </a:lnTo>
                    <a:lnTo>
                      <a:pt x="1126" y="23"/>
                    </a:lnTo>
                    <a:lnTo>
                      <a:pt x="1129" y="23"/>
                    </a:lnTo>
                    <a:lnTo>
                      <a:pt x="1129" y="23"/>
                    </a:lnTo>
                    <a:lnTo>
                      <a:pt x="1132" y="23"/>
                    </a:lnTo>
                    <a:lnTo>
                      <a:pt x="1132" y="26"/>
                    </a:lnTo>
                    <a:lnTo>
                      <a:pt x="1140" y="26"/>
                    </a:lnTo>
                    <a:lnTo>
                      <a:pt x="1140" y="23"/>
                    </a:lnTo>
                    <a:lnTo>
                      <a:pt x="1137" y="23"/>
                    </a:lnTo>
                    <a:lnTo>
                      <a:pt x="1137" y="23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2" y="20"/>
                    </a:lnTo>
                    <a:lnTo>
                      <a:pt x="1129" y="17"/>
                    </a:lnTo>
                    <a:lnTo>
                      <a:pt x="1126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17" y="14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6"/>
                    </a:lnTo>
                    <a:lnTo>
                      <a:pt x="1117" y="6"/>
                    </a:lnTo>
                    <a:lnTo>
                      <a:pt x="1117" y="6"/>
                    </a:lnTo>
                    <a:lnTo>
                      <a:pt x="1120" y="6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3" y="3"/>
                    </a:lnTo>
                    <a:lnTo>
                      <a:pt x="1123" y="0"/>
                    </a:lnTo>
                    <a:lnTo>
                      <a:pt x="1123" y="0"/>
                    </a:lnTo>
                    <a:lnTo>
                      <a:pt x="1114" y="0"/>
                    </a:lnTo>
                    <a:close/>
                    <a:moveTo>
                      <a:pt x="1132" y="0"/>
                    </a:moveTo>
                    <a:lnTo>
                      <a:pt x="1132" y="0"/>
                    </a:lnTo>
                    <a:lnTo>
                      <a:pt x="1132" y="0"/>
                    </a:lnTo>
                    <a:lnTo>
                      <a:pt x="1132" y="3"/>
                    </a:lnTo>
                    <a:lnTo>
                      <a:pt x="1132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7" y="9"/>
                    </a:lnTo>
                    <a:lnTo>
                      <a:pt x="1137" y="9"/>
                    </a:lnTo>
                    <a:lnTo>
                      <a:pt x="1137" y="9"/>
                    </a:lnTo>
                    <a:lnTo>
                      <a:pt x="1140" y="9"/>
                    </a:lnTo>
                    <a:lnTo>
                      <a:pt x="1140" y="9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3"/>
                    </a:lnTo>
                    <a:lnTo>
                      <a:pt x="1140" y="3"/>
                    </a:lnTo>
                    <a:lnTo>
                      <a:pt x="1140" y="3"/>
                    </a:lnTo>
                    <a:lnTo>
                      <a:pt x="1140" y="0"/>
                    </a:lnTo>
                    <a:lnTo>
                      <a:pt x="1132" y="0"/>
                    </a:lnTo>
                    <a:close/>
                    <a:moveTo>
                      <a:pt x="1149" y="0"/>
                    </a:moveTo>
                    <a:lnTo>
                      <a:pt x="1149" y="26"/>
                    </a:lnTo>
                    <a:lnTo>
                      <a:pt x="1154" y="26"/>
                    </a:lnTo>
                    <a:lnTo>
                      <a:pt x="1154" y="23"/>
                    </a:lnTo>
                    <a:lnTo>
                      <a:pt x="1177" y="23"/>
                    </a:lnTo>
                    <a:lnTo>
                      <a:pt x="1177" y="20"/>
                    </a:lnTo>
                    <a:lnTo>
                      <a:pt x="1154" y="20"/>
                    </a:lnTo>
                    <a:lnTo>
                      <a:pt x="1154" y="0"/>
                    </a:lnTo>
                    <a:lnTo>
                      <a:pt x="1149" y="0"/>
                    </a:lnTo>
                    <a:close/>
                    <a:moveTo>
                      <a:pt x="1186" y="0"/>
                    </a:moveTo>
                    <a:lnTo>
                      <a:pt x="1198" y="26"/>
                    </a:lnTo>
                    <a:lnTo>
                      <a:pt x="1203" y="26"/>
                    </a:lnTo>
                    <a:lnTo>
                      <a:pt x="1189" y="0"/>
                    </a:lnTo>
                    <a:lnTo>
                      <a:pt x="1186" y="0"/>
                    </a:lnTo>
                    <a:lnTo>
                      <a:pt x="1215" y="0"/>
                    </a:lnTo>
                    <a:lnTo>
                      <a:pt x="1203" y="26"/>
                    </a:lnTo>
                    <a:lnTo>
                      <a:pt x="1209" y="26"/>
                    </a:lnTo>
                    <a:lnTo>
                      <a:pt x="1221" y="0"/>
                    </a:lnTo>
                    <a:lnTo>
                      <a:pt x="1215" y="0"/>
                    </a:lnTo>
                    <a:lnTo>
                      <a:pt x="1186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40"/>
              <p:cNvSpPr>
                <a:spLocks noEditPoints="1"/>
              </p:cNvSpPr>
              <p:nvPr userDrawn="1"/>
            </p:nvSpPr>
            <p:spPr bwMode="auto">
              <a:xfrm>
                <a:off x="18" y="4094"/>
                <a:ext cx="804" cy="4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40" y="6"/>
                  </a:cxn>
                  <a:cxn ang="0">
                    <a:pos x="89" y="6"/>
                  </a:cxn>
                  <a:cxn ang="0">
                    <a:pos x="149" y="6"/>
                  </a:cxn>
                  <a:cxn ang="0">
                    <a:pos x="155" y="6"/>
                  </a:cxn>
                  <a:cxn ang="0">
                    <a:pos x="161" y="3"/>
                  </a:cxn>
                  <a:cxn ang="0">
                    <a:pos x="155" y="0"/>
                  </a:cxn>
                  <a:cxn ang="0">
                    <a:pos x="149" y="0"/>
                  </a:cxn>
                  <a:cxn ang="0">
                    <a:pos x="144" y="3"/>
                  </a:cxn>
                  <a:cxn ang="0">
                    <a:pos x="187" y="6"/>
                  </a:cxn>
                  <a:cxn ang="0">
                    <a:pos x="184" y="6"/>
                  </a:cxn>
                  <a:cxn ang="0">
                    <a:pos x="258" y="6"/>
                  </a:cxn>
                  <a:cxn ang="0">
                    <a:pos x="253" y="6"/>
                  </a:cxn>
                  <a:cxn ang="0">
                    <a:pos x="276" y="6"/>
                  </a:cxn>
                  <a:cxn ang="0">
                    <a:pos x="367" y="6"/>
                  </a:cxn>
                  <a:cxn ang="0">
                    <a:pos x="379" y="3"/>
                  </a:cxn>
                  <a:cxn ang="0">
                    <a:pos x="419" y="6"/>
                  </a:cxn>
                  <a:cxn ang="0">
                    <a:pos x="448" y="3"/>
                  </a:cxn>
                  <a:cxn ang="0">
                    <a:pos x="482" y="6"/>
                  </a:cxn>
                  <a:cxn ang="0">
                    <a:pos x="497" y="6"/>
                  </a:cxn>
                  <a:cxn ang="0">
                    <a:pos x="551" y="6"/>
                  </a:cxn>
                  <a:cxn ang="0">
                    <a:pos x="560" y="3"/>
                  </a:cxn>
                  <a:cxn ang="0">
                    <a:pos x="551" y="3"/>
                  </a:cxn>
                  <a:cxn ang="0">
                    <a:pos x="586" y="6"/>
                  </a:cxn>
                  <a:cxn ang="0">
                    <a:pos x="591" y="6"/>
                  </a:cxn>
                  <a:cxn ang="0">
                    <a:pos x="597" y="3"/>
                  </a:cxn>
                  <a:cxn ang="0">
                    <a:pos x="591" y="0"/>
                  </a:cxn>
                  <a:cxn ang="0">
                    <a:pos x="586" y="0"/>
                  </a:cxn>
                  <a:cxn ang="0">
                    <a:pos x="580" y="3"/>
                  </a:cxn>
                  <a:cxn ang="0">
                    <a:pos x="617" y="6"/>
                  </a:cxn>
                  <a:cxn ang="0">
                    <a:pos x="655" y="6"/>
                  </a:cxn>
                  <a:cxn ang="0">
                    <a:pos x="663" y="6"/>
                  </a:cxn>
                  <a:cxn ang="0">
                    <a:pos x="689" y="3"/>
                  </a:cxn>
                  <a:cxn ang="0">
                    <a:pos x="746" y="6"/>
                  </a:cxn>
                  <a:cxn ang="0">
                    <a:pos x="761" y="6"/>
                  </a:cxn>
                  <a:cxn ang="0">
                    <a:pos x="755" y="3"/>
                  </a:cxn>
                  <a:cxn ang="0">
                    <a:pos x="746" y="0"/>
                  </a:cxn>
                  <a:cxn ang="0">
                    <a:pos x="738" y="3"/>
                  </a:cxn>
                  <a:cxn ang="0">
                    <a:pos x="732" y="6"/>
                  </a:cxn>
                  <a:cxn ang="0">
                    <a:pos x="807" y="6"/>
                  </a:cxn>
                  <a:cxn ang="0">
                    <a:pos x="835" y="3"/>
                  </a:cxn>
                  <a:cxn ang="0">
                    <a:pos x="876" y="6"/>
                  </a:cxn>
                  <a:cxn ang="0">
                    <a:pos x="893" y="6"/>
                  </a:cxn>
                  <a:cxn ang="0">
                    <a:pos x="956" y="3"/>
                  </a:cxn>
                  <a:cxn ang="0">
                    <a:pos x="979" y="6"/>
                  </a:cxn>
                  <a:cxn ang="0">
                    <a:pos x="1051" y="6"/>
                  </a:cxn>
                  <a:cxn ang="0">
                    <a:pos x="1088" y="6"/>
                  </a:cxn>
                  <a:cxn ang="0">
                    <a:pos x="1114" y="6"/>
                  </a:cxn>
                  <a:cxn ang="0">
                    <a:pos x="1108" y="3"/>
                  </a:cxn>
                  <a:cxn ang="0">
                    <a:pos x="1097" y="3"/>
                  </a:cxn>
                  <a:cxn ang="0">
                    <a:pos x="1137" y="6"/>
                  </a:cxn>
                  <a:cxn ang="0">
                    <a:pos x="1148" y="6"/>
                  </a:cxn>
                  <a:cxn ang="0">
                    <a:pos x="1145" y="3"/>
                  </a:cxn>
                  <a:cxn ang="0">
                    <a:pos x="1140" y="0"/>
                  </a:cxn>
                  <a:cxn ang="0">
                    <a:pos x="1134" y="3"/>
                  </a:cxn>
                  <a:cxn ang="0">
                    <a:pos x="1128" y="6"/>
                  </a:cxn>
                  <a:cxn ang="0">
                    <a:pos x="1188" y="6"/>
                  </a:cxn>
                  <a:cxn ang="0">
                    <a:pos x="1194" y="3"/>
                  </a:cxn>
                  <a:cxn ang="0">
                    <a:pos x="1232" y="6"/>
                  </a:cxn>
                </a:cxnLst>
                <a:rect l="0" t="0" r="r" b="b"/>
                <a:pathLst>
                  <a:path w="1234" h="6">
                    <a:moveTo>
                      <a:pt x="17" y="6"/>
                    </a:moveTo>
                    <a:lnTo>
                      <a:pt x="17" y="6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7" y="6"/>
                    </a:lnTo>
                    <a:close/>
                    <a:moveTo>
                      <a:pt x="40" y="6"/>
                    </a:moveTo>
                    <a:lnTo>
                      <a:pt x="40" y="3"/>
                    </a:lnTo>
                    <a:lnTo>
                      <a:pt x="34" y="3"/>
                    </a:lnTo>
                    <a:lnTo>
                      <a:pt x="34" y="6"/>
                    </a:lnTo>
                    <a:lnTo>
                      <a:pt x="40" y="6"/>
                    </a:lnTo>
                    <a:close/>
                    <a:moveTo>
                      <a:pt x="72" y="6"/>
                    </a:moveTo>
                    <a:lnTo>
                      <a:pt x="72" y="3"/>
                    </a:lnTo>
                    <a:lnTo>
                      <a:pt x="66" y="3"/>
                    </a:lnTo>
                    <a:lnTo>
                      <a:pt x="66" y="6"/>
                    </a:lnTo>
                    <a:lnTo>
                      <a:pt x="72" y="6"/>
                    </a:lnTo>
                    <a:close/>
                    <a:moveTo>
                      <a:pt x="89" y="6"/>
                    </a:moveTo>
                    <a:lnTo>
                      <a:pt x="89" y="6"/>
                    </a:lnTo>
                    <a:lnTo>
                      <a:pt x="112" y="6"/>
                    </a:lnTo>
                    <a:lnTo>
                      <a:pt x="112" y="3"/>
                    </a:lnTo>
                    <a:lnTo>
                      <a:pt x="83" y="3"/>
                    </a:lnTo>
                    <a:lnTo>
                      <a:pt x="83" y="6"/>
                    </a:lnTo>
                    <a:lnTo>
                      <a:pt x="89" y="6"/>
                    </a:lnTo>
                    <a:close/>
                    <a:moveTo>
                      <a:pt x="149" y="6"/>
                    </a:moveTo>
                    <a:lnTo>
                      <a:pt x="149" y="6"/>
                    </a:lnTo>
                    <a:lnTo>
                      <a:pt x="149" y="6"/>
                    </a:lnTo>
                    <a:lnTo>
                      <a:pt x="152" y="6"/>
                    </a:lnTo>
                    <a:lnTo>
                      <a:pt x="152" y="6"/>
                    </a:lnTo>
                    <a:lnTo>
                      <a:pt x="152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58" y="3"/>
                    </a:lnTo>
                    <a:lnTo>
                      <a:pt x="158" y="3"/>
                    </a:lnTo>
                    <a:lnTo>
                      <a:pt x="158" y="3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49" y="0"/>
                    </a:lnTo>
                    <a:lnTo>
                      <a:pt x="149" y="0"/>
                    </a:lnTo>
                    <a:lnTo>
                      <a:pt x="149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44" y="6"/>
                    </a:lnTo>
                    <a:lnTo>
                      <a:pt x="141" y="6"/>
                    </a:lnTo>
                    <a:lnTo>
                      <a:pt x="141" y="6"/>
                    </a:lnTo>
                    <a:lnTo>
                      <a:pt x="141" y="6"/>
                    </a:lnTo>
                    <a:lnTo>
                      <a:pt x="149" y="6"/>
                    </a:lnTo>
                    <a:close/>
                    <a:moveTo>
                      <a:pt x="187" y="6"/>
                    </a:moveTo>
                    <a:lnTo>
                      <a:pt x="187" y="6"/>
                    </a:lnTo>
                    <a:lnTo>
                      <a:pt x="198" y="6"/>
                    </a:lnTo>
                    <a:lnTo>
                      <a:pt x="198" y="3"/>
                    </a:lnTo>
                    <a:lnTo>
                      <a:pt x="169" y="3"/>
                    </a:lnTo>
                    <a:lnTo>
                      <a:pt x="169" y="6"/>
                    </a:lnTo>
                    <a:lnTo>
                      <a:pt x="184" y="6"/>
                    </a:lnTo>
                    <a:lnTo>
                      <a:pt x="184" y="6"/>
                    </a:lnTo>
                    <a:lnTo>
                      <a:pt x="187" y="6"/>
                    </a:lnTo>
                    <a:close/>
                    <a:moveTo>
                      <a:pt x="227" y="6"/>
                    </a:moveTo>
                    <a:lnTo>
                      <a:pt x="224" y="3"/>
                    </a:lnTo>
                    <a:lnTo>
                      <a:pt x="218" y="3"/>
                    </a:lnTo>
                    <a:lnTo>
                      <a:pt x="215" y="6"/>
                    </a:lnTo>
                    <a:lnTo>
                      <a:pt x="227" y="6"/>
                    </a:lnTo>
                    <a:close/>
                    <a:moveTo>
                      <a:pt x="258" y="6"/>
                    </a:moveTo>
                    <a:lnTo>
                      <a:pt x="258" y="6"/>
                    </a:lnTo>
                    <a:lnTo>
                      <a:pt x="270" y="6"/>
                    </a:lnTo>
                    <a:lnTo>
                      <a:pt x="270" y="3"/>
                    </a:lnTo>
                    <a:lnTo>
                      <a:pt x="241" y="3"/>
                    </a:lnTo>
                    <a:lnTo>
                      <a:pt x="241" y="6"/>
                    </a:lnTo>
                    <a:lnTo>
                      <a:pt x="253" y="6"/>
                    </a:lnTo>
                    <a:lnTo>
                      <a:pt x="253" y="6"/>
                    </a:lnTo>
                    <a:lnTo>
                      <a:pt x="258" y="6"/>
                    </a:lnTo>
                    <a:close/>
                    <a:moveTo>
                      <a:pt x="281" y="6"/>
                    </a:moveTo>
                    <a:lnTo>
                      <a:pt x="281" y="6"/>
                    </a:lnTo>
                    <a:lnTo>
                      <a:pt x="304" y="6"/>
                    </a:lnTo>
                    <a:lnTo>
                      <a:pt x="304" y="3"/>
                    </a:lnTo>
                    <a:lnTo>
                      <a:pt x="276" y="3"/>
                    </a:lnTo>
                    <a:lnTo>
                      <a:pt x="276" y="6"/>
                    </a:lnTo>
                    <a:lnTo>
                      <a:pt x="281" y="6"/>
                    </a:lnTo>
                    <a:close/>
                    <a:moveTo>
                      <a:pt x="339" y="6"/>
                    </a:moveTo>
                    <a:lnTo>
                      <a:pt x="339" y="3"/>
                    </a:lnTo>
                    <a:lnTo>
                      <a:pt x="333" y="3"/>
                    </a:lnTo>
                    <a:lnTo>
                      <a:pt x="333" y="6"/>
                    </a:lnTo>
                    <a:lnTo>
                      <a:pt x="339" y="6"/>
                    </a:lnTo>
                    <a:close/>
                    <a:moveTo>
                      <a:pt x="367" y="6"/>
                    </a:moveTo>
                    <a:lnTo>
                      <a:pt x="367" y="3"/>
                    </a:lnTo>
                    <a:lnTo>
                      <a:pt x="365" y="3"/>
                    </a:lnTo>
                    <a:lnTo>
                      <a:pt x="365" y="6"/>
                    </a:lnTo>
                    <a:lnTo>
                      <a:pt x="367" y="6"/>
                    </a:lnTo>
                    <a:close/>
                    <a:moveTo>
                      <a:pt x="390" y="6"/>
                    </a:moveTo>
                    <a:lnTo>
                      <a:pt x="388" y="3"/>
                    </a:lnTo>
                    <a:lnTo>
                      <a:pt x="379" y="3"/>
                    </a:lnTo>
                    <a:lnTo>
                      <a:pt x="379" y="6"/>
                    </a:lnTo>
                    <a:lnTo>
                      <a:pt x="390" y="6"/>
                    </a:lnTo>
                    <a:close/>
                    <a:moveTo>
                      <a:pt x="419" y="6"/>
                    </a:moveTo>
                    <a:lnTo>
                      <a:pt x="419" y="3"/>
                    </a:lnTo>
                    <a:lnTo>
                      <a:pt x="416" y="3"/>
                    </a:lnTo>
                    <a:lnTo>
                      <a:pt x="416" y="6"/>
                    </a:lnTo>
                    <a:lnTo>
                      <a:pt x="419" y="6"/>
                    </a:lnTo>
                    <a:close/>
                    <a:moveTo>
                      <a:pt x="436" y="6"/>
                    </a:moveTo>
                    <a:lnTo>
                      <a:pt x="436" y="3"/>
                    </a:lnTo>
                    <a:lnTo>
                      <a:pt x="431" y="3"/>
                    </a:lnTo>
                    <a:lnTo>
                      <a:pt x="431" y="6"/>
                    </a:lnTo>
                    <a:lnTo>
                      <a:pt x="436" y="6"/>
                    </a:lnTo>
                    <a:close/>
                    <a:moveTo>
                      <a:pt x="451" y="6"/>
                    </a:moveTo>
                    <a:lnTo>
                      <a:pt x="448" y="3"/>
                    </a:lnTo>
                    <a:lnTo>
                      <a:pt x="442" y="3"/>
                    </a:lnTo>
                    <a:lnTo>
                      <a:pt x="445" y="6"/>
                    </a:lnTo>
                    <a:lnTo>
                      <a:pt x="451" y="6"/>
                    </a:lnTo>
                    <a:close/>
                    <a:moveTo>
                      <a:pt x="488" y="6"/>
                    </a:moveTo>
                    <a:lnTo>
                      <a:pt x="491" y="3"/>
                    </a:lnTo>
                    <a:lnTo>
                      <a:pt x="485" y="3"/>
                    </a:lnTo>
                    <a:lnTo>
                      <a:pt x="482" y="6"/>
                    </a:lnTo>
                    <a:lnTo>
                      <a:pt x="488" y="6"/>
                    </a:lnTo>
                    <a:close/>
                    <a:moveTo>
                      <a:pt x="502" y="6"/>
                    </a:moveTo>
                    <a:lnTo>
                      <a:pt x="502" y="6"/>
                    </a:lnTo>
                    <a:lnTo>
                      <a:pt x="525" y="6"/>
                    </a:lnTo>
                    <a:lnTo>
                      <a:pt x="525" y="3"/>
                    </a:lnTo>
                    <a:lnTo>
                      <a:pt x="497" y="3"/>
                    </a:lnTo>
                    <a:lnTo>
                      <a:pt x="497" y="6"/>
                    </a:lnTo>
                    <a:lnTo>
                      <a:pt x="502" y="6"/>
                    </a:lnTo>
                    <a:close/>
                    <a:moveTo>
                      <a:pt x="540" y="6"/>
                    </a:moveTo>
                    <a:lnTo>
                      <a:pt x="540" y="6"/>
                    </a:lnTo>
                    <a:lnTo>
                      <a:pt x="548" y="6"/>
                    </a:lnTo>
                    <a:lnTo>
                      <a:pt x="548" y="6"/>
                    </a:lnTo>
                    <a:lnTo>
                      <a:pt x="551" y="6"/>
                    </a:lnTo>
                    <a:lnTo>
                      <a:pt x="551" y="6"/>
                    </a:lnTo>
                    <a:lnTo>
                      <a:pt x="551" y="6"/>
                    </a:lnTo>
                    <a:lnTo>
                      <a:pt x="566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3"/>
                    </a:lnTo>
                    <a:lnTo>
                      <a:pt x="560" y="3"/>
                    </a:lnTo>
                    <a:lnTo>
                      <a:pt x="560" y="3"/>
                    </a:lnTo>
                    <a:lnTo>
                      <a:pt x="560" y="3"/>
                    </a:lnTo>
                    <a:lnTo>
                      <a:pt x="557" y="3"/>
                    </a:lnTo>
                    <a:lnTo>
                      <a:pt x="557" y="3"/>
                    </a:lnTo>
                    <a:lnTo>
                      <a:pt x="554" y="3"/>
                    </a:lnTo>
                    <a:lnTo>
                      <a:pt x="551" y="3"/>
                    </a:lnTo>
                    <a:lnTo>
                      <a:pt x="551" y="3"/>
                    </a:lnTo>
                    <a:lnTo>
                      <a:pt x="548" y="3"/>
                    </a:lnTo>
                    <a:lnTo>
                      <a:pt x="545" y="3"/>
                    </a:lnTo>
                    <a:lnTo>
                      <a:pt x="534" y="3"/>
                    </a:lnTo>
                    <a:lnTo>
                      <a:pt x="534" y="6"/>
                    </a:lnTo>
                    <a:lnTo>
                      <a:pt x="540" y="6"/>
                    </a:lnTo>
                    <a:close/>
                    <a:moveTo>
                      <a:pt x="586" y="6"/>
                    </a:moveTo>
                    <a:lnTo>
                      <a:pt x="586" y="6"/>
                    </a:lnTo>
                    <a:lnTo>
                      <a:pt x="586" y="6"/>
                    </a:lnTo>
                    <a:lnTo>
                      <a:pt x="588" y="6"/>
                    </a:lnTo>
                    <a:lnTo>
                      <a:pt x="588" y="6"/>
                    </a:lnTo>
                    <a:lnTo>
                      <a:pt x="588" y="6"/>
                    </a:lnTo>
                    <a:lnTo>
                      <a:pt x="591" y="6"/>
                    </a:lnTo>
                    <a:lnTo>
                      <a:pt x="591" y="6"/>
                    </a:lnTo>
                    <a:lnTo>
                      <a:pt x="591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4" y="3"/>
                    </a:lnTo>
                    <a:lnTo>
                      <a:pt x="594" y="3"/>
                    </a:lnTo>
                    <a:lnTo>
                      <a:pt x="594" y="3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88" y="0"/>
                    </a:lnTo>
                    <a:lnTo>
                      <a:pt x="588" y="0"/>
                    </a:lnTo>
                    <a:lnTo>
                      <a:pt x="588" y="0"/>
                    </a:lnTo>
                    <a:lnTo>
                      <a:pt x="586" y="0"/>
                    </a:lnTo>
                    <a:lnTo>
                      <a:pt x="586" y="0"/>
                    </a:lnTo>
                    <a:lnTo>
                      <a:pt x="586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0" y="3"/>
                    </a:lnTo>
                    <a:lnTo>
                      <a:pt x="580" y="3"/>
                    </a:lnTo>
                    <a:lnTo>
                      <a:pt x="580" y="3"/>
                    </a:lnTo>
                    <a:lnTo>
                      <a:pt x="580" y="6"/>
                    </a:lnTo>
                    <a:lnTo>
                      <a:pt x="577" y="6"/>
                    </a:lnTo>
                    <a:lnTo>
                      <a:pt x="577" y="6"/>
                    </a:lnTo>
                    <a:lnTo>
                      <a:pt x="577" y="6"/>
                    </a:lnTo>
                    <a:lnTo>
                      <a:pt x="586" y="6"/>
                    </a:lnTo>
                    <a:close/>
                    <a:moveTo>
                      <a:pt x="617" y="6"/>
                    </a:moveTo>
                    <a:lnTo>
                      <a:pt x="617" y="3"/>
                    </a:lnTo>
                    <a:lnTo>
                      <a:pt x="614" y="3"/>
                    </a:lnTo>
                    <a:lnTo>
                      <a:pt x="614" y="6"/>
                    </a:lnTo>
                    <a:lnTo>
                      <a:pt x="617" y="6"/>
                    </a:lnTo>
                    <a:close/>
                    <a:moveTo>
                      <a:pt x="640" y="6"/>
                    </a:moveTo>
                    <a:lnTo>
                      <a:pt x="640" y="6"/>
                    </a:lnTo>
                    <a:lnTo>
                      <a:pt x="655" y="6"/>
                    </a:lnTo>
                    <a:lnTo>
                      <a:pt x="655" y="3"/>
                    </a:lnTo>
                    <a:lnTo>
                      <a:pt x="623" y="3"/>
                    </a:lnTo>
                    <a:lnTo>
                      <a:pt x="623" y="6"/>
                    </a:lnTo>
                    <a:lnTo>
                      <a:pt x="637" y="6"/>
                    </a:lnTo>
                    <a:lnTo>
                      <a:pt x="637" y="6"/>
                    </a:lnTo>
                    <a:lnTo>
                      <a:pt x="640" y="6"/>
                    </a:lnTo>
                    <a:close/>
                    <a:moveTo>
                      <a:pt x="663" y="6"/>
                    </a:moveTo>
                    <a:lnTo>
                      <a:pt x="660" y="3"/>
                    </a:lnTo>
                    <a:lnTo>
                      <a:pt x="655" y="3"/>
                    </a:lnTo>
                    <a:lnTo>
                      <a:pt x="657" y="6"/>
                    </a:lnTo>
                    <a:lnTo>
                      <a:pt x="663" y="6"/>
                    </a:lnTo>
                    <a:close/>
                    <a:moveTo>
                      <a:pt x="692" y="6"/>
                    </a:moveTo>
                    <a:lnTo>
                      <a:pt x="695" y="3"/>
                    </a:lnTo>
                    <a:lnTo>
                      <a:pt x="689" y="3"/>
                    </a:lnTo>
                    <a:lnTo>
                      <a:pt x="686" y="6"/>
                    </a:lnTo>
                    <a:lnTo>
                      <a:pt x="692" y="6"/>
                    </a:lnTo>
                    <a:close/>
                    <a:moveTo>
                      <a:pt x="741" y="6"/>
                    </a:moveTo>
                    <a:lnTo>
                      <a:pt x="741" y="6"/>
                    </a:lnTo>
                    <a:lnTo>
                      <a:pt x="744" y="6"/>
                    </a:lnTo>
                    <a:lnTo>
                      <a:pt x="744" y="6"/>
                    </a:lnTo>
                    <a:lnTo>
                      <a:pt x="746" y="6"/>
                    </a:lnTo>
                    <a:lnTo>
                      <a:pt x="746" y="6"/>
                    </a:lnTo>
                    <a:lnTo>
                      <a:pt x="746" y="6"/>
                    </a:lnTo>
                    <a:lnTo>
                      <a:pt x="749" y="6"/>
                    </a:lnTo>
                    <a:lnTo>
                      <a:pt x="749" y="6"/>
                    </a:lnTo>
                    <a:lnTo>
                      <a:pt x="752" y="6"/>
                    </a:lnTo>
                    <a:lnTo>
                      <a:pt x="761" y="6"/>
                    </a:lnTo>
                    <a:lnTo>
                      <a:pt x="761" y="6"/>
                    </a:lnTo>
                    <a:lnTo>
                      <a:pt x="761" y="6"/>
                    </a:lnTo>
                    <a:lnTo>
                      <a:pt x="758" y="6"/>
                    </a:lnTo>
                    <a:lnTo>
                      <a:pt x="758" y="3"/>
                    </a:lnTo>
                    <a:lnTo>
                      <a:pt x="758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2" y="3"/>
                    </a:lnTo>
                    <a:lnTo>
                      <a:pt x="752" y="3"/>
                    </a:lnTo>
                    <a:lnTo>
                      <a:pt x="752" y="3"/>
                    </a:lnTo>
                    <a:lnTo>
                      <a:pt x="749" y="0"/>
                    </a:lnTo>
                    <a:lnTo>
                      <a:pt x="749" y="0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44" y="0"/>
                    </a:lnTo>
                    <a:lnTo>
                      <a:pt x="744" y="0"/>
                    </a:lnTo>
                    <a:lnTo>
                      <a:pt x="741" y="0"/>
                    </a:lnTo>
                    <a:lnTo>
                      <a:pt x="741" y="0"/>
                    </a:lnTo>
                    <a:lnTo>
                      <a:pt x="741" y="3"/>
                    </a:lnTo>
                    <a:lnTo>
                      <a:pt x="738" y="3"/>
                    </a:lnTo>
                    <a:lnTo>
                      <a:pt x="738" y="3"/>
                    </a:lnTo>
                    <a:lnTo>
                      <a:pt x="735" y="3"/>
                    </a:lnTo>
                    <a:lnTo>
                      <a:pt x="735" y="3"/>
                    </a:lnTo>
                    <a:lnTo>
                      <a:pt x="735" y="3"/>
                    </a:lnTo>
                    <a:lnTo>
                      <a:pt x="732" y="3"/>
                    </a:lnTo>
                    <a:lnTo>
                      <a:pt x="732" y="3"/>
                    </a:lnTo>
                    <a:lnTo>
                      <a:pt x="732" y="6"/>
                    </a:lnTo>
                    <a:lnTo>
                      <a:pt x="729" y="6"/>
                    </a:lnTo>
                    <a:lnTo>
                      <a:pt x="729" y="6"/>
                    </a:lnTo>
                    <a:lnTo>
                      <a:pt x="729" y="6"/>
                    </a:lnTo>
                    <a:lnTo>
                      <a:pt x="741" y="6"/>
                    </a:lnTo>
                    <a:close/>
                    <a:moveTo>
                      <a:pt x="787" y="6"/>
                    </a:moveTo>
                    <a:lnTo>
                      <a:pt x="787" y="6"/>
                    </a:lnTo>
                    <a:lnTo>
                      <a:pt x="807" y="6"/>
                    </a:lnTo>
                    <a:lnTo>
                      <a:pt x="807" y="3"/>
                    </a:lnTo>
                    <a:lnTo>
                      <a:pt x="781" y="3"/>
                    </a:lnTo>
                    <a:lnTo>
                      <a:pt x="781" y="6"/>
                    </a:lnTo>
                    <a:lnTo>
                      <a:pt x="787" y="6"/>
                    </a:lnTo>
                    <a:close/>
                    <a:moveTo>
                      <a:pt x="844" y="6"/>
                    </a:moveTo>
                    <a:lnTo>
                      <a:pt x="841" y="3"/>
                    </a:lnTo>
                    <a:lnTo>
                      <a:pt x="835" y="3"/>
                    </a:lnTo>
                    <a:lnTo>
                      <a:pt x="835" y="6"/>
                    </a:lnTo>
                    <a:lnTo>
                      <a:pt x="844" y="6"/>
                    </a:lnTo>
                    <a:close/>
                    <a:moveTo>
                      <a:pt x="876" y="6"/>
                    </a:moveTo>
                    <a:lnTo>
                      <a:pt x="876" y="3"/>
                    </a:lnTo>
                    <a:lnTo>
                      <a:pt x="870" y="3"/>
                    </a:lnTo>
                    <a:lnTo>
                      <a:pt x="870" y="6"/>
                    </a:lnTo>
                    <a:lnTo>
                      <a:pt x="876" y="6"/>
                    </a:lnTo>
                    <a:close/>
                    <a:moveTo>
                      <a:pt x="893" y="6"/>
                    </a:moveTo>
                    <a:lnTo>
                      <a:pt x="893" y="6"/>
                    </a:lnTo>
                    <a:lnTo>
                      <a:pt x="916" y="6"/>
                    </a:lnTo>
                    <a:lnTo>
                      <a:pt x="916" y="3"/>
                    </a:lnTo>
                    <a:lnTo>
                      <a:pt x="887" y="3"/>
                    </a:lnTo>
                    <a:lnTo>
                      <a:pt x="887" y="6"/>
                    </a:lnTo>
                    <a:lnTo>
                      <a:pt x="893" y="6"/>
                    </a:lnTo>
                    <a:close/>
                    <a:moveTo>
                      <a:pt x="927" y="6"/>
                    </a:moveTo>
                    <a:lnTo>
                      <a:pt x="924" y="3"/>
                    </a:lnTo>
                    <a:lnTo>
                      <a:pt x="919" y="3"/>
                    </a:lnTo>
                    <a:lnTo>
                      <a:pt x="921" y="6"/>
                    </a:lnTo>
                    <a:lnTo>
                      <a:pt x="927" y="6"/>
                    </a:lnTo>
                    <a:close/>
                    <a:moveTo>
                      <a:pt x="956" y="6"/>
                    </a:moveTo>
                    <a:lnTo>
                      <a:pt x="956" y="3"/>
                    </a:lnTo>
                    <a:lnTo>
                      <a:pt x="950" y="3"/>
                    </a:lnTo>
                    <a:lnTo>
                      <a:pt x="950" y="6"/>
                    </a:lnTo>
                    <a:lnTo>
                      <a:pt x="956" y="6"/>
                    </a:lnTo>
                    <a:close/>
                    <a:moveTo>
                      <a:pt x="985" y="6"/>
                    </a:moveTo>
                    <a:lnTo>
                      <a:pt x="985" y="3"/>
                    </a:lnTo>
                    <a:lnTo>
                      <a:pt x="982" y="3"/>
                    </a:lnTo>
                    <a:lnTo>
                      <a:pt x="979" y="6"/>
                    </a:lnTo>
                    <a:lnTo>
                      <a:pt x="985" y="6"/>
                    </a:lnTo>
                    <a:close/>
                    <a:moveTo>
                      <a:pt x="1033" y="6"/>
                    </a:moveTo>
                    <a:lnTo>
                      <a:pt x="1033" y="3"/>
                    </a:lnTo>
                    <a:lnTo>
                      <a:pt x="1031" y="3"/>
                    </a:lnTo>
                    <a:lnTo>
                      <a:pt x="1031" y="6"/>
                    </a:lnTo>
                    <a:lnTo>
                      <a:pt x="1033" y="6"/>
                    </a:lnTo>
                    <a:close/>
                    <a:moveTo>
                      <a:pt x="1051" y="6"/>
                    </a:moveTo>
                    <a:lnTo>
                      <a:pt x="1051" y="6"/>
                    </a:lnTo>
                    <a:lnTo>
                      <a:pt x="1074" y="6"/>
                    </a:lnTo>
                    <a:lnTo>
                      <a:pt x="1074" y="3"/>
                    </a:lnTo>
                    <a:lnTo>
                      <a:pt x="1045" y="3"/>
                    </a:lnTo>
                    <a:lnTo>
                      <a:pt x="1045" y="6"/>
                    </a:lnTo>
                    <a:lnTo>
                      <a:pt x="1051" y="6"/>
                    </a:lnTo>
                    <a:close/>
                    <a:moveTo>
                      <a:pt x="1088" y="6"/>
                    </a:moveTo>
                    <a:lnTo>
                      <a:pt x="1088" y="6"/>
                    </a:lnTo>
                    <a:lnTo>
                      <a:pt x="1097" y="6"/>
                    </a:lnTo>
                    <a:lnTo>
                      <a:pt x="1097" y="6"/>
                    </a:lnTo>
                    <a:lnTo>
                      <a:pt x="1099" y="6"/>
                    </a:lnTo>
                    <a:lnTo>
                      <a:pt x="1099" y="6"/>
                    </a:lnTo>
                    <a:lnTo>
                      <a:pt x="1102" y="6"/>
                    </a:lnTo>
                    <a:lnTo>
                      <a:pt x="1114" y="6"/>
                    </a:lnTo>
                    <a:lnTo>
                      <a:pt x="1114" y="6"/>
                    </a:lnTo>
                    <a:lnTo>
                      <a:pt x="1111" y="6"/>
                    </a:lnTo>
                    <a:lnTo>
                      <a:pt x="1111" y="6"/>
                    </a:lnTo>
                    <a:lnTo>
                      <a:pt x="1111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5" y="3"/>
                    </a:lnTo>
                    <a:lnTo>
                      <a:pt x="1102" y="3"/>
                    </a:lnTo>
                    <a:lnTo>
                      <a:pt x="1102" y="3"/>
                    </a:lnTo>
                    <a:lnTo>
                      <a:pt x="1099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82" y="3"/>
                    </a:lnTo>
                    <a:lnTo>
                      <a:pt x="1082" y="6"/>
                    </a:lnTo>
                    <a:lnTo>
                      <a:pt x="1088" y="6"/>
                    </a:lnTo>
                    <a:close/>
                    <a:moveTo>
                      <a:pt x="1134" y="6"/>
                    </a:moveTo>
                    <a:lnTo>
                      <a:pt x="1134" y="6"/>
                    </a:lnTo>
                    <a:lnTo>
                      <a:pt x="1137" y="6"/>
                    </a:lnTo>
                    <a:lnTo>
                      <a:pt x="1137" y="6"/>
                    </a:lnTo>
                    <a:lnTo>
                      <a:pt x="1137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3" y="6"/>
                    </a:lnTo>
                    <a:lnTo>
                      <a:pt x="1151" y="6"/>
                    </a:lnTo>
                    <a:lnTo>
                      <a:pt x="1148" y="6"/>
                    </a:lnTo>
                    <a:lnTo>
                      <a:pt x="1148" y="6"/>
                    </a:lnTo>
                    <a:lnTo>
                      <a:pt x="1148" y="6"/>
                    </a:lnTo>
                    <a:lnTo>
                      <a:pt x="1148" y="3"/>
                    </a:lnTo>
                    <a:lnTo>
                      <a:pt x="1148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3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4" y="0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28" y="3"/>
                    </a:lnTo>
                    <a:lnTo>
                      <a:pt x="1128" y="3"/>
                    </a:lnTo>
                    <a:lnTo>
                      <a:pt x="1128" y="6"/>
                    </a:lnTo>
                    <a:lnTo>
                      <a:pt x="1128" y="6"/>
                    </a:lnTo>
                    <a:lnTo>
                      <a:pt x="1125" y="6"/>
                    </a:lnTo>
                    <a:lnTo>
                      <a:pt x="1125" y="6"/>
                    </a:lnTo>
                    <a:lnTo>
                      <a:pt x="1134" y="6"/>
                    </a:lnTo>
                    <a:close/>
                    <a:moveTo>
                      <a:pt x="1165" y="6"/>
                    </a:moveTo>
                    <a:lnTo>
                      <a:pt x="1165" y="6"/>
                    </a:lnTo>
                    <a:lnTo>
                      <a:pt x="1188" y="6"/>
                    </a:lnTo>
                    <a:lnTo>
                      <a:pt x="1188" y="3"/>
                    </a:lnTo>
                    <a:lnTo>
                      <a:pt x="1160" y="3"/>
                    </a:lnTo>
                    <a:lnTo>
                      <a:pt x="1160" y="6"/>
                    </a:lnTo>
                    <a:lnTo>
                      <a:pt x="1165" y="6"/>
                    </a:lnTo>
                    <a:close/>
                    <a:moveTo>
                      <a:pt x="1200" y="6"/>
                    </a:moveTo>
                    <a:lnTo>
                      <a:pt x="1200" y="3"/>
                    </a:lnTo>
                    <a:lnTo>
                      <a:pt x="1194" y="3"/>
                    </a:lnTo>
                    <a:lnTo>
                      <a:pt x="1197" y="6"/>
                    </a:lnTo>
                    <a:lnTo>
                      <a:pt x="1200" y="6"/>
                    </a:lnTo>
                    <a:lnTo>
                      <a:pt x="1232" y="6"/>
                    </a:lnTo>
                    <a:lnTo>
                      <a:pt x="1234" y="3"/>
                    </a:lnTo>
                    <a:lnTo>
                      <a:pt x="1229" y="3"/>
                    </a:lnTo>
                    <a:lnTo>
                      <a:pt x="1226" y="6"/>
                    </a:lnTo>
                    <a:lnTo>
                      <a:pt x="1232" y="6"/>
                    </a:lnTo>
                    <a:lnTo>
                      <a:pt x="1200" y="6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2" name="Rectangle 41"/>
            <p:cNvSpPr>
              <a:spLocks noChangeArrowheads="1"/>
            </p:cNvSpPr>
            <p:nvPr userDrawn="1"/>
          </p:nvSpPr>
          <p:spPr bwMode="auto">
            <a:xfrm>
              <a:off x="5061" y="4116"/>
              <a:ext cx="656" cy="5"/>
            </a:xfrm>
            <a:prstGeom prst="rect">
              <a:avLst/>
            </a:prstGeom>
            <a:solidFill>
              <a:schemeClr val="tx1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42"/>
            <p:cNvSpPr>
              <a:spLocks noChangeArrowheads="1"/>
            </p:cNvSpPr>
            <p:nvPr userDrawn="1"/>
          </p:nvSpPr>
          <p:spPr bwMode="auto">
            <a:xfrm>
              <a:off x="5061" y="4308"/>
              <a:ext cx="656" cy="4"/>
            </a:xfrm>
            <a:prstGeom prst="rect">
              <a:avLst/>
            </a:prstGeom>
            <a:solidFill>
              <a:schemeClr val="tx1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622300"/>
          </a:xfrm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 anchor="b">
            <a:spAutoFit/>
          </a:bodyPr>
          <a:lstStyle>
            <a:lvl1pPr>
              <a:defRPr sz="4800" b="0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56163"/>
            <a:ext cx="6400800" cy="411162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6525"/>
            <a:ext cx="2057400" cy="382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6525"/>
            <a:ext cx="6019800" cy="382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0638"/>
            <a:ext cx="4038600" cy="2671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0638"/>
            <a:ext cx="4038600" cy="2671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4"/>
          <p:cNvGrpSpPr>
            <a:grpSpLocks/>
          </p:cNvGrpSpPr>
          <p:nvPr userDrawn="1"/>
        </p:nvGrpSpPr>
        <p:grpSpPr bwMode="auto">
          <a:xfrm>
            <a:off x="7737475" y="6111875"/>
            <a:ext cx="1041400" cy="311150"/>
            <a:chOff x="5061" y="4116"/>
            <a:chExt cx="656" cy="196"/>
          </a:xfrm>
        </p:grpSpPr>
        <p:grpSp>
          <p:nvGrpSpPr>
            <p:cNvPr id="1050" name="Group 85"/>
            <p:cNvGrpSpPr>
              <a:grpSpLocks/>
            </p:cNvGrpSpPr>
            <p:nvPr userDrawn="1"/>
          </p:nvGrpSpPr>
          <p:grpSpPr bwMode="auto">
            <a:xfrm>
              <a:off x="5063" y="4172"/>
              <a:ext cx="654" cy="122"/>
              <a:chOff x="5055" y="80"/>
              <a:chExt cx="654" cy="122"/>
            </a:xfrm>
          </p:grpSpPr>
          <p:sp>
            <p:nvSpPr>
              <p:cNvPr id="1110" name="Freeform 86"/>
              <p:cNvSpPr>
                <a:spLocks/>
              </p:cNvSpPr>
              <p:nvPr userDrawn="1"/>
            </p:nvSpPr>
            <p:spPr bwMode="auto">
              <a:xfrm>
                <a:off x="5055" y="83"/>
                <a:ext cx="106" cy="116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15" y="3"/>
                  </a:cxn>
                  <a:cxn ang="0">
                    <a:pos x="129" y="12"/>
                  </a:cxn>
                  <a:cxn ang="0">
                    <a:pos x="138" y="20"/>
                  </a:cxn>
                  <a:cxn ang="0">
                    <a:pos x="146" y="32"/>
                  </a:cxn>
                  <a:cxn ang="0">
                    <a:pos x="149" y="46"/>
                  </a:cxn>
                  <a:cxn ang="0">
                    <a:pos x="149" y="57"/>
                  </a:cxn>
                  <a:cxn ang="0">
                    <a:pos x="146" y="72"/>
                  </a:cxn>
                  <a:cxn ang="0">
                    <a:pos x="141" y="83"/>
                  </a:cxn>
                  <a:cxn ang="0">
                    <a:pos x="132" y="95"/>
                  </a:cxn>
                  <a:cxn ang="0">
                    <a:pos x="120" y="100"/>
                  </a:cxn>
                  <a:cxn ang="0">
                    <a:pos x="109" y="109"/>
                  </a:cxn>
                  <a:cxn ang="0">
                    <a:pos x="97" y="112"/>
                  </a:cxn>
                  <a:cxn ang="0">
                    <a:pos x="158" y="186"/>
                  </a:cxn>
                  <a:cxn ang="0">
                    <a:pos x="175" y="200"/>
                  </a:cxn>
                  <a:cxn ang="0">
                    <a:pos x="192" y="214"/>
                  </a:cxn>
                  <a:cxn ang="0">
                    <a:pos x="163" y="220"/>
                  </a:cxn>
                  <a:cxn ang="0">
                    <a:pos x="152" y="217"/>
                  </a:cxn>
                  <a:cxn ang="0">
                    <a:pos x="146" y="214"/>
                  </a:cxn>
                  <a:cxn ang="0">
                    <a:pos x="141" y="212"/>
                  </a:cxn>
                  <a:cxn ang="0">
                    <a:pos x="135" y="209"/>
                  </a:cxn>
                  <a:cxn ang="0">
                    <a:pos x="89" y="152"/>
                  </a:cxn>
                  <a:cxn ang="0">
                    <a:pos x="69" y="103"/>
                  </a:cxn>
                  <a:cxn ang="0">
                    <a:pos x="80" y="100"/>
                  </a:cxn>
                  <a:cxn ang="0">
                    <a:pos x="92" y="95"/>
                  </a:cxn>
                  <a:cxn ang="0">
                    <a:pos x="103" y="86"/>
                  </a:cxn>
                  <a:cxn ang="0">
                    <a:pos x="112" y="77"/>
                  </a:cxn>
                  <a:cxn ang="0">
                    <a:pos x="115" y="66"/>
                  </a:cxn>
                  <a:cxn ang="0">
                    <a:pos x="115" y="52"/>
                  </a:cxn>
                  <a:cxn ang="0">
                    <a:pos x="115" y="43"/>
                  </a:cxn>
                  <a:cxn ang="0">
                    <a:pos x="109" y="35"/>
                  </a:cxn>
                  <a:cxn ang="0">
                    <a:pos x="100" y="29"/>
                  </a:cxn>
                  <a:cxn ang="0">
                    <a:pos x="92" y="23"/>
                  </a:cxn>
                  <a:cxn ang="0">
                    <a:pos x="83" y="20"/>
                  </a:cxn>
                  <a:cxn ang="0">
                    <a:pos x="72" y="20"/>
                  </a:cxn>
                  <a:cxn ang="0">
                    <a:pos x="57" y="20"/>
                  </a:cxn>
                  <a:cxn ang="0">
                    <a:pos x="49" y="180"/>
                  </a:cxn>
                  <a:cxn ang="0">
                    <a:pos x="52" y="194"/>
                  </a:cxn>
                  <a:cxn ang="0">
                    <a:pos x="52" y="203"/>
                  </a:cxn>
                  <a:cxn ang="0">
                    <a:pos x="54" y="212"/>
                  </a:cxn>
                  <a:cxn ang="0">
                    <a:pos x="60" y="217"/>
                  </a:cxn>
                  <a:cxn ang="0">
                    <a:pos x="0" y="220"/>
                  </a:cxn>
                  <a:cxn ang="0">
                    <a:pos x="6" y="214"/>
                  </a:cxn>
                  <a:cxn ang="0">
                    <a:pos x="11" y="209"/>
                  </a:cxn>
                  <a:cxn ang="0">
                    <a:pos x="14" y="203"/>
                  </a:cxn>
                  <a:cxn ang="0">
                    <a:pos x="14" y="194"/>
                  </a:cxn>
                  <a:cxn ang="0">
                    <a:pos x="17" y="172"/>
                  </a:cxn>
                  <a:cxn ang="0">
                    <a:pos x="14" y="26"/>
                  </a:cxn>
                  <a:cxn ang="0">
                    <a:pos x="14" y="17"/>
                  </a:cxn>
                  <a:cxn ang="0">
                    <a:pos x="11" y="12"/>
                  </a:cxn>
                  <a:cxn ang="0">
                    <a:pos x="8" y="3"/>
                  </a:cxn>
                  <a:cxn ang="0">
                    <a:pos x="0" y="0"/>
                  </a:cxn>
                </a:cxnLst>
                <a:rect l="0" t="0" r="r" b="b"/>
                <a:pathLst>
                  <a:path w="201" h="220">
                    <a:moveTo>
                      <a:pt x="80" y="0"/>
                    </a:moveTo>
                    <a:lnTo>
                      <a:pt x="86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3"/>
                    </a:lnTo>
                    <a:lnTo>
                      <a:pt x="112" y="3"/>
                    </a:lnTo>
                    <a:lnTo>
                      <a:pt x="115" y="3"/>
                    </a:lnTo>
                    <a:lnTo>
                      <a:pt x="118" y="6"/>
                    </a:lnTo>
                    <a:lnTo>
                      <a:pt x="120" y="6"/>
                    </a:lnTo>
                    <a:lnTo>
                      <a:pt x="123" y="9"/>
                    </a:lnTo>
                    <a:lnTo>
                      <a:pt x="126" y="9"/>
                    </a:lnTo>
                    <a:lnTo>
                      <a:pt x="129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5" y="17"/>
                    </a:lnTo>
                    <a:lnTo>
                      <a:pt x="138" y="17"/>
                    </a:lnTo>
                    <a:lnTo>
                      <a:pt x="138" y="20"/>
                    </a:lnTo>
                    <a:lnTo>
                      <a:pt x="141" y="23"/>
                    </a:lnTo>
                    <a:lnTo>
                      <a:pt x="143" y="26"/>
                    </a:lnTo>
                    <a:lnTo>
                      <a:pt x="143" y="26"/>
                    </a:lnTo>
                    <a:lnTo>
                      <a:pt x="146" y="29"/>
                    </a:lnTo>
                    <a:lnTo>
                      <a:pt x="146" y="32"/>
                    </a:lnTo>
                    <a:lnTo>
                      <a:pt x="146" y="35"/>
                    </a:lnTo>
                    <a:lnTo>
                      <a:pt x="149" y="37"/>
                    </a:lnTo>
                    <a:lnTo>
                      <a:pt x="149" y="40"/>
                    </a:lnTo>
                    <a:lnTo>
                      <a:pt x="149" y="43"/>
                    </a:lnTo>
                    <a:lnTo>
                      <a:pt x="149" y="46"/>
                    </a:lnTo>
                    <a:lnTo>
                      <a:pt x="149" y="49"/>
                    </a:lnTo>
                    <a:lnTo>
                      <a:pt x="152" y="52"/>
                    </a:lnTo>
                    <a:lnTo>
                      <a:pt x="152" y="55"/>
                    </a:lnTo>
                    <a:lnTo>
                      <a:pt x="152" y="55"/>
                    </a:lnTo>
                    <a:lnTo>
                      <a:pt x="149" y="57"/>
                    </a:lnTo>
                    <a:lnTo>
                      <a:pt x="149" y="60"/>
                    </a:lnTo>
                    <a:lnTo>
                      <a:pt x="149" y="63"/>
                    </a:lnTo>
                    <a:lnTo>
                      <a:pt x="149" y="66"/>
                    </a:lnTo>
                    <a:lnTo>
                      <a:pt x="149" y="69"/>
                    </a:lnTo>
                    <a:lnTo>
                      <a:pt x="146" y="72"/>
                    </a:lnTo>
                    <a:lnTo>
                      <a:pt x="146" y="75"/>
                    </a:lnTo>
                    <a:lnTo>
                      <a:pt x="146" y="77"/>
                    </a:lnTo>
                    <a:lnTo>
                      <a:pt x="143" y="77"/>
                    </a:lnTo>
                    <a:lnTo>
                      <a:pt x="143" y="80"/>
                    </a:lnTo>
                    <a:lnTo>
                      <a:pt x="141" y="83"/>
                    </a:lnTo>
                    <a:lnTo>
                      <a:pt x="141" y="86"/>
                    </a:lnTo>
                    <a:lnTo>
                      <a:pt x="138" y="86"/>
                    </a:lnTo>
                    <a:lnTo>
                      <a:pt x="135" y="89"/>
                    </a:lnTo>
                    <a:lnTo>
                      <a:pt x="135" y="92"/>
                    </a:lnTo>
                    <a:lnTo>
                      <a:pt x="132" y="95"/>
                    </a:lnTo>
                    <a:lnTo>
                      <a:pt x="129" y="95"/>
                    </a:lnTo>
                    <a:lnTo>
                      <a:pt x="129" y="97"/>
                    </a:lnTo>
                    <a:lnTo>
                      <a:pt x="126" y="97"/>
                    </a:lnTo>
                    <a:lnTo>
                      <a:pt x="123" y="100"/>
                    </a:lnTo>
                    <a:lnTo>
                      <a:pt x="120" y="100"/>
                    </a:lnTo>
                    <a:lnTo>
                      <a:pt x="120" y="103"/>
                    </a:lnTo>
                    <a:lnTo>
                      <a:pt x="118" y="103"/>
                    </a:lnTo>
                    <a:lnTo>
                      <a:pt x="115" y="106"/>
                    </a:lnTo>
                    <a:lnTo>
                      <a:pt x="112" y="106"/>
                    </a:lnTo>
                    <a:lnTo>
                      <a:pt x="109" y="109"/>
                    </a:lnTo>
                    <a:lnTo>
                      <a:pt x="106" y="109"/>
                    </a:lnTo>
                    <a:lnTo>
                      <a:pt x="106" y="109"/>
                    </a:lnTo>
                    <a:lnTo>
                      <a:pt x="103" y="112"/>
                    </a:lnTo>
                    <a:lnTo>
                      <a:pt x="100" y="112"/>
                    </a:lnTo>
                    <a:lnTo>
                      <a:pt x="97" y="112"/>
                    </a:lnTo>
                    <a:lnTo>
                      <a:pt x="146" y="172"/>
                    </a:lnTo>
                    <a:lnTo>
                      <a:pt x="149" y="177"/>
                    </a:lnTo>
                    <a:lnTo>
                      <a:pt x="152" y="180"/>
                    </a:lnTo>
                    <a:lnTo>
                      <a:pt x="155" y="183"/>
                    </a:lnTo>
                    <a:lnTo>
                      <a:pt x="158" y="186"/>
                    </a:lnTo>
                    <a:lnTo>
                      <a:pt x="161" y="189"/>
                    </a:lnTo>
                    <a:lnTo>
                      <a:pt x="163" y="192"/>
                    </a:lnTo>
                    <a:lnTo>
                      <a:pt x="166" y="194"/>
                    </a:lnTo>
                    <a:lnTo>
                      <a:pt x="172" y="197"/>
                    </a:lnTo>
                    <a:lnTo>
                      <a:pt x="175" y="200"/>
                    </a:lnTo>
                    <a:lnTo>
                      <a:pt x="178" y="203"/>
                    </a:lnTo>
                    <a:lnTo>
                      <a:pt x="181" y="206"/>
                    </a:lnTo>
                    <a:lnTo>
                      <a:pt x="186" y="209"/>
                    </a:lnTo>
                    <a:lnTo>
                      <a:pt x="189" y="212"/>
                    </a:lnTo>
                    <a:lnTo>
                      <a:pt x="192" y="214"/>
                    </a:lnTo>
                    <a:lnTo>
                      <a:pt x="195" y="217"/>
                    </a:lnTo>
                    <a:lnTo>
                      <a:pt x="201" y="220"/>
                    </a:lnTo>
                    <a:lnTo>
                      <a:pt x="169" y="220"/>
                    </a:lnTo>
                    <a:lnTo>
                      <a:pt x="166" y="220"/>
                    </a:lnTo>
                    <a:lnTo>
                      <a:pt x="163" y="220"/>
                    </a:lnTo>
                    <a:lnTo>
                      <a:pt x="161" y="220"/>
                    </a:lnTo>
                    <a:lnTo>
                      <a:pt x="158" y="220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49" y="217"/>
                    </a:lnTo>
                    <a:lnTo>
                      <a:pt x="149" y="217"/>
                    </a:lnTo>
                    <a:lnTo>
                      <a:pt x="149" y="217"/>
                    </a:lnTo>
                    <a:lnTo>
                      <a:pt x="146" y="214"/>
                    </a:lnTo>
                    <a:lnTo>
                      <a:pt x="146" y="2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1" y="212"/>
                    </a:lnTo>
                    <a:lnTo>
                      <a:pt x="141" y="212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8" y="209"/>
                    </a:lnTo>
                    <a:lnTo>
                      <a:pt x="135" y="209"/>
                    </a:lnTo>
                    <a:lnTo>
                      <a:pt x="135" y="209"/>
                    </a:lnTo>
                    <a:lnTo>
                      <a:pt x="135" y="206"/>
                    </a:lnTo>
                    <a:lnTo>
                      <a:pt x="132" y="206"/>
                    </a:lnTo>
                    <a:lnTo>
                      <a:pt x="129" y="203"/>
                    </a:lnTo>
                    <a:lnTo>
                      <a:pt x="89" y="152"/>
                    </a:lnTo>
                    <a:lnTo>
                      <a:pt x="57" y="106"/>
                    </a:lnTo>
                    <a:lnTo>
                      <a:pt x="60" y="103"/>
                    </a:lnTo>
                    <a:lnTo>
                      <a:pt x="63" y="103"/>
                    </a:lnTo>
                    <a:lnTo>
                      <a:pt x="66" y="103"/>
                    </a:lnTo>
                    <a:lnTo>
                      <a:pt x="69" y="103"/>
                    </a:lnTo>
                    <a:lnTo>
                      <a:pt x="72" y="103"/>
                    </a:lnTo>
                    <a:lnTo>
                      <a:pt x="75" y="103"/>
                    </a:lnTo>
                    <a:lnTo>
                      <a:pt x="75" y="100"/>
                    </a:lnTo>
                    <a:lnTo>
                      <a:pt x="77" y="100"/>
                    </a:lnTo>
                    <a:lnTo>
                      <a:pt x="80" y="100"/>
                    </a:lnTo>
                    <a:lnTo>
                      <a:pt x="83" y="97"/>
                    </a:lnTo>
                    <a:lnTo>
                      <a:pt x="86" y="97"/>
                    </a:lnTo>
                    <a:lnTo>
                      <a:pt x="89" y="97"/>
                    </a:lnTo>
                    <a:lnTo>
                      <a:pt x="92" y="95"/>
                    </a:lnTo>
                    <a:lnTo>
                      <a:pt x="92" y="95"/>
                    </a:lnTo>
                    <a:lnTo>
                      <a:pt x="95" y="92"/>
                    </a:lnTo>
                    <a:lnTo>
                      <a:pt x="97" y="92"/>
                    </a:lnTo>
                    <a:lnTo>
                      <a:pt x="100" y="89"/>
                    </a:lnTo>
                    <a:lnTo>
                      <a:pt x="100" y="89"/>
                    </a:lnTo>
                    <a:lnTo>
                      <a:pt x="103" y="86"/>
                    </a:lnTo>
                    <a:lnTo>
                      <a:pt x="106" y="86"/>
                    </a:lnTo>
                    <a:lnTo>
                      <a:pt x="106" y="83"/>
                    </a:lnTo>
                    <a:lnTo>
                      <a:pt x="109" y="80"/>
                    </a:lnTo>
                    <a:lnTo>
                      <a:pt x="109" y="80"/>
                    </a:lnTo>
                    <a:lnTo>
                      <a:pt x="112" y="77"/>
                    </a:lnTo>
                    <a:lnTo>
                      <a:pt x="112" y="75"/>
                    </a:lnTo>
                    <a:lnTo>
                      <a:pt x="112" y="72"/>
                    </a:lnTo>
                    <a:lnTo>
                      <a:pt x="115" y="72"/>
                    </a:lnTo>
                    <a:lnTo>
                      <a:pt x="115" y="69"/>
                    </a:lnTo>
                    <a:lnTo>
                      <a:pt x="115" y="66"/>
                    </a:lnTo>
                    <a:lnTo>
                      <a:pt x="115" y="63"/>
                    </a:lnTo>
                    <a:lnTo>
                      <a:pt x="115" y="60"/>
                    </a:lnTo>
                    <a:lnTo>
                      <a:pt x="118" y="57"/>
                    </a:lnTo>
                    <a:lnTo>
                      <a:pt x="115" y="55"/>
                    </a:lnTo>
                    <a:lnTo>
                      <a:pt x="115" y="52"/>
                    </a:lnTo>
                    <a:lnTo>
                      <a:pt x="115" y="52"/>
                    </a:lnTo>
                    <a:lnTo>
                      <a:pt x="115" y="49"/>
                    </a:lnTo>
                    <a:lnTo>
                      <a:pt x="115" y="46"/>
                    </a:lnTo>
                    <a:lnTo>
                      <a:pt x="115" y="46"/>
                    </a:lnTo>
                    <a:lnTo>
                      <a:pt x="115" y="43"/>
                    </a:lnTo>
                    <a:lnTo>
                      <a:pt x="112" y="40"/>
                    </a:lnTo>
                    <a:lnTo>
                      <a:pt x="112" y="40"/>
                    </a:lnTo>
                    <a:lnTo>
                      <a:pt x="112" y="37"/>
                    </a:lnTo>
                    <a:lnTo>
                      <a:pt x="109" y="37"/>
                    </a:lnTo>
                    <a:lnTo>
                      <a:pt x="109" y="35"/>
                    </a:lnTo>
                    <a:lnTo>
                      <a:pt x="106" y="35"/>
                    </a:lnTo>
                    <a:lnTo>
                      <a:pt x="106" y="32"/>
                    </a:lnTo>
                    <a:lnTo>
                      <a:pt x="103" y="32"/>
                    </a:lnTo>
                    <a:lnTo>
                      <a:pt x="103" y="29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97" y="26"/>
                    </a:lnTo>
                    <a:lnTo>
                      <a:pt x="97" y="26"/>
                    </a:lnTo>
                    <a:lnTo>
                      <a:pt x="95" y="23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89" y="23"/>
                    </a:lnTo>
                    <a:lnTo>
                      <a:pt x="86" y="20"/>
                    </a:lnTo>
                    <a:lnTo>
                      <a:pt x="86" y="20"/>
                    </a:lnTo>
                    <a:lnTo>
                      <a:pt x="83" y="20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77" y="20"/>
                    </a:lnTo>
                    <a:lnTo>
                      <a:pt x="75" y="20"/>
                    </a:lnTo>
                    <a:lnTo>
                      <a:pt x="72" y="20"/>
                    </a:lnTo>
                    <a:lnTo>
                      <a:pt x="69" y="20"/>
                    </a:lnTo>
                    <a:lnTo>
                      <a:pt x="66" y="20"/>
                    </a:lnTo>
                    <a:lnTo>
                      <a:pt x="63" y="20"/>
                    </a:lnTo>
                    <a:lnTo>
                      <a:pt x="60" y="20"/>
                    </a:lnTo>
                    <a:lnTo>
                      <a:pt x="57" y="20"/>
                    </a:lnTo>
                    <a:lnTo>
                      <a:pt x="54" y="20"/>
                    </a:lnTo>
                    <a:lnTo>
                      <a:pt x="52" y="23"/>
                    </a:lnTo>
                    <a:lnTo>
                      <a:pt x="49" y="23"/>
                    </a:lnTo>
                    <a:lnTo>
                      <a:pt x="49" y="172"/>
                    </a:lnTo>
                    <a:lnTo>
                      <a:pt x="49" y="180"/>
                    </a:lnTo>
                    <a:lnTo>
                      <a:pt x="49" y="186"/>
                    </a:lnTo>
                    <a:lnTo>
                      <a:pt x="49" y="189"/>
                    </a:lnTo>
                    <a:lnTo>
                      <a:pt x="52" y="192"/>
                    </a:lnTo>
                    <a:lnTo>
                      <a:pt x="52" y="194"/>
                    </a:lnTo>
                    <a:lnTo>
                      <a:pt x="52" y="194"/>
                    </a:lnTo>
                    <a:lnTo>
                      <a:pt x="52" y="197"/>
                    </a:lnTo>
                    <a:lnTo>
                      <a:pt x="52" y="200"/>
                    </a:lnTo>
                    <a:lnTo>
                      <a:pt x="52" y="200"/>
                    </a:lnTo>
                    <a:lnTo>
                      <a:pt x="52" y="203"/>
                    </a:lnTo>
                    <a:lnTo>
                      <a:pt x="52" y="203"/>
                    </a:lnTo>
                    <a:lnTo>
                      <a:pt x="52" y="206"/>
                    </a:lnTo>
                    <a:lnTo>
                      <a:pt x="54" y="206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4" y="212"/>
                    </a:lnTo>
                    <a:lnTo>
                      <a:pt x="57" y="212"/>
                    </a:lnTo>
                    <a:lnTo>
                      <a:pt x="57" y="214"/>
                    </a:lnTo>
                    <a:lnTo>
                      <a:pt x="57" y="214"/>
                    </a:lnTo>
                    <a:lnTo>
                      <a:pt x="60" y="214"/>
                    </a:lnTo>
                    <a:lnTo>
                      <a:pt x="60" y="217"/>
                    </a:lnTo>
                    <a:lnTo>
                      <a:pt x="63" y="217"/>
                    </a:lnTo>
                    <a:lnTo>
                      <a:pt x="63" y="217"/>
                    </a:lnTo>
                    <a:lnTo>
                      <a:pt x="66" y="217"/>
                    </a:lnTo>
                    <a:lnTo>
                      <a:pt x="66" y="220"/>
                    </a:lnTo>
                    <a:lnTo>
                      <a:pt x="0" y="220"/>
                    </a:lnTo>
                    <a:lnTo>
                      <a:pt x="0" y="217"/>
                    </a:lnTo>
                    <a:lnTo>
                      <a:pt x="3" y="217"/>
                    </a:lnTo>
                    <a:lnTo>
                      <a:pt x="3" y="217"/>
                    </a:lnTo>
                    <a:lnTo>
                      <a:pt x="6" y="217"/>
                    </a:lnTo>
                    <a:lnTo>
                      <a:pt x="6" y="214"/>
                    </a:lnTo>
                    <a:lnTo>
                      <a:pt x="8" y="214"/>
                    </a:lnTo>
                    <a:lnTo>
                      <a:pt x="8" y="214"/>
                    </a:lnTo>
                    <a:lnTo>
                      <a:pt x="8" y="212"/>
                    </a:lnTo>
                    <a:lnTo>
                      <a:pt x="11" y="212"/>
                    </a:lnTo>
                    <a:lnTo>
                      <a:pt x="11" y="209"/>
                    </a:lnTo>
                    <a:lnTo>
                      <a:pt x="11" y="209"/>
                    </a:lnTo>
                    <a:lnTo>
                      <a:pt x="11" y="206"/>
                    </a:lnTo>
                    <a:lnTo>
                      <a:pt x="14" y="206"/>
                    </a:lnTo>
                    <a:lnTo>
                      <a:pt x="14" y="203"/>
                    </a:lnTo>
                    <a:lnTo>
                      <a:pt x="14" y="203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14" y="197"/>
                    </a:lnTo>
                    <a:lnTo>
                      <a:pt x="14" y="194"/>
                    </a:lnTo>
                    <a:lnTo>
                      <a:pt x="14" y="194"/>
                    </a:lnTo>
                    <a:lnTo>
                      <a:pt x="14" y="192"/>
                    </a:lnTo>
                    <a:lnTo>
                      <a:pt x="17" y="189"/>
                    </a:lnTo>
                    <a:lnTo>
                      <a:pt x="17" y="186"/>
                    </a:lnTo>
                    <a:lnTo>
                      <a:pt x="17" y="177"/>
                    </a:lnTo>
                    <a:lnTo>
                      <a:pt x="17" y="172"/>
                    </a:lnTo>
                    <a:lnTo>
                      <a:pt x="17" y="46"/>
                    </a:lnTo>
                    <a:lnTo>
                      <a:pt x="17" y="40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6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1" name="Freeform 87"/>
              <p:cNvSpPr>
                <a:spLocks/>
              </p:cNvSpPr>
              <p:nvPr userDrawn="1"/>
            </p:nvSpPr>
            <p:spPr bwMode="auto">
              <a:xfrm>
                <a:off x="5141" y="83"/>
                <a:ext cx="111" cy="119"/>
              </a:xfrm>
              <a:custGeom>
                <a:avLst/>
                <a:gdLst/>
                <a:ahLst/>
                <a:cxnLst>
                  <a:cxn ang="0">
                    <a:pos x="153" y="203"/>
                  </a:cxn>
                  <a:cxn ang="0">
                    <a:pos x="144" y="212"/>
                  </a:cxn>
                  <a:cxn ang="0">
                    <a:pos x="133" y="217"/>
                  </a:cxn>
                  <a:cxn ang="0">
                    <a:pos x="124" y="220"/>
                  </a:cxn>
                  <a:cxn ang="0">
                    <a:pos x="112" y="223"/>
                  </a:cxn>
                  <a:cxn ang="0">
                    <a:pos x="101" y="226"/>
                  </a:cxn>
                  <a:cxn ang="0">
                    <a:pos x="89" y="226"/>
                  </a:cxn>
                  <a:cxn ang="0">
                    <a:pos x="78" y="223"/>
                  </a:cxn>
                  <a:cxn ang="0">
                    <a:pos x="69" y="223"/>
                  </a:cxn>
                  <a:cxn ang="0">
                    <a:pos x="58" y="217"/>
                  </a:cxn>
                  <a:cxn ang="0">
                    <a:pos x="49" y="214"/>
                  </a:cxn>
                  <a:cxn ang="0">
                    <a:pos x="41" y="209"/>
                  </a:cxn>
                  <a:cxn ang="0">
                    <a:pos x="32" y="200"/>
                  </a:cxn>
                  <a:cxn ang="0">
                    <a:pos x="26" y="192"/>
                  </a:cxn>
                  <a:cxn ang="0">
                    <a:pos x="21" y="183"/>
                  </a:cxn>
                  <a:cxn ang="0">
                    <a:pos x="18" y="172"/>
                  </a:cxn>
                  <a:cxn ang="0">
                    <a:pos x="15" y="163"/>
                  </a:cxn>
                  <a:cxn ang="0">
                    <a:pos x="15" y="140"/>
                  </a:cxn>
                  <a:cxn ang="0">
                    <a:pos x="15" y="29"/>
                  </a:cxn>
                  <a:cxn ang="0">
                    <a:pos x="15" y="20"/>
                  </a:cxn>
                  <a:cxn ang="0">
                    <a:pos x="12" y="12"/>
                  </a:cxn>
                  <a:cxn ang="0">
                    <a:pos x="9" y="6"/>
                  </a:cxn>
                  <a:cxn ang="0">
                    <a:pos x="3" y="0"/>
                  </a:cxn>
                  <a:cxn ang="0">
                    <a:pos x="64" y="0"/>
                  </a:cxn>
                  <a:cxn ang="0">
                    <a:pos x="58" y="6"/>
                  </a:cxn>
                  <a:cxn ang="0">
                    <a:pos x="52" y="12"/>
                  </a:cxn>
                  <a:cxn ang="0">
                    <a:pos x="49" y="20"/>
                  </a:cxn>
                  <a:cxn ang="0">
                    <a:pos x="49" y="29"/>
                  </a:cxn>
                  <a:cxn ang="0">
                    <a:pos x="49" y="140"/>
                  </a:cxn>
                  <a:cxn ang="0">
                    <a:pos x="52" y="157"/>
                  </a:cxn>
                  <a:cxn ang="0">
                    <a:pos x="55" y="174"/>
                  </a:cxn>
                  <a:cxn ang="0">
                    <a:pos x="64" y="186"/>
                  </a:cxn>
                  <a:cxn ang="0">
                    <a:pos x="72" y="194"/>
                  </a:cxn>
                  <a:cxn ang="0">
                    <a:pos x="87" y="197"/>
                  </a:cxn>
                  <a:cxn ang="0">
                    <a:pos x="101" y="200"/>
                  </a:cxn>
                  <a:cxn ang="0">
                    <a:pos x="110" y="200"/>
                  </a:cxn>
                  <a:cxn ang="0">
                    <a:pos x="118" y="200"/>
                  </a:cxn>
                  <a:cxn ang="0">
                    <a:pos x="127" y="197"/>
                  </a:cxn>
                  <a:cxn ang="0">
                    <a:pos x="135" y="192"/>
                  </a:cxn>
                  <a:cxn ang="0">
                    <a:pos x="144" y="189"/>
                  </a:cxn>
                  <a:cxn ang="0">
                    <a:pos x="150" y="180"/>
                  </a:cxn>
                  <a:cxn ang="0">
                    <a:pos x="156" y="174"/>
                  </a:cxn>
                  <a:cxn ang="0">
                    <a:pos x="158" y="166"/>
                  </a:cxn>
                  <a:cxn ang="0">
                    <a:pos x="158" y="155"/>
                  </a:cxn>
                  <a:cxn ang="0">
                    <a:pos x="158" y="35"/>
                  </a:cxn>
                  <a:cxn ang="0">
                    <a:pos x="158" y="20"/>
                  </a:cxn>
                  <a:cxn ang="0">
                    <a:pos x="156" y="15"/>
                  </a:cxn>
                  <a:cxn ang="0">
                    <a:pos x="153" y="6"/>
                  </a:cxn>
                  <a:cxn ang="0">
                    <a:pos x="147" y="0"/>
                  </a:cxn>
                  <a:cxn ang="0">
                    <a:pos x="210" y="0"/>
                  </a:cxn>
                  <a:cxn ang="0">
                    <a:pos x="201" y="3"/>
                  </a:cxn>
                  <a:cxn ang="0">
                    <a:pos x="199" y="12"/>
                  </a:cxn>
                  <a:cxn ang="0">
                    <a:pos x="196" y="17"/>
                  </a:cxn>
                  <a:cxn ang="0">
                    <a:pos x="193" y="26"/>
                  </a:cxn>
                  <a:cxn ang="0">
                    <a:pos x="193" y="172"/>
                  </a:cxn>
                  <a:cxn ang="0">
                    <a:pos x="193" y="194"/>
                  </a:cxn>
                  <a:cxn ang="0">
                    <a:pos x="196" y="203"/>
                  </a:cxn>
                  <a:cxn ang="0">
                    <a:pos x="199" y="209"/>
                  </a:cxn>
                  <a:cxn ang="0">
                    <a:pos x="204" y="214"/>
                  </a:cxn>
                  <a:cxn ang="0">
                    <a:pos x="210" y="220"/>
                  </a:cxn>
                </a:cxnLst>
                <a:rect l="0" t="0" r="r" b="b"/>
                <a:pathLst>
                  <a:path w="210" h="226">
                    <a:moveTo>
                      <a:pt x="158" y="197"/>
                    </a:moveTo>
                    <a:lnTo>
                      <a:pt x="158" y="200"/>
                    </a:lnTo>
                    <a:lnTo>
                      <a:pt x="156" y="200"/>
                    </a:lnTo>
                    <a:lnTo>
                      <a:pt x="156" y="203"/>
                    </a:lnTo>
                    <a:lnTo>
                      <a:pt x="153" y="203"/>
                    </a:lnTo>
                    <a:lnTo>
                      <a:pt x="153" y="206"/>
                    </a:lnTo>
                    <a:lnTo>
                      <a:pt x="150" y="206"/>
                    </a:lnTo>
                    <a:lnTo>
                      <a:pt x="147" y="209"/>
                    </a:lnTo>
                    <a:lnTo>
                      <a:pt x="147" y="209"/>
                    </a:lnTo>
                    <a:lnTo>
                      <a:pt x="144" y="212"/>
                    </a:lnTo>
                    <a:lnTo>
                      <a:pt x="141" y="212"/>
                    </a:lnTo>
                    <a:lnTo>
                      <a:pt x="141" y="214"/>
                    </a:lnTo>
                    <a:lnTo>
                      <a:pt x="138" y="214"/>
                    </a:lnTo>
                    <a:lnTo>
                      <a:pt x="135" y="214"/>
                    </a:lnTo>
                    <a:lnTo>
                      <a:pt x="133" y="217"/>
                    </a:lnTo>
                    <a:lnTo>
                      <a:pt x="133" y="217"/>
                    </a:lnTo>
                    <a:lnTo>
                      <a:pt x="130" y="217"/>
                    </a:lnTo>
                    <a:lnTo>
                      <a:pt x="127" y="220"/>
                    </a:lnTo>
                    <a:lnTo>
                      <a:pt x="124" y="220"/>
                    </a:lnTo>
                    <a:lnTo>
                      <a:pt x="124" y="220"/>
                    </a:lnTo>
                    <a:lnTo>
                      <a:pt x="121" y="220"/>
                    </a:lnTo>
                    <a:lnTo>
                      <a:pt x="118" y="223"/>
                    </a:lnTo>
                    <a:lnTo>
                      <a:pt x="115" y="223"/>
                    </a:lnTo>
                    <a:lnTo>
                      <a:pt x="112" y="223"/>
                    </a:lnTo>
                    <a:lnTo>
                      <a:pt x="112" y="223"/>
                    </a:lnTo>
                    <a:lnTo>
                      <a:pt x="110" y="223"/>
                    </a:lnTo>
                    <a:lnTo>
                      <a:pt x="107" y="223"/>
                    </a:lnTo>
                    <a:lnTo>
                      <a:pt x="104" y="223"/>
                    </a:lnTo>
                    <a:lnTo>
                      <a:pt x="104" y="223"/>
                    </a:lnTo>
                    <a:lnTo>
                      <a:pt x="101" y="226"/>
                    </a:lnTo>
                    <a:lnTo>
                      <a:pt x="98" y="226"/>
                    </a:lnTo>
                    <a:lnTo>
                      <a:pt x="95" y="226"/>
                    </a:lnTo>
                    <a:lnTo>
                      <a:pt x="92" y="226"/>
                    </a:lnTo>
                    <a:lnTo>
                      <a:pt x="92" y="226"/>
                    </a:lnTo>
                    <a:lnTo>
                      <a:pt x="89" y="226"/>
                    </a:lnTo>
                    <a:lnTo>
                      <a:pt x="87" y="226"/>
                    </a:lnTo>
                    <a:lnTo>
                      <a:pt x="84" y="226"/>
                    </a:lnTo>
                    <a:lnTo>
                      <a:pt x="84" y="223"/>
                    </a:lnTo>
                    <a:lnTo>
                      <a:pt x="81" y="223"/>
                    </a:lnTo>
                    <a:lnTo>
                      <a:pt x="78" y="223"/>
                    </a:lnTo>
                    <a:lnTo>
                      <a:pt x="78" y="223"/>
                    </a:lnTo>
                    <a:lnTo>
                      <a:pt x="75" y="223"/>
                    </a:lnTo>
                    <a:lnTo>
                      <a:pt x="72" y="223"/>
                    </a:lnTo>
                    <a:lnTo>
                      <a:pt x="69" y="223"/>
                    </a:lnTo>
                    <a:lnTo>
                      <a:pt x="69" y="223"/>
                    </a:lnTo>
                    <a:lnTo>
                      <a:pt x="67" y="220"/>
                    </a:lnTo>
                    <a:lnTo>
                      <a:pt x="64" y="220"/>
                    </a:lnTo>
                    <a:lnTo>
                      <a:pt x="64" y="220"/>
                    </a:lnTo>
                    <a:lnTo>
                      <a:pt x="61" y="220"/>
                    </a:lnTo>
                    <a:lnTo>
                      <a:pt x="58" y="217"/>
                    </a:lnTo>
                    <a:lnTo>
                      <a:pt x="55" y="217"/>
                    </a:lnTo>
                    <a:lnTo>
                      <a:pt x="55" y="217"/>
                    </a:lnTo>
                    <a:lnTo>
                      <a:pt x="52" y="217"/>
                    </a:lnTo>
                    <a:lnTo>
                      <a:pt x="49" y="214"/>
                    </a:lnTo>
                    <a:lnTo>
                      <a:pt x="49" y="214"/>
                    </a:lnTo>
                    <a:lnTo>
                      <a:pt x="46" y="214"/>
                    </a:lnTo>
                    <a:lnTo>
                      <a:pt x="46" y="212"/>
                    </a:lnTo>
                    <a:lnTo>
                      <a:pt x="44" y="212"/>
                    </a:lnTo>
                    <a:lnTo>
                      <a:pt x="41" y="209"/>
                    </a:lnTo>
                    <a:lnTo>
                      <a:pt x="41" y="209"/>
                    </a:lnTo>
                    <a:lnTo>
                      <a:pt x="38" y="206"/>
                    </a:lnTo>
                    <a:lnTo>
                      <a:pt x="38" y="206"/>
                    </a:lnTo>
                    <a:lnTo>
                      <a:pt x="35" y="203"/>
                    </a:lnTo>
                    <a:lnTo>
                      <a:pt x="35" y="203"/>
                    </a:lnTo>
                    <a:lnTo>
                      <a:pt x="32" y="200"/>
                    </a:lnTo>
                    <a:lnTo>
                      <a:pt x="29" y="200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6" y="194"/>
                    </a:lnTo>
                    <a:lnTo>
                      <a:pt x="26" y="192"/>
                    </a:lnTo>
                    <a:lnTo>
                      <a:pt x="23" y="192"/>
                    </a:lnTo>
                    <a:lnTo>
                      <a:pt x="23" y="189"/>
                    </a:lnTo>
                    <a:lnTo>
                      <a:pt x="23" y="186"/>
                    </a:lnTo>
                    <a:lnTo>
                      <a:pt x="21" y="183"/>
                    </a:lnTo>
                    <a:lnTo>
                      <a:pt x="21" y="183"/>
                    </a:lnTo>
                    <a:lnTo>
                      <a:pt x="21" y="180"/>
                    </a:lnTo>
                    <a:lnTo>
                      <a:pt x="18" y="177"/>
                    </a:lnTo>
                    <a:lnTo>
                      <a:pt x="18" y="177"/>
                    </a:lnTo>
                    <a:lnTo>
                      <a:pt x="18" y="174"/>
                    </a:lnTo>
                    <a:lnTo>
                      <a:pt x="18" y="172"/>
                    </a:lnTo>
                    <a:lnTo>
                      <a:pt x="18" y="172"/>
                    </a:lnTo>
                    <a:lnTo>
                      <a:pt x="18" y="169"/>
                    </a:lnTo>
                    <a:lnTo>
                      <a:pt x="18" y="166"/>
                    </a:lnTo>
                    <a:lnTo>
                      <a:pt x="18" y="163"/>
                    </a:lnTo>
                    <a:lnTo>
                      <a:pt x="15" y="163"/>
                    </a:lnTo>
                    <a:lnTo>
                      <a:pt x="15" y="157"/>
                    </a:lnTo>
                    <a:lnTo>
                      <a:pt x="15" y="155"/>
                    </a:lnTo>
                    <a:lnTo>
                      <a:pt x="15" y="149"/>
                    </a:lnTo>
                    <a:lnTo>
                      <a:pt x="15" y="143"/>
                    </a:lnTo>
                    <a:lnTo>
                      <a:pt x="15" y="140"/>
                    </a:lnTo>
                    <a:lnTo>
                      <a:pt x="15" y="135"/>
                    </a:lnTo>
                    <a:lnTo>
                      <a:pt x="15" y="46"/>
                    </a:lnTo>
                    <a:lnTo>
                      <a:pt x="15" y="40"/>
                    </a:lnTo>
                    <a:lnTo>
                      <a:pt x="15" y="35"/>
                    </a:lnTo>
                    <a:lnTo>
                      <a:pt x="15" y="29"/>
                    </a:lnTo>
                    <a:lnTo>
                      <a:pt x="15" y="26"/>
                    </a:lnTo>
                    <a:lnTo>
                      <a:pt x="15" y="26"/>
                    </a:lnTo>
                    <a:lnTo>
                      <a:pt x="15" y="23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2" y="9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61" y="3"/>
                    </a:lnTo>
                    <a:lnTo>
                      <a:pt x="58" y="3"/>
                    </a:lnTo>
                    <a:lnTo>
                      <a:pt x="58" y="3"/>
                    </a:lnTo>
                    <a:lnTo>
                      <a:pt x="58" y="6"/>
                    </a:lnTo>
                    <a:lnTo>
                      <a:pt x="55" y="6"/>
                    </a:lnTo>
                    <a:lnTo>
                      <a:pt x="55" y="9"/>
                    </a:lnTo>
                    <a:lnTo>
                      <a:pt x="55" y="9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7"/>
                    </a:lnTo>
                    <a:lnTo>
                      <a:pt x="52" y="17"/>
                    </a:lnTo>
                    <a:lnTo>
                      <a:pt x="49" y="20"/>
                    </a:lnTo>
                    <a:lnTo>
                      <a:pt x="49" y="20"/>
                    </a:lnTo>
                    <a:lnTo>
                      <a:pt x="49" y="23"/>
                    </a:lnTo>
                    <a:lnTo>
                      <a:pt x="49" y="26"/>
                    </a:lnTo>
                    <a:lnTo>
                      <a:pt x="49" y="26"/>
                    </a:lnTo>
                    <a:lnTo>
                      <a:pt x="49" y="29"/>
                    </a:lnTo>
                    <a:lnTo>
                      <a:pt x="49" y="35"/>
                    </a:lnTo>
                    <a:lnTo>
                      <a:pt x="49" y="40"/>
                    </a:lnTo>
                    <a:lnTo>
                      <a:pt x="49" y="46"/>
                    </a:lnTo>
                    <a:lnTo>
                      <a:pt x="49" y="135"/>
                    </a:lnTo>
                    <a:lnTo>
                      <a:pt x="49" y="140"/>
                    </a:lnTo>
                    <a:lnTo>
                      <a:pt x="49" y="143"/>
                    </a:lnTo>
                    <a:lnTo>
                      <a:pt x="49" y="149"/>
                    </a:lnTo>
                    <a:lnTo>
                      <a:pt x="49" y="152"/>
                    </a:lnTo>
                    <a:lnTo>
                      <a:pt x="52" y="155"/>
                    </a:lnTo>
                    <a:lnTo>
                      <a:pt x="52" y="157"/>
                    </a:lnTo>
                    <a:lnTo>
                      <a:pt x="52" y="160"/>
                    </a:lnTo>
                    <a:lnTo>
                      <a:pt x="52" y="166"/>
                    </a:lnTo>
                    <a:lnTo>
                      <a:pt x="55" y="169"/>
                    </a:lnTo>
                    <a:lnTo>
                      <a:pt x="55" y="172"/>
                    </a:lnTo>
                    <a:lnTo>
                      <a:pt x="55" y="174"/>
                    </a:lnTo>
                    <a:lnTo>
                      <a:pt x="58" y="174"/>
                    </a:lnTo>
                    <a:lnTo>
                      <a:pt x="58" y="177"/>
                    </a:lnTo>
                    <a:lnTo>
                      <a:pt x="61" y="180"/>
                    </a:lnTo>
                    <a:lnTo>
                      <a:pt x="61" y="183"/>
                    </a:lnTo>
                    <a:lnTo>
                      <a:pt x="64" y="186"/>
                    </a:lnTo>
                    <a:lnTo>
                      <a:pt x="64" y="186"/>
                    </a:lnTo>
                    <a:lnTo>
                      <a:pt x="67" y="189"/>
                    </a:lnTo>
                    <a:lnTo>
                      <a:pt x="69" y="192"/>
                    </a:lnTo>
                    <a:lnTo>
                      <a:pt x="72" y="192"/>
                    </a:lnTo>
                    <a:lnTo>
                      <a:pt x="72" y="194"/>
                    </a:lnTo>
                    <a:lnTo>
                      <a:pt x="75" y="194"/>
                    </a:lnTo>
                    <a:lnTo>
                      <a:pt x="78" y="194"/>
                    </a:lnTo>
                    <a:lnTo>
                      <a:pt x="81" y="197"/>
                    </a:lnTo>
                    <a:lnTo>
                      <a:pt x="84" y="197"/>
                    </a:lnTo>
                    <a:lnTo>
                      <a:pt x="87" y="197"/>
                    </a:lnTo>
                    <a:lnTo>
                      <a:pt x="89" y="200"/>
                    </a:lnTo>
                    <a:lnTo>
                      <a:pt x="92" y="200"/>
                    </a:lnTo>
                    <a:lnTo>
                      <a:pt x="95" y="200"/>
                    </a:lnTo>
                    <a:lnTo>
                      <a:pt x="98" y="200"/>
                    </a:lnTo>
                    <a:lnTo>
                      <a:pt x="101" y="200"/>
                    </a:lnTo>
                    <a:lnTo>
                      <a:pt x="104" y="200"/>
                    </a:lnTo>
                    <a:lnTo>
                      <a:pt x="104" y="200"/>
                    </a:lnTo>
                    <a:lnTo>
                      <a:pt x="107" y="200"/>
                    </a:lnTo>
                    <a:lnTo>
                      <a:pt x="110" y="200"/>
                    </a:lnTo>
                    <a:lnTo>
                      <a:pt x="110" y="200"/>
                    </a:lnTo>
                    <a:lnTo>
                      <a:pt x="112" y="200"/>
                    </a:lnTo>
                    <a:lnTo>
                      <a:pt x="112" y="200"/>
                    </a:lnTo>
                    <a:lnTo>
                      <a:pt x="115" y="200"/>
                    </a:lnTo>
                    <a:lnTo>
                      <a:pt x="118" y="200"/>
                    </a:lnTo>
                    <a:lnTo>
                      <a:pt x="118" y="200"/>
                    </a:lnTo>
                    <a:lnTo>
                      <a:pt x="121" y="197"/>
                    </a:lnTo>
                    <a:lnTo>
                      <a:pt x="121" y="197"/>
                    </a:lnTo>
                    <a:lnTo>
                      <a:pt x="124" y="197"/>
                    </a:lnTo>
                    <a:lnTo>
                      <a:pt x="127" y="197"/>
                    </a:lnTo>
                    <a:lnTo>
                      <a:pt x="127" y="197"/>
                    </a:lnTo>
                    <a:lnTo>
                      <a:pt x="130" y="194"/>
                    </a:lnTo>
                    <a:lnTo>
                      <a:pt x="130" y="194"/>
                    </a:lnTo>
                    <a:lnTo>
                      <a:pt x="133" y="194"/>
                    </a:lnTo>
                    <a:lnTo>
                      <a:pt x="133" y="194"/>
                    </a:lnTo>
                    <a:lnTo>
                      <a:pt x="135" y="192"/>
                    </a:lnTo>
                    <a:lnTo>
                      <a:pt x="138" y="192"/>
                    </a:lnTo>
                    <a:lnTo>
                      <a:pt x="138" y="192"/>
                    </a:lnTo>
                    <a:lnTo>
                      <a:pt x="141" y="189"/>
                    </a:lnTo>
                    <a:lnTo>
                      <a:pt x="141" y="189"/>
                    </a:lnTo>
                    <a:lnTo>
                      <a:pt x="144" y="189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7" y="183"/>
                    </a:lnTo>
                    <a:lnTo>
                      <a:pt x="147" y="183"/>
                    </a:lnTo>
                    <a:lnTo>
                      <a:pt x="150" y="180"/>
                    </a:lnTo>
                    <a:lnTo>
                      <a:pt x="150" y="180"/>
                    </a:lnTo>
                    <a:lnTo>
                      <a:pt x="153" y="180"/>
                    </a:lnTo>
                    <a:lnTo>
                      <a:pt x="153" y="177"/>
                    </a:lnTo>
                    <a:lnTo>
                      <a:pt x="153" y="174"/>
                    </a:lnTo>
                    <a:lnTo>
                      <a:pt x="156" y="174"/>
                    </a:lnTo>
                    <a:lnTo>
                      <a:pt x="156" y="172"/>
                    </a:lnTo>
                    <a:lnTo>
                      <a:pt x="156" y="169"/>
                    </a:lnTo>
                    <a:lnTo>
                      <a:pt x="158" y="169"/>
                    </a:lnTo>
                    <a:lnTo>
                      <a:pt x="158" y="166"/>
                    </a:lnTo>
                    <a:lnTo>
                      <a:pt x="158" y="166"/>
                    </a:lnTo>
                    <a:lnTo>
                      <a:pt x="158" y="163"/>
                    </a:lnTo>
                    <a:lnTo>
                      <a:pt x="158" y="160"/>
                    </a:lnTo>
                    <a:lnTo>
                      <a:pt x="158" y="160"/>
                    </a:lnTo>
                    <a:lnTo>
                      <a:pt x="158" y="157"/>
                    </a:lnTo>
                    <a:lnTo>
                      <a:pt x="158" y="155"/>
                    </a:lnTo>
                    <a:lnTo>
                      <a:pt x="158" y="152"/>
                    </a:lnTo>
                    <a:lnTo>
                      <a:pt x="158" y="146"/>
                    </a:lnTo>
                    <a:lnTo>
                      <a:pt x="158" y="46"/>
                    </a:lnTo>
                    <a:lnTo>
                      <a:pt x="158" y="40"/>
                    </a:lnTo>
                    <a:lnTo>
                      <a:pt x="158" y="35"/>
                    </a:lnTo>
                    <a:lnTo>
                      <a:pt x="158" y="29"/>
                    </a:lnTo>
                    <a:lnTo>
                      <a:pt x="158" y="26"/>
                    </a:lnTo>
                    <a:lnTo>
                      <a:pt x="158" y="26"/>
                    </a:lnTo>
                    <a:lnTo>
                      <a:pt x="158" y="23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8" y="17"/>
                    </a:lnTo>
                    <a:lnTo>
                      <a:pt x="158" y="17"/>
                    </a:lnTo>
                    <a:lnTo>
                      <a:pt x="158" y="15"/>
                    </a:lnTo>
                    <a:lnTo>
                      <a:pt x="156" y="15"/>
                    </a:lnTo>
                    <a:lnTo>
                      <a:pt x="156" y="12"/>
                    </a:lnTo>
                    <a:lnTo>
                      <a:pt x="156" y="12"/>
                    </a:lnTo>
                    <a:lnTo>
                      <a:pt x="156" y="9"/>
                    </a:lnTo>
                    <a:lnTo>
                      <a:pt x="153" y="9"/>
                    </a:lnTo>
                    <a:lnTo>
                      <a:pt x="153" y="6"/>
                    </a:lnTo>
                    <a:lnTo>
                      <a:pt x="153" y="6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47" y="0"/>
                    </a:lnTo>
                    <a:lnTo>
                      <a:pt x="147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07" y="0"/>
                    </a:lnTo>
                    <a:lnTo>
                      <a:pt x="207" y="0"/>
                    </a:lnTo>
                    <a:lnTo>
                      <a:pt x="204" y="3"/>
                    </a:lnTo>
                    <a:lnTo>
                      <a:pt x="204" y="3"/>
                    </a:lnTo>
                    <a:lnTo>
                      <a:pt x="201" y="3"/>
                    </a:lnTo>
                    <a:lnTo>
                      <a:pt x="201" y="6"/>
                    </a:lnTo>
                    <a:lnTo>
                      <a:pt x="201" y="6"/>
                    </a:lnTo>
                    <a:lnTo>
                      <a:pt x="199" y="9"/>
                    </a:lnTo>
                    <a:lnTo>
                      <a:pt x="199" y="9"/>
                    </a:lnTo>
                    <a:lnTo>
                      <a:pt x="199" y="12"/>
                    </a:lnTo>
                    <a:lnTo>
                      <a:pt x="196" y="12"/>
                    </a:lnTo>
                    <a:lnTo>
                      <a:pt x="196" y="15"/>
                    </a:lnTo>
                    <a:lnTo>
                      <a:pt x="196" y="15"/>
                    </a:lnTo>
                    <a:lnTo>
                      <a:pt x="196" y="17"/>
                    </a:lnTo>
                    <a:lnTo>
                      <a:pt x="196" y="17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93" y="23"/>
                    </a:lnTo>
                    <a:lnTo>
                      <a:pt x="193" y="26"/>
                    </a:lnTo>
                    <a:lnTo>
                      <a:pt x="193" y="26"/>
                    </a:lnTo>
                    <a:lnTo>
                      <a:pt x="193" y="29"/>
                    </a:lnTo>
                    <a:lnTo>
                      <a:pt x="193" y="35"/>
                    </a:lnTo>
                    <a:lnTo>
                      <a:pt x="193" y="40"/>
                    </a:lnTo>
                    <a:lnTo>
                      <a:pt x="193" y="46"/>
                    </a:lnTo>
                    <a:lnTo>
                      <a:pt x="193" y="172"/>
                    </a:lnTo>
                    <a:lnTo>
                      <a:pt x="193" y="177"/>
                    </a:lnTo>
                    <a:lnTo>
                      <a:pt x="193" y="186"/>
                    </a:lnTo>
                    <a:lnTo>
                      <a:pt x="193" y="189"/>
                    </a:lnTo>
                    <a:lnTo>
                      <a:pt x="193" y="192"/>
                    </a:lnTo>
                    <a:lnTo>
                      <a:pt x="193" y="194"/>
                    </a:lnTo>
                    <a:lnTo>
                      <a:pt x="193" y="194"/>
                    </a:lnTo>
                    <a:lnTo>
                      <a:pt x="196" y="197"/>
                    </a:lnTo>
                    <a:lnTo>
                      <a:pt x="196" y="200"/>
                    </a:lnTo>
                    <a:lnTo>
                      <a:pt x="196" y="200"/>
                    </a:lnTo>
                    <a:lnTo>
                      <a:pt x="196" y="203"/>
                    </a:lnTo>
                    <a:lnTo>
                      <a:pt x="196" y="203"/>
                    </a:lnTo>
                    <a:lnTo>
                      <a:pt x="196" y="206"/>
                    </a:lnTo>
                    <a:lnTo>
                      <a:pt x="196" y="206"/>
                    </a:lnTo>
                    <a:lnTo>
                      <a:pt x="199" y="209"/>
                    </a:lnTo>
                    <a:lnTo>
                      <a:pt x="199" y="209"/>
                    </a:lnTo>
                    <a:lnTo>
                      <a:pt x="199" y="212"/>
                    </a:lnTo>
                    <a:lnTo>
                      <a:pt x="201" y="212"/>
                    </a:lnTo>
                    <a:lnTo>
                      <a:pt x="201" y="214"/>
                    </a:lnTo>
                    <a:lnTo>
                      <a:pt x="201" y="214"/>
                    </a:lnTo>
                    <a:lnTo>
                      <a:pt x="204" y="214"/>
                    </a:lnTo>
                    <a:lnTo>
                      <a:pt x="204" y="217"/>
                    </a:lnTo>
                    <a:lnTo>
                      <a:pt x="207" y="217"/>
                    </a:lnTo>
                    <a:lnTo>
                      <a:pt x="207" y="217"/>
                    </a:lnTo>
                    <a:lnTo>
                      <a:pt x="210" y="217"/>
                    </a:lnTo>
                    <a:lnTo>
                      <a:pt x="210" y="220"/>
                    </a:lnTo>
                    <a:lnTo>
                      <a:pt x="158" y="220"/>
                    </a:lnTo>
                    <a:lnTo>
                      <a:pt x="158" y="197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2" name="Freeform 88"/>
              <p:cNvSpPr>
                <a:spLocks/>
              </p:cNvSpPr>
              <p:nvPr userDrawn="1"/>
            </p:nvSpPr>
            <p:spPr bwMode="auto">
              <a:xfrm>
                <a:off x="5252" y="81"/>
                <a:ext cx="93" cy="118"/>
              </a:xfrm>
              <a:custGeom>
                <a:avLst/>
                <a:gdLst/>
                <a:ahLst/>
                <a:cxnLst>
                  <a:cxn ang="0">
                    <a:pos x="103" y="183"/>
                  </a:cxn>
                  <a:cxn ang="0">
                    <a:pos x="103" y="189"/>
                  </a:cxn>
                  <a:cxn ang="0">
                    <a:pos x="103" y="195"/>
                  </a:cxn>
                  <a:cxn ang="0">
                    <a:pos x="106" y="200"/>
                  </a:cxn>
                  <a:cxn ang="0">
                    <a:pos x="106" y="203"/>
                  </a:cxn>
                  <a:cxn ang="0">
                    <a:pos x="106" y="206"/>
                  </a:cxn>
                  <a:cxn ang="0">
                    <a:pos x="106" y="206"/>
                  </a:cxn>
                  <a:cxn ang="0">
                    <a:pos x="109" y="209"/>
                  </a:cxn>
                  <a:cxn ang="0">
                    <a:pos x="109" y="212"/>
                  </a:cxn>
                  <a:cxn ang="0">
                    <a:pos x="112" y="215"/>
                  </a:cxn>
                  <a:cxn ang="0">
                    <a:pos x="115" y="217"/>
                  </a:cxn>
                  <a:cxn ang="0">
                    <a:pos x="118" y="217"/>
                  </a:cxn>
                  <a:cxn ang="0">
                    <a:pos x="121" y="220"/>
                  </a:cxn>
                  <a:cxn ang="0">
                    <a:pos x="121" y="223"/>
                  </a:cxn>
                  <a:cxn ang="0">
                    <a:pos x="55" y="220"/>
                  </a:cxn>
                  <a:cxn ang="0">
                    <a:pos x="57" y="220"/>
                  </a:cxn>
                  <a:cxn ang="0">
                    <a:pos x="60" y="217"/>
                  </a:cxn>
                  <a:cxn ang="0">
                    <a:pos x="63" y="217"/>
                  </a:cxn>
                  <a:cxn ang="0">
                    <a:pos x="63" y="215"/>
                  </a:cxn>
                  <a:cxn ang="0">
                    <a:pos x="66" y="212"/>
                  </a:cxn>
                  <a:cxn ang="0">
                    <a:pos x="66" y="209"/>
                  </a:cxn>
                  <a:cxn ang="0">
                    <a:pos x="69" y="206"/>
                  </a:cxn>
                  <a:cxn ang="0">
                    <a:pos x="69" y="203"/>
                  </a:cxn>
                  <a:cxn ang="0">
                    <a:pos x="69" y="197"/>
                  </a:cxn>
                  <a:cxn ang="0">
                    <a:pos x="69" y="195"/>
                  </a:cxn>
                  <a:cxn ang="0">
                    <a:pos x="69" y="189"/>
                  </a:cxn>
                  <a:cxn ang="0">
                    <a:pos x="69" y="175"/>
                  </a:cxn>
                  <a:cxn ang="0">
                    <a:pos x="40" y="26"/>
                  </a:cxn>
                  <a:cxn ang="0">
                    <a:pos x="35" y="26"/>
                  </a:cxn>
                  <a:cxn ang="0">
                    <a:pos x="29" y="26"/>
                  </a:cxn>
                  <a:cxn ang="0">
                    <a:pos x="23" y="29"/>
                  </a:cxn>
                  <a:cxn ang="0">
                    <a:pos x="17" y="29"/>
                  </a:cxn>
                  <a:cxn ang="0">
                    <a:pos x="14" y="32"/>
                  </a:cxn>
                  <a:cxn ang="0">
                    <a:pos x="9" y="35"/>
                  </a:cxn>
                  <a:cxn ang="0">
                    <a:pos x="6" y="35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40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7" y="0"/>
                  </a:cxn>
                  <a:cxn ang="0">
                    <a:pos x="20" y="0"/>
                  </a:cxn>
                  <a:cxn ang="0">
                    <a:pos x="23" y="3"/>
                  </a:cxn>
                  <a:cxn ang="0">
                    <a:pos x="32" y="3"/>
                  </a:cxn>
                  <a:cxn ang="0">
                    <a:pos x="161" y="3"/>
                  </a:cxn>
                  <a:cxn ang="0">
                    <a:pos x="164" y="3"/>
                  </a:cxn>
                  <a:cxn ang="0">
                    <a:pos x="169" y="0"/>
                  </a:cxn>
                  <a:cxn ang="0">
                    <a:pos x="172" y="0"/>
                  </a:cxn>
                  <a:cxn ang="0">
                    <a:pos x="175" y="0"/>
                  </a:cxn>
                  <a:cxn ang="0">
                    <a:pos x="164" y="40"/>
                  </a:cxn>
                  <a:cxn ang="0">
                    <a:pos x="164" y="38"/>
                  </a:cxn>
                  <a:cxn ang="0">
                    <a:pos x="161" y="35"/>
                  </a:cxn>
                  <a:cxn ang="0">
                    <a:pos x="161" y="35"/>
                  </a:cxn>
                  <a:cxn ang="0">
                    <a:pos x="158" y="32"/>
                  </a:cxn>
                  <a:cxn ang="0">
                    <a:pos x="158" y="32"/>
                  </a:cxn>
                  <a:cxn ang="0">
                    <a:pos x="155" y="29"/>
                  </a:cxn>
                  <a:cxn ang="0">
                    <a:pos x="152" y="29"/>
                  </a:cxn>
                  <a:cxn ang="0">
                    <a:pos x="152" y="29"/>
                  </a:cxn>
                  <a:cxn ang="0">
                    <a:pos x="146" y="26"/>
                  </a:cxn>
                  <a:cxn ang="0">
                    <a:pos x="144" y="26"/>
                  </a:cxn>
                  <a:cxn ang="0">
                    <a:pos x="138" y="26"/>
                  </a:cxn>
                  <a:cxn ang="0">
                    <a:pos x="135" y="26"/>
                  </a:cxn>
                  <a:cxn ang="0">
                    <a:pos x="103" y="180"/>
                  </a:cxn>
                </a:cxnLst>
                <a:rect l="0" t="0" r="r" b="b"/>
                <a:pathLst>
                  <a:path w="175" h="223">
                    <a:moveTo>
                      <a:pt x="103" y="180"/>
                    </a:moveTo>
                    <a:lnTo>
                      <a:pt x="103" y="183"/>
                    </a:lnTo>
                    <a:lnTo>
                      <a:pt x="103" y="186"/>
                    </a:lnTo>
                    <a:lnTo>
                      <a:pt x="103" y="189"/>
                    </a:lnTo>
                    <a:lnTo>
                      <a:pt x="103" y="192"/>
                    </a:lnTo>
                    <a:lnTo>
                      <a:pt x="103" y="195"/>
                    </a:lnTo>
                    <a:lnTo>
                      <a:pt x="103" y="197"/>
                    </a:lnTo>
                    <a:lnTo>
                      <a:pt x="106" y="200"/>
                    </a:lnTo>
                    <a:lnTo>
                      <a:pt x="106" y="200"/>
                    </a:lnTo>
                    <a:lnTo>
                      <a:pt x="106" y="203"/>
                    </a:lnTo>
                    <a:lnTo>
                      <a:pt x="106" y="203"/>
                    </a:lnTo>
                    <a:lnTo>
                      <a:pt x="106" y="206"/>
                    </a:lnTo>
                    <a:lnTo>
                      <a:pt x="106" y="206"/>
                    </a:lnTo>
                    <a:lnTo>
                      <a:pt x="106" y="206"/>
                    </a:lnTo>
                    <a:lnTo>
                      <a:pt x="109" y="209"/>
                    </a:lnTo>
                    <a:lnTo>
                      <a:pt x="109" y="209"/>
                    </a:lnTo>
                    <a:lnTo>
                      <a:pt x="109" y="212"/>
                    </a:lnTo>
                    <a:lnTo>
                      <a:pt x="109" y="212"/>
                    </a:lnTo>
                    <a:lnTo>
                      <a:pt x="112" y="215"/>
                    </a:lnTo>
                    <a:lnTo>
                      <a:pt x="112" y="215"/>
                    </a:lnTo>
                    <a:lnTo>
                      <a:pt x="112" y="215"/>
                    </a:lnTo>
                    <a:lnTo>
                      <a:pt x="115" y="217"/>
                    </a:lnTo>
                    <a:lnTo>
                      <a:pt x="115" y="217"/>
                    </a:lnTo>
                    <a:lnTo>
                      <a:pt x="118" y="217"/>
                    </a:lnTo>
                    <a:lnTo>
                      <a:pt x="118" y="220"/>
                    </a:lnTo>
                    <a:lnTo>
                      <a:pt x="121" y="220"/>
                    </a:lnTo>
                    <a:lnTo>
                      <a:pt x="121" y="220"/>
                    </a:lnTo>
                    <a:lnTo>
                      <a:pt x="121" y="223"/>
                    </a:lnTo>
                    <a:lnTo>
                      <a:pt x="55" y="223"/>
                    </a:lnTo>
                    <a:lnTo>
                      <a:pt x="55" y="220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60" y="217"/>
                    </a:lnTo>
                    <a:lnTo>
                      <a:pt x="60" y="217"/>
                    </a:lnTo>
                    <a:lnTo>
                      <a:pt x="63" y="217"/>
                    </a:lnTo>
                    <a:lnTo>
                      <a:pt x="63" y="215"/>
                    </a:lnTo>
                    <a:lnTo>
                      <a:pt x="63" y="215"/>
                    </a:lnTo>
                    <a:lnTo>
                      <a:pt x="66" y="212"/>
                    </a:lnTo>
                    <a:lnTo>
                      <a:pt x="66" y="212"/>
                    </a:lnTo>
                    <a:lnTo>
                      <a:pt x="66" y="209"/>
                    </a:lnTo>
                    <a:lnTo>
                      <a:pt x="66" y="209"/>
                    </a:lnTo>
                    <a:lnTo>
                      <a:pt x="66" y="206"/>
                    </a:lnTo>
                    <a:lnTo>
                      <a:pt x="69" y="206"/>
                    </a:lnTo>
                    <a:lnTo>
                      <a:pt x="69" y="203"/>
                    </a:lnTo>
                    <a:lnTo>
                      <a:pt x="69" y="203"/>
                    </a:lnTo>
                    <a:lnTo>
                      <a:pt x="69" y="200"/>
                    </a:lnTo>
                    <a:lnTo>
                      <a:pt x="69" y="197"/>
                    </a:lnTo>
                    <a:lnTo>
                      <a:pt x="69" y="197"/>
                    </a:lnTo>
                    <a:lnTo>
                      <a:pt x="69" y="195"/>
                    </a:lnTo>
                    <a:lnTo>
                      <a:pt x="69" y="192"/>
                    </a:lnTo>
                    <a:lnTo>
                      <a:pt x="69" y="189"/>
                    </a:lnTo>
                    <a:lnTo>
                      <a:pt x="69" y="180"/>
                    </a:lnTo>
                    <a:lnTo>
                      <a:pt x="69" y="175"/>
                    </a:lnTo>
                    <a:lnTo>
                      <a:pt x="69" y="26"/>
                    </a:lnTo>
                    <a:lnTo>
                      <a:pt x="40" y="26"/>
                    </a:lnTo>
                    <a:lnTo>
                      <a:pt x="37" y="26"/>
                    </a:lnTo>
                    <a:lnTo>
                      <a:pt x="35" y="26"/>
                    </a:lnTo>
                    <a:lnTo>
                      <a:pt x="32" y="26"/>
                    </a:lnTo>
                    <a:lnTo>
                      <a:pt x="29" y="26"/>
                    </a:lnTo>
                    <a:lnTo>
                      <a:pt x="26" y="29"/>
                    </a:lnTo>
                    <a:lnTo>
                      <a:pt x="23" y="29"/>
                    </a:lnTo>
                    <a:lnTo>
                      <a:pt x="20" y="29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2" y="32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0" y="3"/>
                    </a:lnTo>
                    <a:lnTo>
                      <a:pt x="23" y="3"/>
                    </a:lnTo>
                    <a:lnTo>
                      <a:pt x="23" y="3"/>
                    </a:lnTo>
                    <a:lnTo>
                      <a:pt x="32" y="3"/>
                    </a:lnTo>
                    <a:lnTo>
                      <a:pt x="158" y="3"/>
                    </a:lnTo>
                    <a:lnTo>
                      <a:pt x="161" y="3"/>
                    </a:lnTo>
                    <a:lnTo>
                      <a:pt x="164" y="3"/>
                    </a:lnTo>
                    <a:lnTo>
                      <a:pt x="164" y="3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64" y="40"/>
                    </a:lnTo>
                    <a:lnTo>
                      <a:pt x="164" y="40"/>
                    </a:lnTo>
                    <a:lnTo>
                      <a:pt x="164" y="38"/>
                    </a:lnTo>
                    <a:lnTo>
                      <a:pt x="164" y="38"/>
                    </a:lnTo>
                    <a:lnTo>
                      <a:pt x="161" y="38"/>
                    </a:lnTo>
                    <a:lnTo>
                      <a:pt x="161" y="35"/>
                    </a:lnTo>
                    <a:lnTo>
                      <a:pt x="161" y="35"/>
                    </a:lnTo>
                    <a:lnTo>
                      <a:pt x="161" y="35"/>
                    </a:lnTo>
                    <a:lnTo>
                      <a:pt x="158" y="35"/>
                    </a:lnTo>
                    <a:lnTo>
                      <a:pt x="158" y="32"/>
                    </a:lnTo>
                    <a:lnTo>
                      <a:pt x="158" y="32"/>
                    </a:lnTo>
                    <a:lnTo>
                      <a:pt x="158" y="32"/>
                    </a:lnTo>
                    <a:lnTo>
                      <a:pt x="155" y="32"/>
                    </a:lnTo>
                    <a:lnTo>
                      <a:pt x="155" y="29"/>
                    </a:lnTo>
                    <a:lnTo>
                      <a:pt x="155" y="29"/>
                    </a:lnTo>
                    <a:lnTo>
                      <a:pt x="152" y="29"/>
                    </a:lnTo>
                    <a:lnTo>
                      <a:pt x="152" y="29"/>
                    </a:lnTo>
                    <a:lnTo>
                      <a:pt x="152" y="29"/>
                    </a:lnTo>
                    <a:lnTo>
                      <a:pt x="149" y="29"/>
                    </a:lnTo>
                    <a:lnTo>
                      <a:pt x="146" y="26"/>
                    </a:lnTo>
                    <a:lnTo>
                      <a:pt x="144" y="26"/>
                    </a:lnTo>
                    <a:lnTo>
                      <a:pt x="144" y="26"/>
                    </a:lnTo>
                    <a:lnTo>
                      <a:pt x="141" y="26"/>
                    </a:lnTo>
                    <a:lnTo>
                      <a:pt x="138" y="26"/>
                    </a:lnTo>
                    <a:lnTo>
                      <a:pt x="135" y="26"/>
                    </a:lnTo>
                    <a:lnTo>
                      <a:pt x="135" y="26"/>
                    </a:lnTo>
                    <a:lnTo>
                      <a:pt x="103" y="26"/>
                    </a:lnTo>
                    <a:lnTo>
                      <a:pt x="103" y="18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3" name="Freeform 89"/>
              <p:cNvSpPr>
                <a:spLocks/>
              </p:cNvSpPr>
              <p:nvPr userDrawn="1"/>
            </p:nvSpPr>
            <p:spPr bwMode="auto">
              <a:xfrm>
                <a:off x="5331" y="80"/>
                <a:ext cx="116" cy="122"/>
              </a:xfrm>
              <a:custGeom>
                <a:avLst/>
                <a:gdLst/>
                <a:ahLst/>
                <a:cxnLst>
                  <a:cxn ang="0">
                    <a:pos x="187" y="40"/>
                  </a:cxn>
                  <a:cxn ang="0">
                    <a:pos x="178" y="34"/>
                  </a:cxn>
                  <a:cxn ang="0">
                    <a:pos x="170" y="28"/>
                  </a:cxn>
                  <a:cxn ang="0">
                    <a:pos x="161" y="25"/>
                  </a:cxn>
                  <a:cxn ang="0">
                    <a:pos x="144" y="22"/>
                  </a:cxn>
                  <a:cxn ang="0">
                    <a:pos x="121" y="22"/>
                  </a:cxn>
                  <a:cxn ang="0">
                    <a:pos x="101" y="28"/>
                  </a:cxn>
                  <a:cxn ang="0">
                    <a:pos x="81" y="37"/>
                  </a:cxn>
                  <a:cxn ang="0">
                    <a:pos x="63" y="51"/>
                  </a:cxn>
                  <a:cxn ang="0">
                    <a:pos x="49" y="68"/>
                  </a:cxn>
                  <a:cxn ang="0">
                    <a:pos x="43" y="88"/>
                  </a:cxn>
                  <a:cxn ang="0">
                    <a:pos x="41" y="111"/>
                  </a:cxn>
                  <a:cxn ang="0">
                    <a:pos x="43" y="137"/>
                  </a:cxn>
                  <a:cxn ang="0">
                    <a:pos x="52" y="157"/>
                  </a:cxn>
                  <a:cxn ang="0">
                    <a:pos x="63" y="177"/>
                  </a:cxn>
                  <a:cxn ang="0">
                    <a:pos x="81" y="191"/>
                  </a:cxn>
                  <a:cxn ang="0">
                    <a:pos x="104" y="199"/>
                  </a:cxn>
                  <a:cxn ang="0">
                    <a:pos x="127" y="205"/>
                  </a:cxn>
                  <a:cxn ang="0">
                    <a:pos x="144" y="205"/>
                  </a:cxn>
                  <a:cxn ang="0">
                    <a:pos x="158" y="205"/>
                  </a:cxn>
                  <a:cxn ang="0">
                    <a:pos x="173" y="202"/>
                  </a:cxn>
                  <a:cxn ang="0">
                    <a:pos x="181" y="148"/>
                  </a:cxn>
                  <a:cxn ang="0">
                    <a:pos x="181" y="134"/>
                  </a:cxn>
                  <a:cxn ang="0">
                    <a:pos x="181" y="128"/>
                  </a:cxn>
                  <a:cxn ang="0">
                    <a:pos x="178" y="122"/>
                  </a:cxn>
                  <a:cxn ang="0">
                    <a:pos x="173" y="117"/>
                  </a:cxn>
                  <a:cxn ang="0">
                    <a:pos x="167" y="114"/>
                  </a:cxn>
                  <a:cxn ang="0">
                    <a:pos x="219" y="114"/>
                  </a:cxn>
                  <a:cxn ang="0">
                    <a:pos x="216" y="122"/>
                  </a:cxn>
                  <a:cxn ang="0">
                    <a:pos x="216" y="205"/>
                  </a:cxn>
                  <a:cxn ang="0">
                    <a:pos x="216" y="214"/>
                  </a:cxn>
                  <a:cxn ang="0">
                    <a:pos x="219" y="219"/>
                  </a:cxn>
                  <a:cxn ang="0">
                    <a:pos x="198" y="222"/>
                  </a:cxn>
                  <a:cxn ang="0">
                    <a:pos x="173" y="228"/>
                  </a:cxn>
                  <a:cxn ang="0">
                    <a:pos x="150" y="231"/>
                  </a:cxn>
                  <a:cxn ang="0">
                    <a:pos x="115" y="228"/>
                  </a:cxn>
                  <a:cxn ang="0">
                    <a:pos x="81" y="222"/>
                  </a:cxn>
                  <a:cxn ang="0">
                    <a:pos x="52" y="208"/>
                  </a:cxn>
                  <a:cxn ang="0">
                    <a:pos x="29" y="191"/>
                  </a:cxn>
                  <a:cxn ang="0">
                    <a:pos x="12" y="168"/>
                  </a:cxn>
                  <a:cxn ang="0">
                    <a:pos x="3" y="140"/>
                  </a:cxn>
                  <a:cxn ang="0">
                    <a:pos x="0" y="108"/>
                  </a:cxn>
                  <a:cxn ang="0">
                    <a:pos x="6" y="80"/>
                  </a:cxn>
                  <a:cxn ang="0">
                    <a:pos x="20" y="51"/>
                  </a:cxn>
                  <a:cxn ang="0">
                    <a:pos x="41" y="31"/>
                  </a:cxn>
                  <a:cxn ang="0">
                    <a:pos x="66" y="14"/>
                  </a:cxn>
                  <a:cxn ang="0">
                    <a:pos x="98" y="2"/>
                  </a:cxn>
                  <a:cxn ang="0">
                    <a:pos x="132" y="0"/>
                  </a:cxn>
                  <a:cxn ang="0">
                    <a:pos x="152" y="0"/>
                  </a:cxn>
                  <a:cxn ang="0">
                    <a:pos x="170" y="0"/>
                  </a:cxn>
                  <a:cxn ang="0">
                    <a:pos x="193" y="5"/>
                  </a:cxn>
                </a:cxnLst>
                <a:rect l="0" t="0" r="r" b="b"/>
                <a:pathLst>
                  <a:path w="219" h="231">
                    <a:moveTo>
                      <a:pt x="193" y="42"/>
                    </a:moveTo>
                    <a:lnTo>
                      <a:pt x="193" y="42"/>
                    </a:lnTo>
                    <a:lnTo>
                      <a:pt x="190" y="42"/>
                    </a:lnTo>
                    <a:lnTo>
                      <a:pt x="190" y="40"/>
                    </a:lnTo>
                    <a:lnTo>
                      <a:pt x="187" y="40"/>
                    </a:lnTo>
                    <a:lnTo>
                      <a:pt x="187" y="37"/>
                    </a:lnTo>
                    <a:lnTo>
                      <a:pt x="184" y="37"/>
                    </a:lnTo>
                    <a:lnTo>
                      <a:pt x="184" y="37"/>
                    </a:lnTo>
                    <a:lnTo>
                      <a:pt x="181" y="34"/>
                    </a:lnTo>
                    <a:lnTo>
                      <a:pt x="178" y="34"/>
                    </a:lnTo>
                    <a:lnTo>
                      <a:pt x="178" y="31"/>
                    </a:lnTo>
                    <a:lnTo>
                      <a:pt x="175" y="31"/>
                    </a:lnTo>
                    <a:lnTo>
                      <a:pt x="175" y="31"/>
                    </a:lnTo>
                    <a:lnTo>
                      <a:pt x="173" y="31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67" y="28"/>
                    </a:lnTo>
                    <a:lnTo>
                      <a:pt x="164" y="28"/>
                    </a:lnTo>
                    <a:lnTo>
                      <a:pt x="161" y="25"/>
                    </a:lnTo>
                    <a:lnTo>
                      <a:pt x="161" y="25"/>
                    </a:lnTo>
                    <a:lnTo>
                      <a:pt x="158" y="25"/>
                    </a:lnTo>
                    <a:lnTo>
                      <a:pt x="155" y="25"/>
                    </a:lnTo>
                    <a:lnTo>
                      <a:pt x="152" y="25"/>
                    </a:lnTo>
                    <a:lnTo>
                      <a:pt x="147" y="25"/>
                    </a:lnTo>
                    <a:lnTo>
                      <a:pt x="144" y="22"/>
                    </a:lnTo>
                    <a:lnTo>
                      <a:pt x="141" y="22"/>
                    </a:lnTo>
                    <a:lnTo>
                      <a:pt x="135" y="22"/>
                    </a:lnTo>
                    <a:lnTo>
                      <a:pt x="132" y="22"/>
                    </a:lnTo>
                    <a:lnTo>
                      <a:pt x="127" y="22"/>
                    </a:lnTo>
                    <a:lnTo>
                      <a:pt x="121" y="22"/>
                    </a:lnTo>
                    <a:lnTo>
                      <a:pt x="118" y="22"/>
                    </a:lnTo>
                    <a:lnTo>
                      <a:pt x="112" y="25"/>
                    </a:lnTo>
                    <a:lnTo>
                      <a:pt x="109" y="25"/>
                    </a:lnTo>
                    <a:lnTo>
                      <a:pt x="104" y="25"/>
                    </a:lnTo>
                    <a:lnTo>
                      <a:pt x="101" y="28"/>
                    </a:lnTo>
                    <a:lnTo>
                      <a:pt x="95" y="28"/>
                    </a:lnTo>
                    <a:lnTo>
                      <a:pt x="92" y="31"/>
                    </a:lnTo>
                    <a:lnTo>
                      <a:pt x="86" y="34"/>
                    </a:lnTo>
                    <a:lnTo>
                      <a:pt x="84" y="34"/>
                    </a:lnTo>
                    <a:lnTo>
                      <a:pt x="81" y="37"/>
                    </a:lnTo>
                    <a:lnTo>
                      <a:pt x="75" y="40"/>
                    </a:lnTo>
                    <a:lnTo>
                      <a:pt x="72" y="42"/>
                    </a:lnTo>
                    <a:lnTo>
                      <a:pt x="69" y="45"/>
                    </a:lnTo>
                    <a:lnTo>
                      <a:pt x="66" y="48"/>
                    </a:lnTo>
                    <a:lnTo>
                      <a:pt x="63" y="51"/>
                    </a:lnTo>
                    <a:lnTo>
                      <a:pt x="61" y="54"/>
                    </a:lnTo>
                    <a:lnTo>
                      <a:pt x="58" y="57"/>
                    </a:lnTo>
                    <a:lnTo>
                      <a:pt x="55" y="60"/>
                    </a:lnTo>
                    <a:lnTo>
                      <a:pt x="52" y="62"/>
                    </a:lnTo>
                    <a:lnTo>
                      <a:pt x="49" y="68"/>
                    </a:lnTo>
                    <a:lnTo>
                      <a:pt x="49" y="71"/>
                    </a:lnTo>
                    <a:lnTo>
                      <a:pt x="46" y="74"/>
                    </a:lnTo>
                    <a:lnTo>
                      <a:pt x="46" y="80"/>
                    </a:lnTo>
                    <a:lnTo>
                      <a:pt x="43" y="82"/>
                    </a:lnTo>
                    <a:lnTo>
                      <a:pt x="43" y="88"/>
                    </a:lnTo>
                    <a:lnTo>
                      <a:pt x="41" y="91"/>
                    </a:lnTo>
                    <a:lnTo>
                      <a:pt x="41" y="97"/>
                    </a:lnTo>
                    <a:lnTo>
                      <a:pt x="41" y="102"/>
                    </a:lnTo>
                    <a:lnTo>
                      <a:pt x="41" y="105"/>
                    </a:lnTo>
                    <a:lnTo>
                      <a:pt x="41" y="111"/>
                    </a:lnTo>
                    <a:lnTo>
                      <a:pt x="41" y="117"/>
                    </a:lnTo>
                    <a:lnTo>
                      <a:pt x="41" y="122"/>
                    </a:lnTo>
                    <a:lnTo>
                      <a:pt x="41" y="125"/>
                    </a:lnTo>
                    <a:lnTo>
                      <a:pt x="41" y="131"/>
                    </a:lnTo>
                    <a:lnTo>
                      <a:pt x="43" y="137"/>
                    </a:lnTo>
                    <a:lnTo>
                      <a:pt x="43" y="140"/>
                    </a:lnTo>
                    <a:lnTo>
                      <a:pt x="46" y="145"/>
                    </a:lnTo>
                    <a:lnTo>
                      <a:pt x="46" y="148"/>
                    </a:lnTo>
                    <a:lnTo>
                      <a:pt x="49" y="154"/>
                    </a:lnTo>
                    <a:lnTo>
                      <a:pt x="52" y="157"/>
                    </a:lnTo>
                    <a:lnTo>
                      <a:pt x="52" y="162"/>
                    </a:lnTo>
                    <a:lnTo>
                      <a:pt x="55" y="165"/>
                    </a:lnTo>
                    <a:lnTo>
                      <a:pt x="58" y="168"/>
                    </a:lnTo>
                    <a:lnTo>
                      <a:pt x="61" y="171"/>
                    </a:lnTo>
                    <a:lnTo>
                      <a:pt x="63" y="177"/>
                    </a:lnTo>
                    <a:lnTo>
                      <a:pt x="66" y="179"/>
                    </a:lnTo>
                    <a:lnTo>
                      <a:pt x="72" y="182"/>
                    </a:lnTo>
                    <a:lnTo>
                      <a:pt x="75" y="185"/>
                    </a:lnTo>
                    <a:lnTo>
                      <a:pt x="78" y="188"/>
                    </a:lnTo>
                    <a:lnTo>
                      <a:pt x="81" y="191"/>
                    </a:lnTo>
                    <a:lnTo>
                      <a:pt x="86" y="191"/>
                    </a:lnTo>
                    <a:lnTo>
                      <a:pt x="89" y="194"/>
                    </a:lnTo>
                    <a:lnTo>
                      <a:pt x="95" y="197"/>
                    </a:lnTo>
                    <a:lnTo>
                      <a:pt x="98" y="199"/>
                    </a:lnTo>
                    <a:lnTo>
                      <a:pt x="104" y="199"/>
                    </a:lnTo>
                    <a:lnTo>
                      <a:pt x="107" y="202"/>
                    </a:lnTo>
                    <a:lnTo>
                      <a:pt x="112" y="202"/>
                    </a:lnTo>
                    <a:lnTo>
                      <a:pt x="115" y="202"/>
                    </a:lnTo>
                    <a:lnTo>
                      <a:pt x="121" y="205"/>
                    </a:lnTo>
                    <a:lnTo>
                      <a:pt x="127" y="205"/>
                    </a:lnTo>
                    <a:lnTo>
                      <a:pt x="130" y="205"/>
                    </a:lnTo>
                    <a:lnTo>
                      <a:pt x="135" y="205"/>
                    </a:lnTo>
                    <a:lnTo>
                      <a:pt x="138" y="205"/>
                    </a:lnTo>
                    <a:lnTo>
                      <a:pt x="141" y="205"/>
                    </a:lnTo>
                    <a:lnTo>
                      <a:pt x="144" y="205"/>
                    </a:lnTo>
                    <a:lnTo>
                      <a:pt x="147" y="205"/>
                    </a:lnTo>
                    <a:lnTo>
                      <a:pt x="150" y="205"/>
                    </a:lnTo>
                    <a:lnTo>
                      <a:pt x="152" y="205"/>
                    </a:lnTo>
                    <a:lnTo>
                      <a:pt x="155" y="205"/>
                    </a:lnTo>
                    <a:lnTo>
                      <a:pt x="158" y="205"/>
                    </a:lnTo>
                    <a:lnTo>
                      <a:pt x="161" y="202"/>
                    </a:lnTo>
                    <a:lnTo>
                      <a:pt x="164" y="202"/>
                    </a:lnTo>
                    <a:lnTo>
                      <a:pt x="167" y="202"/>
                    </a:lnTo>
                    <a:lnTo>
                      <a:pt x="170" y="202"/>
                    </a:lnTo>
                    <a:lnTo>
                      <a:pt x="173" y="202"/>
                    </a:lnTo>
                    <a:lnTo>
                      <a:pt x="175" y="202"/>
                    </a:lnTo>
                    <a:lnTo>
                      <a:pt x="178" y="199"/>
                    </a:lnTo>
                    <a:lnTo>
                      <a:pt x="181" y="199"/>
                    </a:lnTo>
                    <a:lnTo>
                      <a:pt x="181" y="151"/>
                    </a:lnTo>
                    <a:lnTo>
                      <a:pt x="181" y="148"/>
                    </a:lnTo>
                    <a:lnTo>
                      <a:pt x="181" y="145"/>
                    </a:lnTo>
                    <a:lnTo>
                      <a:pt x="181" y="142"/>
                    </a:lnTo>
                    <a:lnTo>
                      <a:pt x="181" y="140"/>
                    </a:lnTo>
                    <a:lnTo>
                      <a:pt x="181" y="137"/>
                    </a:lnTo>
                    <a:lnTo>
                      <a:pt x="181" y="134"/>
                    </a:lnTo>
                    <a:lnTo>
                      <a:pt x="181" y="134"/>
                    </a:lnTo>
                    <a:lnTo>
                      <a:pt x="181" y="131"/>
                    </a:lnTo>
                    <a:lnTo>
                      <a:pt x="181" y="131"/>
                    </a:lnTo>
                    <a:lnTo>
                      <a:pt x="181" y="128"/>
                    </a:lnTo>
                    <a:lnTo>
                      <a:pt x="181" y="128"/>
                    </a:lnTo>
                    <a:lnTo>
                      <a:pt x="178" y="125"/>
                    </a:lnTo>
                    <a:lnTo>
                      <a:pt x="178" y="125"/>
                    </a:lnTo>
                    <a:lnTo>
                      <a:pt x="178" y="125"/>
                    </a:lnTo>
                    <a:lnTo>
                      <a:pt x="178" y="122"/>
                    </a:lnTo>
                    <a:lnTo>
                      <a:pt x="178" y="122"/>
                    </a:lnTo>
                    <a:lnTo>
                      <a:pt x="175" y="120"/>
                    </a:lnTo>
                    <a:lnTo>
                      <a:pt x="175" y="120"/>
                    </a:lnTo>
                    <a:lnTo>
                      <a:pt x="175" y="120"/>
                    </a:lnTo>
                    <a:lnTo>
                      <a:pt x="173" y="117"/>
                    </a:lnTo>
                    <a:lnTo>
                      <a:pt x="173" y="117"/>
                    </a:lnTo>
                    <a:lnTo>
                      <a:pt x="173" y="117"/>
                    </a:lnTo>
                    <a:lnTo>
                      <a:pt x="170" y="117"/>
                    </a:lnTo>
                    <a:lnTo>
                      <a:pt x="170" y="114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7"/>
                    </a:lnTo>
                    <a:lnTo>
                      <a:pt x="219" y="117"/>
                    </a:lnTo>
                    <a:lnTo>
                      <a:pt x="216" y="120"/>
                    </a:lnTo>
                    <a:lnTo>
                      <a:pt x="216" y="120"/>
                    </a:lnTo>
                    <a:lnTo>
                      <a:pt x="216" y="122"/>
                    </a:lnTo>
                    <a:lnTo>
                      <a:pt x="216" y="125"/>
                    </a:lnTo>
                    <a:lnTo>
                      <a:pt x="216" y="125"/>
                    </a:lnTo>
                    <a:lnTo>
                      <a:pt x="216" y="128"/>
                    </a:lnTo>
                    <a:lnTo>
                      <a:pt x="216" y="205"/>
                    </a:lnTo>
                    <a:lnTo>
                      <a:pt x="216" y="205"/>
                    </a:lnTo>
                    <a:lnTo>
                      <a:pt x="216" y="208"/>
                    </a:lnTo>
                    <a:lnTo>
                      <a:pt x="216" y="211"/>
                    </a:lnTo>
                    <a:lnTo>
                      <a:pt x="216" y="214"/>
                    </a:lnTo>
                    <a:lnTo>
                      <a:pt x="216" y="214"/>
                    </a:lnTo>
                    <a:lnTo>
                      <a:pt x="216" y="214"/>
                    </a:lnTo>
                    <a:lnTo>
                      <a:pt x="216" y="217"/>
                    </a:lnTo>
                    <a:lnTo>
                      <a:pt x="219" y="217"/>
                    </a:lnTo>
                    <a:lnTo>
                      <a:pt x="219" y="217"/>
                    </a:lnTo>
                    <a:lnTo>
                      <a:pt x="219" y="219"/>
                    </a:lnTo>
                    <a:lnTo>
                      <a:pt x="219" y="219"/>
                    </a:lnTo>
                    <a:lnTo>
                      <a:pt x="219" y="219"/>
                    </a:lnTo>
                    <a:lnTo>
                      <a:pt x="213" y="222"/>
                    </a:lnTo>
                    <a:lnTo>
                      <a:pt x="207" y="222"/>
                    </a:lnTo>
                    <a:lnTo>
                      <a:pt x="204" y="222"/>
                    </a:lnTo>
                    <a:lnTo>
                      <a:pt x="198" y="222"/>
                    </a:lnTo>
                    <a:lnTo>
                      <a:pt x="193" y="225"/>
                    </a:lnTo>
                    <a:lnTo>
                      <a:pt x="187" y="225"/>
                    </a:lnTo>
                    <a:lnTo>
                      <a:pt x="184" y="225"/>
                    </a:lnTo>
                    <a:lnTo>
                      <a:pt x="178" y="228"/>
                    </a:lnTo>
                    <a:lnTo>
                      <a:pt x="173" y="228"/>
                    </a:lnTo>
                    <a:lnTo>
                      <a:pt x="170" y="228"/>
                    </a:lnTo>
                    <a:lnTo>
                      <a:pt x="164" y="228"/>
                    </a:lnTo>
                    <a:lnTo>
                      <a:pt x="158" y="228"/>
                    </a:lnTo>
                    <a:lnTo>
                      <a:pt x="152" y="228"/>
                    </a:lnTo>
                    <a:lnTo>
                      <a:pt x="150" y="231"/>
                    </a:lnTo>
                    <a:lnTo>
                      <a:pt x="144" y="231"/>
                    </a:lnTo>
                    <a:lnTo>
                      <a:pt x="138" y="231"/>
                    </a:lnTo>
                    <a:lnTo>
                      <a:pt x="130" y="231"/>
                    </a:lnTo>
                    <a:lnTo>
                      <a:pt x="121" y="228"/>
                    </a:lnTo>
                    <a:lnTo>
                      <a:pt x="115" y="228"/>
                    </a:lnTo>
                    <a:lnTo>
                      <a:pt x="107" y="228"/>
                    </a:lnTo>
                    <a:lnTo>
                      <a:pt x="101" y="225"/>
                    </a:lnTo>
                    <a:lnTo>
                      <a:pt x="92" y="225"/>
                    </a:lnTo>
                    <a:lnTo>
                      <a:pt x="86" y="222"/>
                    </a:lnTo>
                    <a:lnTo>
                      <a:pt x="81" y="222"/>
                    </a:lnTo>
                    <a:lnTo>
                      <a:pt x="75" y="219"/>
                    </a:lnTo>
                    <a:lnTo>
                      <a:pt x="69" y="217"/>
                    </a:lnTo>
                    <a:lnTo>
                      <a:pt x="61" y="214"/>
                    </a:lnTo>
                    <a:lnTo>
                      <a:pt x="58" y="211"/>
                    </a:lnTo>
                    <a:lnTo>
                      <a:pt x="52" y="208"/>
                    </a:lnTo>
                    <a:lnTo>
                      <a:pt x="46" y="205"/>
                    </a:lnTo>
                    <a:lnTo>
                      <a:pt x="41" y="202"/>
                    </a:lnTo>
                    <a:lnTo>
                      <a:pt x="38" y="197"/>
                    </a:lnTo>
                    <a:lnTo>
                      <a:pt x="32" y="194"/>
                    </a:lnTo>
                    <a:lnTo>
                      <a:pt x="29" y="191"/>
                    </a:lnTo>
                    <a:lnTo>
                      <a:pt x="26" y="185"/>
                    </a:lnTo>
                    <a:lnTo>
                      <a:pt x="20" y="182"/>
                    </a:lnTo>
                    <a:lnTo>
                      <a:pt x="18" y="177"/>
                    </a:lnTo>
                    <a:lnTo>
                      <a:pt x="15" y="171"/>
                    </a:lnTo>
                    <a:lnTo>
                      <a:pt x="12" y="168"/>
                    </a:lnTo>
                    <a:lnTo>
                      <a:pt x="9" y="162"/>
                    </a:lnTo>
                    <a:lnTo>
                      <a:pt x="9" y="157"/>
                    </a:lnTo>
                    <a:lnTo>
                      <a:pt x="6" y="151"/>
                    </a:lnTo>
                    <a:lnTo>
                      <a:pt x="3" y="145"/>
                    </a:lnTo>
                    <a:lnTo>
                      <a:pt x="3" y="140"/>
                    </a:lnTo>
                    <a:lnTo>
                      <a:pt x="3" y="134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17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3" y="97"/>
                    </a:lnTo>
                    <a:lnTo>
                      <a:pt x="3" y="91"/>
                    </a:lnTo>
                    <a:lnTo>
                      <a:pt x="6" y="85"/>
                    </a:lnTo>
                    <a:lnTo>
                      <a:pt x="6" y="80"/>
                    </a:lnTo>
                    <a:lnTo>
                      <a:pt x="9" y="74"/>
                    </a:lnTo>
                    <a:lnTo>
                      <a:pt x="12" y="68"/>
                    </a:lnTo>
                    <a:lnTo>
                      <a:pt x="15" y="62"/>
                    </a:lnTo>
                    <a:lnTo>
                      <a:pt x="18" y="57"/>
                    </a:lnTo>
                    <a:lnTo>
                      <a:pt x="20" y="51"/>
                    </a:lnTo>
                    <a:lnTo>
                      <a:pt x="23" y="48"/>
                    </a:lnTo>
                    <a:lnTo>
                      <a:pt x="26" y="42"/>
                    </a:lnTo>
                    <a:lnTo>
                      <a:pt x="32" y="40"/>
                    </a:lnTo>
                    <a:lnTo>
                      <a:pt x="35" y="34"/>
                    </a:lnTo>
                    <a:lnTo>
                      <a:pt x="41" y="31"/>
                    </a:lnTo>
                    <a:lnTo>
                      <a:pt x="43" y="25"/>
                    </a:lnTo>
                    <a:lnTo>
                      <a:pt x="49" y="22"/>
                    </a:lnTo>
                    <a:lnTo>
                      <a:pt x="55" y="20"/>
                    </a:lnTo>
                    <a:lnTo>
                      <a:pt x="61" y="17"/>
                    </a:lnTo>
                    <a:lnTo>
                      <a:pt x="66" y="14"/>
                    </a:lnTo>
                    <a:lnTo>
                      <a:pt x="72" y="11"/>
                    </a:lnTo>
                    <a:lnTo>
                      <a:pt x="78" y="8"/>
                    </a:lnTo>
                    <a:lnTo>
                      <a:pt x="84" y="8"/>
                    </a:lnTo>
                    <a:lnTo>
                      <a:pt x="89" y="5"/>
                    </a:lnTo>
                    <a:lnTo>
                      <a:pt x="98" y="2"/>
                    </a:lnTo>
                    <a:lnTo>
                      <a:pt x="104" y="2"/>
                    </a:lnTo>
                    <a:lnTo>
                      <a:pt x="109" y="0"/>
                    </a:lnTo>
                    <a:lnTo>
                      <a:pt x="118" y="0"/>
                    </a:lnTo>
                    <a:lnTo>
                      <a:pt x="124" y="0"/>
                    </a:lnTo>
                    <a:lnTo>
                      <a:pt x="132" y="0"/>
                    </a:lnTo>
                    <a:lnTo>
                      <a:pt x="141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0" y="0"/>
                    </a:lnTo>
                    <a:lnTo>
                      <a:pt x="152" y="0"/>
                    </a:lnTo>
                    <a:lnTo>
                      <a:pt x="155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2"/>
                    </a:lnTo>
                    <a:lnTo>
                      <a:pt x="175" y="2"/>
                    </a:lnTo>
                    <a:lnTo>
                      <a:pt x="178" y="2"/>
                    </a:lnTo>
                    <a:lnTo>
                      <a:pt x="187" y="2"/>
                    </a:lnTo>
                    <a:lnTo>
                      <a:pt x="193" y="5"/>
                    </a:lnTo>
                    <a:lnTo>
                      <a:pt x="193" y="42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4" name="Freeform 90"/>
              <p:cNvSpPr>
                <a:spLocks/>
              </p:cNvSpPr>
              <p:nvPr userDrawn="1"/>
            </p:nvSpPr>
            <p:spPr bwMode="auto">
              <a:xfrm>
                <a:off x="5451" y="81"/>
                <a:ext cx="81" cy="118"/>
              </a:xfrm>
              <a:custGeom>
                <a:avLst/>
                <a:gdLst/>
                <a:ahLst/>
                <a:cxnLst>
                  <a:cxn ang="0">
                    <a:pos x="95" y="197"/>
                  </a:cxn>
                  <a:cxn ang="0">
                    <a:pos x="101" y="197"/>
                  </a:cxn>
                  <a:cxn ang="0">
                    <a:pos x="106" y="197"/>
                  </a:cxn>
                  <a:cxn ang="0">
                    <a:pos x="115" y="197"/>
                  </a:cxn>
                  <a:cxn ang="0">
                    <a:pos x="121" y="197"/>
                  </a:cxn>
                  <a:cxn ang="0">
                    <a:pos x="126" y="195"/>
                  </a:cxn>
                  <a:cxn ang="0">
                    <a:pos x="132" y="192"/>
                  </a:cxn>
                  <a:cxn ang="0">
                    <a:pos x="138" y="189"/>
                  </a:cxn>
                  <a:cxn ang="0">
                    <a:pos x="144" y="186"/>
                  </a:cxn>
                  <a:cxn ang="0">
                    <a:pos x="149" y="183"/>
                  </a:cxn>
                  <a:cxn ang="0">
                    <a:pos x="152" y="180"/>
                  </a:cxn>
                  <a:cxn ang="0">
                    <a:pos x="141" y="223"/>
                  </a:cxn>
                  <a:cxn ang="0">
                    <a:pos x="3" y="220"/>
                  </a:cxn>
                  <a:cxn ang="0">
                    <a:pos x="6" y="217"/>
                  </a:cxn>
                  <a:cxn ang="0">
                    <a:pos x="9" y="215"/>
                  </a:cxn>
                  <a:cxn ang="0">
                    <a:pos x="12" y="212"/>
                  </a:cxn>
                  <a:cxn ang="0">
                    <a:pos x="14" y="206"/>
                  </a:cxn>
                  <a:cxn ang="0">
                    <a:pos x="14" y="203"/>
                  </a:cxn>
                  <a:cxn ang="0">
                    <a:pos x="14" y="197"/>
                  </a:cxn>
                  <a:cxn ang="0">
                    <a:pos x="14" y="189"/>
                  </a:cxn>
                  <a:cxn ang="0">
                    <a:pos x="14" y="49"/>
                  </a:cxn>
                  <a:cxn ang="0">
                    <a:pos x="14" y="32"/>
                  </a:cxn>
                  <a:cxn ang="0">
                    <a:pos x="14" y="26"/>
                  </a:cxn>
                  <a:cxn ang="0">
                    <a:pos x="14" y="20"/>
                  </a:cxn>
                  <a:cxn ang="0">
                    <a:pos x="12" y="18"/>
                  </a:cxn>
                  <a:cxn ang="0">
                    <a:pos x="12" y="12"/>
                  </a:cxn>
                  <a:cxn ang="0">
                    <a:pos x="9" y="9"/>
                  </a:cxn>
                  <a:cxn ang="0">
                    <a:pos x="6" y="6"/>
                  </a:cxn>
                  <a:cxn ang="0">
                    <a:pos x="0" y="3"/>
                  </a:cxn>
                  <a:cxn ang="0">
                    <a:pos x="109" y="3"/>
                  </a:cxn>
                  <a:cxn ang="0">
                    <a:pos x="118" y="3"/>
                  </a:cxn>
                  <a:cxn ang="0">
                    <a:pos x="121" y="3"/>
                  </a:cxn>
                  <a:cxn ang="0">
                    <a:pos x="124" y="0"/>
                  </a:cxn>
                  <a:cxn ang="0">
                    <a:pos x="126" y="0"/>
                  </a:cxn>
                  <a:cxn ang="0">
                    <a:pos x="124" y="38"/>
                  </a:cxn>
                  <a:cxn ang="0">
                    <a:pos x="121" y="35"/>
                  </a:cxn>
                  <a:cxn ang="0">
                    <a:pos x="118" y="35"/>
                  </a:cxn>
                  <a:cxn ang="0">
                    <a:pos x="112" y="32"/>
                  </a:cxn>
                  <a:cxn ang="0">
                    <a:pos x="109" y="29"/>
                  </a:cxn>
                  <a:cxn ang="0">
                    <a:pos x="106" y="29"/>
                  </a:cxn>
                  <a:cxn ang="0">
                    <a:pos x="98" y="26"/>
                  </a:cxn>
                  <a:cxn ang="0">
                    <a:pos x="89" y="26"/>
                  </a:cxn>
                  <a:cxn ang="0">
                    <a:pos x="80" y="26"/>
                  </a:cxn>
                  <a:cxn ang="0">
                    <a:pos x="66" y="26"/>
                  </a:cxn>
                  <a:cxn ang="0">
                    <a:pos x="55" y="29"/>
                  </a:cxn>
                  <a:cxn ang="0">
                    <a:pos x="89" y="92"/>
                  </a:cxn>
                  <a:cxn ang="0">
                    <a:pos x="95" y="92"/>
                  </a:cxn>
                  <a:cxn ang="0">
                    <a:pos x="101" y="92"/>
                  </a:cxn>
                  <a:cxn ang="0">
                    <a:pos x="103" y="89"/>
                  </a:cxn>
                  <a:cxn ang="0">
                    <a:pos x="103" y="89"/>
                  </a:cxn>
                  <a:cxn ang="0">
                    <a:pos x="103" y="123"/>
                  </a:cxn>
                  <a:cxn ang="0">
                    <a:pos x="103" y="123"/>
                  </a:cxn>
                  <a:cxn ang="0">
                    <a:pos x="101" y="120"/>
                  </a:cxn>
                  <a:cxn ang="0">
                    <a:pos x="98" y="118"/>
                  </a:cxn>
                  <a:cxn ang="0">
                    <a:pos x="95" y="118"/>
                  </a:cxn>
                  <a:cxn ang="0">
                    <a:pos x="89" y="115"/>
                  </a:cxn>
                  <a:cxn ang="0">
                    <a:pos x="83" y="115"/>
                  </a:cxn>
                  <a:cxn ang="0">
                    <a:pos x="49" y="115"/>
                  </a:cxn>
                </a:cxnLst>
                <a:rect l="0" t="0" r="r" b="b"/>
                <a:pathLst>
                  <a:path w="155" h="223">
                    <a:moveTo>
                      <a:pt x="49" y="195"/>
                    </a:moveTo>
                    <a:lnTo>
                      <a:pt x="92" y="197"/>
                    </a:lnTo>
                    <a:lnTo>
                      <a:pt x="95" y="197"/>
                    </a:lnTo>
                    <a:lnTo>
                      <a:pt x="98" y="197"/>
                    </a:lnTo>
                    <a:lnTo>
                      <a:pt x="98" y="197"/>
                    </a:lnTo>
                    <a:lnTo>
                      <a:pt x="101" y="197"/>
                    </a:lnTo>
                    <a:lnTo>
                      <a:pt x="103" y="197"/>
                    </a:lnTo>
                    <a:lnTo>
                      <a:pt x="106" y="197"/>
                    </a:lnTo>
                    <a:lnTo>
                      <a:pt x="106" y="197"/>
                    </a:lnTo>
                    <a:lnTo>
                      <a:pt x="109" y="197"/>
                    </a:lnTo>
                    <a:lnTo>
                      <a:pt x="112" y="197"/>
                    </a:lnTo>
                    <a:lnTo>
                      <a:pt x="115" y="197"/>
                    </a:lnTo>
                    <a:lnTo>
                      <a:pt x="115" y="197"/>
                    </a:lnTo>
                    <a:lnTo>
                      <a:pt x="118" y="197"/>
                    </a:lnTo>
                    <a:lnTo>
                      <a:pt x="121" y="197"/>
                    </a:lnTo>
                    <a:lnTo>
                      <a:pt x="121" y="195"/>
                    </a:lnTo>
                    <a:lnTo>
                      <a:pt x="124" y="195"/>
                    </a:lnTo>
                    <a:lnTo>
                      <a:pt x="126" y="195"/>
                    </a:lnTo>
                    <a:lnTo>
                      <a:pt x="129" y="195"/>
                    </a:lnTo>
                    <a:lnTo>
                      <a:pt x="129" y="195"/>
                    </a:lnTo>
                    <a:lnTo>
                      <a:pt x="132" y="192"/>
                    </a:lnTo>
                    <a:lnTo>
                      <a:pt x="135" y="192"/>
                    </a:lnTo>
                    <a:lnTo>
                      <a:pt x="135" y="192"/>
                    </a:lnTo>
                    <a:lnTo>
                      <a:pt x="138" y="189"/>
                    </a:lnTo>
                    <a:lnTo>
                      <a:pt x="141" y="189"/>
                    </a:lnTo>
                    <a:lnTo>
                      <a:pt x="141" y="189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7" y="186"/>
                    </a:lnTo>
                    <a:lnTo>
                      <a:pt x="149" y="183"/>
                    </a:lnTo>
                    <a:lnTo>
                      <a:pt x="149" y="183"/>
                    </a:lnTo>
                    <a:lnTo>
                      <a:pt x="152" y="180"/>
                    </a:lnTo>
                    <a:lnTo>
                      <a:pt x="152" y="180"/>
                    </a:lnTo>
                    <a:lnTo>
                      <a:pt x="155" y="177"/>
                    </a:lnTo>
                    <a:lnTo>
                      <a:pt x="155" y="177"/>
                    </a:lnTo>
                    <a:lnTo>
                      <a:pt x="141" y="223"/>
                    </a:lnTo>
                    <a:lnTo>
                      <a:pt x="0" y="223"/>
                    </a:lnTo>
                    <a:lnTo>
                      <a:pt x="0" y="220"/>
                    </a:lnTo>
                    <a:lnTo>
                      <a:pt x="3" y="220"/>
                    </a:lnTo>
                    <a:lnTo>
                      <a:pt x="3" y="220"/>
                    </a:lnTo>
                    <a:lnTo>
                      <a:pt x="6" y="220"/>
                    </a:lnTo>
                    <a:lnTo>
                      <a:pt x="6" y="217"/>
                    </a:lnTo>
                    <a:lnTo>
                      <a:pt x="6" y="217"/>
                    </a:lnTo>
                    <a:lnTo>
                      <a:pt x="9" y="217"/>
                    </a:lnTo>
                    <a:lnTo>
                      <a:pt x="9" y="215"/>
                    </a:lnTo>
                    <a:lnTo>
                      <a:pt x="9" y="215"/>
                    </a:lnTo>
                    <a:lnTo>
                      <a:pt x="12" y="212"/>
                    </a:lnTo>
                    <a:lnTo>
                      <a:pt x="12" y="212"/>
                    </a:lnTo>
                    <a:lnTo>
                      <a:pt x="12" y="209"/>
                    </a:lnTo>
                    <a:lnTo>
                      <a:pt x="12" y="209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4" y="203"/>
                    </a:lnTo>
                    <a:lnTo>
                      <a:pt x="14" y="203"/>
                    </a:lnTo>
                    <a:lnTo>
                      <a:pt x="14" y="200"/>
                    </a:lnTo>
                    <a:lnTo>
                      <a:pt x="14" y="197"/>
                    </a:lnTo>
                    <a:lnTo>
                      <a:pt x="14" y="197"/>
                    </a:lnTo>
                    <a:lnTo>
                      <a:pt x="14" y="195"/>
                    </a:lnTo>
                    <a:lnTo>
                      <a:pt x="14" y="192"/>
                    </a:lnTo>
                    <a:lnTo>
                      <a:pt x="14" y="189"/>
                    </a:lnTo>
                    <a:lnTo>
                      <a:pt x="14" y="180"/>
                    </a:lnTo>
                    <a:lnTo>
                      <a:pt x="14" y="175"/>
                    </a:lnTo>
                    <a:lnTo>
                      <a:pt x="14" y="49"/>
                    </a:lnTo>
                    <a:lnTo>
                      <a:pt x="14" y="43"/>
                    </a:lnTo>
                    <a:lnTo>
                      <a:pt x="14" y="38"/>
                    </a:lnTo>
                    <a:lnTo>
                      <a:pt x="14" y="32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6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18"/>
                    </a:lnTo>
                    <a:lnTo>
                      <a:pt x="12" y="18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09" y="3"/>
                    </a:lnTo>
                    <a:lnTo>
                      <a:pt x="109" y="3"/>
                    </a:lnTo>
                    <a:lnTo>
                      <a:pt x="112" y="3"/>
                    </a:lnTo>
                    <a:lnTo>
                      <a:pt x="115" y="3"/>
                    </a:lnTo>
                    <a:lnTo>
                      <a:pt x="118" y="3"/>
                    </a:lnTo>
                    <a:lnTo>
                      <a:pt x="118" y="3"/>
                    </a:lnTo>
                    <a:lnTo>
                      <a:pt x="118" y="3"/>
                    </a:lnTo>
                    <a:lnTo>
                      <a:pt x="121" y="3"/>
                    </a:lnTo>
                    <a:lnTo>
                      <a:pt x="121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6" y="0"/>
                    </a:lnTo>
                    <a:lnTo>
                      <a:pt x="126" y="40"/>
                    </a:lnTo>
                    <a:lnTo>
                      <a:pt x="124" y="40"/>
                    </a:lnTo>
                    <a:lnTo>
                      <a:pt x="124" y="38"/>
                    </a:lnTo>
                    <a:lnTo>
                      <a:pt x="121" y="38"/>
                    </a:lnTo>
                    <a:lnTo>
                      <a:pt x="121" y="38"/>
                    </a:lnTo>
                    <a:lnTo>
                      <a:pt x="121" y="35"/>
                    </a:lnTo>
                    <a:lnTo>
                      <a:pt x="118" y="35"/>
                    </a:lnTo>
                    <a:lnTo>
                      <a:pt x="118" y="35"/>
                    </a:lnTo>
                    <a:lnTo>
                      <a:pt x="118" y="35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2" y="32"/>
                    </a:lnTo>
                    <a:lnTo>
                      <a:pt x="112" y="32"/>
                    </a:lnTo>
                    <a:lnTo>
                      <a:pt x="112" y="29"/>
                    </a:lnTo>
                    <a:lnTo>
                      <a:pt x="109" y="29"/>
                    </a:lnTo>
                    <a:lnTo>
                      <a:pt x="109" y="29"/>
                    </a:lnTo>
                    <a:lnTo>
                      <a:pt x="106" y="29"/>
                    </a:lnTo>
                    <a:lnTo>
                      <a:pt x="106" y="29"/>
                    </a:lnTo>
                    <a:lnTo>
                      <a:pt x="103" y="29"/>
                    </a:lnTo>
                    <a:lnTo>
                      <a:pt x="101" y="26"/>
                    </a:lnTo>
                    <a:lnTo>
                      <a:pt x="98" y="26"/>
                    </a:lnTo>
                    <a:lnTo>
                      <a:pt x="95" y="26"/>
                    </a:lnTo>
                    <a:lnTo>
                      <a:pt x="92" y="26"/>
                    </a:lnTo>
                    <a:lnTo>
                      <a:pt x="89" y="26"/>
                    </a:lnTo>
                    <a:lnTo>
                      <a:pt x="86" y="26"/>
                    </a:lnTo>
                    <a:lnTo>
                      <a:pt x="83" y="26"/>
                    </a:lnTo>
                    <a:lnTo>
                      <a:pt x="80" y="26"/>
                    </a:lnTo>
                    <a:lnTo>
                      <a:pt x="75" y="26"/>
                    </a:lnTo>
                    <a:lnTo>
                      <a:pt x="72" y="26"/>
                    </a:lnTo>
                    <a:lnTo>
                      <a:pt x="66" y="26"/>
                    </a:lnTo>
                    <a:lnTo>
                      <a:pt x="63" y="26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49" y="29"/>
                    </a:lnTo>
                    <a:lnTo>
                      <a:pt x="49" y="92"/>
                    </a:lnTo>
                    <a:lnTo>
                      <a:pt x="89" y="92"/>
                    </a:lnTo>
                    <a:lnTo>
                      <a:pt x="92" y="92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8" y="92"/>
                    </a:lnTo>
                    <a:lnTo>
                      <a:pt x="98" y="92"/>
                    </a:lnTo>
                    <a:lnTo>
                      <a:pt x="101" y="92"/>
                    </a:lnTo>
                    <a:lnTo>
                      <a:pt x="101" y="89"/>
                    </a:lnTo>
                    <a:lnTo>
                      <a:pt x="101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6" y="89"/>
                    </a:lnTo>
                    <a:lnTo>
                      <a:pt x="106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8" y="118"/>
                    </a:lnTo>
                    <a:lnTo>
                      <a:pt x="98" y="118"/>
                    </a:lnTo>
                    <a:lnTo>
                      <a:pt x="98" y="118"/>
                    </a:lnTo>
                    <a:lnTo>
                      <a:pt x="95" y="118"/>
                    </a:lnTo>
                    <a:lnTo>
                      <a:pt x="95" y="118"/>
                    </a:lnTo>
                    <a:lnTo>
                      <a:pt x="92" y="118"/>
                    </a:lnTo>
                    <a:lnTo>
                      <a:pt x="89" y="115"/>
                    </a:lnTo>
                    <a:lnTo>
                      <a:pt x="86" y="115"/>
                    </a:lnTo>
                    <a:lnTo>
                      <a:pt x="86" y="115"/>
                    </a:lnTo>
                    <a:lnTo>
                      <a:pt x="83" y="115"/>
                    </a:lnTo>
                    <a:lnTo>
                      <a:pt x="78" y="115"/>
                    </a:lnTo>
                    <a:lnTo>
                      <a:pt x="75" y="115"/>
                    </a:lnTo>
                    <a:lnTo>
                      <a:pt x="49" y="115"/>
                    </a:lnTo>
                    <a:lnTo>
                      <a:pt x="49" y="195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5" name="Freeform 91"/>
              <p:cNvSpPr>
                <a:spLocks/>
              </p:cNvSpPr>
              <p:nvPr userDrawn="1"/>
            </p:nvSpPr>
            <p:spPr bwMode="auto">
              <a:xfrm>
                <a:off x="5532" y="83"/>
                <a:ext cx="104" cy="116"/>
              </a:xfrm>
              <a:custGeom>
                <a:avLst/>
                <a:gdLst/>
                <a:ahLst/>
                <a:cxnLst>
                  <a:cxn ang="0">
                    <a:pos x="95" y="0"/>
                  </a:cxn>
                  <a:cxn ang="0">
                    <a:pos x="112" y="3"/>
                  </a:cxn>
                  <a:cxn ang="0">
                    <a:pos x="127" y="12"/>
                  </a:cxn>
                  <a:cxn ang="0">
                    <a:pos x="138" y="20"/>
                  </a:cxn>
                  <a:cxn ang="0">
                    <a:pos x="144" y="32"/>
                  </a:cxn>
                  <a:cxn ang="0">
                    <a:pos x="150" y="46"/>
                  </a:cxn>
                  <a:cxn ang="0">
                    <a:pos x="150" y="57"/>
                  </a:cxn>
                  <a:cxn ang="0">
                    <a:pos x="147" y="72"/>
                  </a:cxn>
                  <a:cxn ang="0">
                    <a:pos x="138" y="83"/>
                  </a:cxn>
                  <a:cxn ang="0">
                    <a:pos x="129" y="95"/>
                  </a:cxn>
                  <a:cxn ang="0">
                    <a:pos x="121" y="100"/>
                  </a:cxn>
                  <a:cxn ang="0">
                    <a:pos x="109" y="109"/>
                  </a:cxn>
                  <a:cxn ang="0">
                    <a:pos x="95" y="112"/>
                  </a:cxn>
                  <a:cxn ang="0">
                    <a:pos x="155" y="186"/>
                  </a:cxn>
                  <a:cxn ang="0">
                    <a:pos x="173" y="200"/>
                  </a:cxn>
                  <a:cxn ang="0">
                    <a:pos x="193" y="214"/>
                  </a:cxn>
                  <a:cxn ang="0">
                    <a:pos x="161" y="220"/>
                  </a:cxn>
                  <a:cxn ang="0">
                    <a:pos x="152" y="217"/>
                  </a:cxn>
                  <a:cxn ang="0">
                    <a:pos x="144" y="214"/>
                  </a:cxn>
                  <a:cxn ang="0">
                    <a:pos x="138" y="212"/>
                  </a:cxn>
                  <a:cxn ang="0">
                    <a:pos x="135" y="209"/>
                  </a:cxn>
                  <a:cxn ang="0">
                    <a:pos x="86" y="152"/>
                  </a:cxn>
                  <a:cxn ang="0">
                    <a:pos x="66" y="103"/>
                  </a:cxn>
                  <a:cxn ang="0">
                    <a:pos x="81" y="100"/>
                  </a:cxn>
                  <a:cxn ang="0">
                    <a:pos x="92" y="95"/>
                  </a:cxn>
                  <a:cxn ang="0">
                    <a:pos x="101" y="86"/>
                  </a:cxn>
                  <a:cxn ang="0">
                    <a:pos x="109" y="77"/>
                  </a:cxn>
                  <a:cxn ang="0">
                    <a:pos x="115" y="66"/>
                  </a:cxn>
                  <a:cxn ang="0">
                    <a:pos x="115" y="52"/>
                  </a:cxn>
                  <a:cxn ang="0">
                    <a:pos x="112" y="43"/>
                  </a:cxn>
                  <a:cxn ang="0">
                    <a:pos x="106" y="35"/>
                  </a:cxn>
                  <a:cxn ang="0">
                    <a:pos x="101" y="29"/>
                  </a:cxn>
                  <a:cxn ang="0">
                    <a:pos x="92" y="23"/>
                  </a:cxn>
                  <a:cxn ang="0">
                    <a:pos x="81" y="20"/>
                  </a:cxn>
                  <a:cxn ang="0">
                    <a:pos x="72" y="20"/>
                  </a:cxn>
                  <a:cxn ang="0">
                    <a:pos x="58" y="20"/>
                  </a:cxn>
                  <a:cxn ang="0">
                    <a:pos x="49" y="180"/>
                  </a:cxn>
                  <a:cxn ang="0">
                    <a:pos x="49" y="194"/>
                  </a:cxn>
                  <a:cxn ang="0">
                    <a:pos x="52" y="203"/>
                  </a:cxn>
                  <a:cxn ang="0">
                    <a:pos x="55" y="212"/>
                  </a:cxn>
                  <a:cxn ang="0">
                    <a:pos x="61" y="217"/>
                  </a:cxn>
                  <a:cxn ang="0">
                    <a:pos x="0" y="220"/>
                  </a:cxn>
                  <a:cxn ang="0">
                    <a:pos x="3" y="214"/>
                  </a:cxn>
                  <a:cxn ang="0">
                    <a:pos x="9" y="209"/>
                  </a:cxn>
                  <a:cxn ang="0">
                    <a:pos x="12" y="203"/>
                  </a:cxn>
                  <a:cxn ang="0">
                    <a:pos x="15" y="194"/>
                  </a:cxn>
                  <a:cxn ang="0">
                    <a:pos x="15" y="172"/>
                  </a:cxn>
                  <a:cxn ang="0">
                    <a:pos x="15" y="26"/>
                  </a:cxn>
                  <a:cxn ang="0">
                    <a:pos x="12" y="17"/>
                  </a:cxn>
                  <a:cxn ang="0">
                    <a:pos x="9" y="12"/>
                  </a:cxn>
                  <a:cxn ang="0">
                    <a:pos x="6" y="3"/>
                  </a:cxn>
                  <a:cxn ang="0">
                    <a:pos x="0" y="0"/>
                  </a:cxn>
                </a:cxnLst>
                <a:rect l="0" t="0" r="r" b="b"/>
                <a:pathLst>
                  <a:path w="198" h="220">
                    <a:moveTo>
                      <a:pt x="81" y="0"/>
                    </a:moveTo>
                    <a:lnTo>
                      <a:pt x="84" y="0"/>
                    </a:lnTo>
                    <a:lnTo>
                      <a:pt x="86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06" y="3"/>
                    </a:lnTo>
                    <a:lnTo>
                      <a:pt x="109" y="3"/>
                    </a:lnTo>
                    <a:lnTo>
                      <a:pt x="112" y="3"/>
                    </a:lnTo>
                    <a:lnTo>
                      <a:pt x="115" y="6"/>
                    </a:lnTo>
                    <a:lnTo>
                      <a:pt x="118" y="6"/>
                    </a:lnTo>
                    <a:lnTo>
                      <a:pt x="121" y="9"/>
                    </a:lnTo>
                    <a:lnTo>
                      <a:pt x="124" y="9"/>
                    </a:lnTo>
                    <a:lnTo>
                      <a:pt x="127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2" y="17"/>
                    </a:lnTo>
                    <a:lnTo>
                      <a:pt x="135" y="17"/>
                    </a:lnTo>
                    <a:lnTo>
                      <a:pt x="138" y="20"/>
                    </a:lnTo>
                    <a:lnTo>
                      <a:pt x="138" y="23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4" y="29"/>
                    </a:lnTo>
                    <a:lnTo>
                      <a:pt x="144" y="32"/>
                    </a:lnTo>
                    <a:lnTo>
                      <a:pt x="147" y="35"/>
                    </a:lnTo>
                    <a:lnTo>
                      <a:pt x="147" y="37"/>
                    </a:lnTo>
                    <a:lnTo>
                      <a:pt x="147" y="40"/>
                    </a:lnTo>
                    <a:lnTo>
                      <a:pt x="147" y="43"/>
                    </a:lnTo>
                    <a:lnTo>
                      <a:pt x="150" y="46"/>
                    </a:lnTo>
                    <a:lnTo>
                      <a:pt x="150" y="49"/>
                    </a:lnTo>
                    <a:lnTo>
                      <a:pt x="150" y="52"/>
                    </a:lnTo>
                    <a:lnTo>
                      <a:pt x="150" y="55"/>
                    </a:lnTo>
                    <a:lnTo>
                      <a:pt x="150" y="55"/>
                    </a:lnTo>
                    <a:lnTo>
                      <a:pt x="150" y="57"/>
                    </a:lnTo>
                    <a:lnTo>
                      <a:pt x="150" y="60"/>
                    </a:lnTo>
                    <a:lnTo>
                      <a:pt x="147" y="63"/>
                    </a:lnTo>
                    <a:lnTo>
                      <a:pt x="147" y="66"/>
                    </a:lnTo>
                    <a:lnTo>
                      <a:pt x="147" y="69"/>
                    </a:lnTo>
                    <a:lnTo>
                      <a:pt x="147" y="72"/>
                    </a:lnTo>
                    <a:lnTo>
                      <a:pt x="144" y="75"/>
                    </a:lnTo>
                    <a:lnTo>
                      <a:pt x="144" y="77"/>
                    </a:lnTo>
                    <a:lnTo>
                      <a:pt x="141" y="77"/>
                    </a:lnTo>
                    <a:lnTo>
                      <a:pt x="141" y="80"/>
                    </a:lnTo>
                    <a:lnTo>
                      <a:pt x="138" y="83"/>
                    </a:lnTo>
                    <a:lnTo>
                      <a:pt x="138" y="86"/>
                    </a:lnTo>
                    <a:lnTo>
                      <a:pt x="135" y="86"/>
                    </a:lnTo>
                    <a:lnTo>
                      <a:pt x="135" y="89"/>
                    </a:lnTo>
                    <a:lnTo>
                      <a:pt x="132" y="92"/>
                    </a:lnTo>
                    <a:lnTo>
                      <a:pt x="129" y="95"/>
                    </a:lnTo>
                    <a:lnTo>
                      <a:pt x="129" y="95"/>
                    </a:lnTo>
                    <a:lnTo>
                      <a:pt x="127" y="97"/>
                    </a:lnTo>
                    <a:lnTo>
                      <a:pt x="124" y="97"/>
                    </a:lnTo>
                    <a:lnTo>
                      <a:pt x="121" y="100"/>
                    </a:lnTo>
                    <a:lnTo>
                      <a:pt x="121" y="100"/>
                    </a:lnTo>
                    <a:lnTo>
                      <a:pt x="118" y="103"/>
                    </a:lnTo>
                    <a:lnTo>
                      <a:pt x="115" y="103"/>
                    </a:lnTo>
                    <a:lnTo>
                      <a:pt x="112" y="106"/>
                    </a:lnTo>
                    <a:lnTo>
                      <a:pt x="109" y="106"/>
                    </a:lnTo>
                    <a:lnTo>
                      <a:pt x="109" y="109"/>
                    </a:lnTo>
                    <a:lnTo>
                      <a:pt x="106" y="109"/>
                    </a:lnTo>
                    <a:lnTo>
                      <a:pt x="104" y="109"/>
                    </a:lnTo>
                    <a:lnTo>
                      <a:pt x="101" y="112"/>
                    </a:lnTo>
                    <a:lnTo>
                      <a:pt x="98" y="112"/>
                    </a:lnTo>
                    <a:lnTo>
                      <a:pt x="95" y="112"/>
                    </a:lnTo>
                    <a:lnTo>
                      <a:pt x="144" y="172"/>
                    </a:lnTo>
                    <a:lnTo>
                      <a:pt x="147" y="177"/>
                    </a:lnTo>
                    <a:lnTo>
                      <a:pt x="150" y="180"/>
                    </a:lnTo>
                    <a:lnTo>
                      <a:pt x="152" y="183"/>
                    </a:lnTo>
                    <a:lnTo>
                      <a:pt x="155" y="186"/>
                    </a:lnTo>
                    <a:lnTo>
                      <a:pt x="158" y="189"/>
                    </a:lnTo>
                    <a:lnTo>
                      <a:pt x="161" y="192"/>
                    </a:lnTo>
                    <a:lnTo>
                      <a:pt x="167" y="194"/>
                    </a:lnTo>
                    <a:lnTo>
                      <a:pt x="170" y="197"/>
                    </a:lnTo>
                    <a:lnTo>
                      <a:pt x="173" y="200"/>
                    </a:lnTo>
                    <a:lnTo>
                      <a:pt x="175" y="203"/>
                    </a:lnTo>
                    <a:lnTo>
                      <a:pt x="181" y="206"/>
                    </a:lnTo>
                    <a:lnTo>
                      <a:pt x="184" y="209"/>
                    </a:lnTo>
                    <a:lnTo>
                      <a:pt x="187" y="212"/>
                    </a:lnTo>
                    <a:lnTo>
                      <a:pt x="193" y="214"/>
                    </a:lnTo>
                    <a:lnTo>
                      <a:pt x="195" y="217"/>
                    </a:lnTo>
                    <a:lnTo>
                      <a:pt x="198" y="220"/>
                    </a:lnTo>
                    <a:lnTo>
                      <a:pt x="167" y="220"/>
                    </a:lnTo>
                    <a:lnTo>
                      <a:pt x="164" y="220"/>
                    </a:lnTo>
                    <a:lnTo>
                      <a:pt x="161" y="220"/>
                    </a:lnTo>
                    <a:lnTo>
                      <a:pt x="158" y="220"/>
                    </a:lnTo>
                    <a:lnTo>
                      <a:pt x="155" y="220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50" y="217"/>
                    </a:lnTo>
                    <a:lnTo>
                      <a:pt x="150" y="217"/>
                    </a:lnTo>
                    <a:lnTo>
                      <a:pt x="147" y="217"/>
                    </a:lnTo>
                    <a:lnTo>
                      <a:pt x="147" y="217"/>
                    </a:lnTo>
                    <a:lnTo>
                      <a:pt x="144" y="214"/>
                    </a:lnTo>
                    <a:lnTo>
                      <a:pt x="144" y="214"/>
                    </a:lnTo>
                    <a:lnTo>
                      <a:pt x="144" y="214"/>
                    </a:lnTo>
                    <a:lnTo>
                      <a:pt x="141" y="214"/>
                    </a:lnTo>
                    <a:lnTo>
                      <a:pt x="141" y="214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5" y="212"/>
                    </a:lnTo>
                    <a:lnTo>
                      <a:pt x="135" y="209"/>
                    </a:lnTo>
                    <a:lnTo>
                      <a:pt x="135" y="209"/>
                    </a:lnTo>
                    <a:lnTo>
                      <a:pt x="132" y="209"/>
                    </a:lnTo>
                    <a:lnTo>
                      <a:pt x="132" y="206"/>
                    </a:lnTo>
                    <a:lnTo>
                      <a:pt x="129" y="206"/>
                    </a:lnTo>
                    <a:lnTo>
                      <a:pt x="129" y="203"/>
                    </a:lnTo>
                    <a:lnTo>
                      <a:pt x="86" y="152"/>
                    </a:lnTo>
                    <a:lnTo>
                      <a:pt x="58" y="106"/>
                    </a:lnTo>
                    <a:lnTo>
                      <a:pt x="58" y="103"/>
                    </a:lnTo>
                    <a:lnTo>
                      <a:pt x="61" y="103"/>
                    </a:lnTo>
                    <a:lnTo>
                      <a:pt x="63" y="103"/>
                    </a:lnTo>
                    <a:lnTo>
                      <a:pt x="66" y="103"/>
                    </a:lnTo>
                    <a:lnTo>
                      <a:pt x="69" y="103"/>
                    </a:lnTo>
                    <a:lnTo>
                      <a:pt x="72" y="103"/>
                    </a:lnTo>
                    <a:lnTo>
                      <a:pt x="75" y="100"/>
                    </a:lnTo>
                    <a:lnTo>
                      <a:pt x="78" y="100"/>
                    </a:lnTo>
                    <a:lnTo>
                      <a:pt x="81" y="100"/>
                    </a:lnTo>
                    <a:lnTo>
                      <a:pt x="81" y="97"/>
                    </a:lnTo>
                    <a:lnTo>
                      <a:pt x="84" y="97"/>
                    </a:lnTo>
                    <a:lnTo>
                      <a:pt x="86" y="97"/>
                    </a:lnTo>
                    <a:lnTo>
                      <a:pt x="89" y="95"/>
                    </a:lnTo>
                    <a:lnTo>
                      <a:pt x="92" y="95"/>
                    </a:lnTo>
                    <a:lnTo>
                      <a:pt x="92" y="92"/>
                    </a:lnTo>
                    <a:lnTo>
                      <a:pt x="95" y="92"/>
                    </a:lnTo>
                    <a:lnTo>
                      <a:pt x="98" y="89"/>
                    </a:lnTo>
                    <a:lnTo>
                      <a:pt x="101" y="89"/>
                    </a:lnTo>
                    <a:lnTo>
                      <a:pt x="101" y="86"/>
                    </a:lnTo>
                    <a:lnTo>
                      <a:pt x="104" y="86"/>
                    </a:lnTo>
                    <a:lnTo>
                      <a:pt x="104" y="83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9" y="77"/>
                    </a:lnTo>
                    <a:lnTo>
                      <a:pt x="109" y="75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69"/>
                    </a:lnTo>
                    <a:lnTo>
                      <a:pt x="115" y="66"/>
                    </a:lnTo>
                    <a:lnTo>
                      <a:pt x="115" y="63"/>
                    </a:lnTo>
                    <a:lnTo>
                      <a:pt x="115" y="60"/>
                    </a:lnTo>
                    <a:lnTo>
                      <a:pt x="115" y="57"/>
                    </a:lnTo>
                    <a:lnTo>
                      <a:pt x="115" y="55"/>
                    </a:lnTo>
                    <a:lnTo>
                      <a:pt x="115" y="52"/>
                    </a:lnTo>
                    <a:lnTo>
                      <a:pt x="115" y="52"/>
                    </a:lnTo>
                    <a:lnTo>
                      <a:pt x="112" y="49"/>
                    </a:lnTo>
                    <a:lnTo>
                      <a:pt x="112" y="46"/>
                    </a:lnTo>
                    <a:lnTo>
                      <a:pt x="112" y="46"/>
                    </a:lnTo>
                    <a:lnTo>
                      <a:pt x="112" y="43"/>
                    </a:lnTo>
                    <a:lnTo>
                      <a:pt x="112" y="40"/>
                    </a:lnTo>
                    <a:lnTo>
                      <a:pt x="109" y="40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95" y="26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89" y="23"/>
                    </a:lnTo>
                    <a:lnTo>
                      <a:pt x="86" y="23"/>
                    </a:lnTo>
                    <a:lnTo>
                      <a:pt x="86" y="20"/>
                    </a:lnTo>
                    <a:lnTo>
                      <a:pt x="84" y="20"/>
                    </a:lnTo>
                    <a:lnTo>
                      <a:pt x="81" y="20"/>
                    </a:lnTo>
                    <a:lnTo>
                      <a:pt x="81" y="20"/>
                    </a:lnTo>
                    <a:lnTo>
                      <a:pt x="78" y="20"/>
                    </a:lnTo>
                    <a:lnTo>
                      <a:pt x="75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69" y="20"/>
                    </a:lnTo>
                    <a:lnTo>
                      <a:pt x="66" y="20"/>
                    </a:lnTo>
                    <a:lnTo>
                      <a:pt x="63" y="20"/>
                    </a:lnTo>
                    <a:lnTo>
                      <a:pt x="61" y="20"/>
                    </a:lnTo>
                    <a:lnTo>
                      <a:pt x="58" y="20"/>
                    </a:lnTo>
                    <a:lnTo>
                      <a:pt x="55" y="20"/>
                    </a:lnTo>
                    <a:lnTo>
                      <a:pt x="52" y="23"/>
                    </a:lnTo>
                    <a:lnTo>
                      <a:pt x="49" y="23"/>
                    </a:lnTo>
                    <a:lnTo>
                      <a:pt x="49" y="172"/>
                    </a:lnTo>
                    <a:lnTo>
                      <a:pt x="49" y="180"/>
                    </a:lnTo>
                    <a:lnTo>
                      <a:pt x="49" y="186"/>
                    </a:lnTo>
                    <a:lnTo>
                      <a:pt x="49" y="189"/>
                    </a:lnTo>
                    <a:lnTo>
                      <a:pt x="49" y="192"/>
                    </a:lnTo>
                    <a:lnTo>
                      <a:pt x="49" y="194"/>
                    </a:lnTo>
                    <a:lnTo>
                      <a:pt x="49" y="194"/>
                    </a:lnTo>
                    <a:lnTo>
                      <a:pt x="49" y="197"/>
                    </a:lnTo>
                    <a:lnTo>
                      <a:pt x="49" y="200"/>
                    </a:lnTo>
                    <a:lnTo>
                      <a:pt x="49" y="200"/>
                    </a:lnTo>
                    <a:lnTo>
                      <a:pt x="49" y="203"/>
                    </a:lnTo>
                    <a:lnTo>
                      <a:pt x="52" y="203"/>
                    </a:lnTo>
                    <a:lnTo>
                      <a:pt x="52" y="206"/>
                    </a:lnTo>
                    <a:lnTo>
                      <a:pt x="52" y="206"/>
                    </a:lnTo>
                    <a:lnTo>
                      <a:pt x="52" y="209"/>
                    </a:lnTo>
                    <a:lnTo>
                      <a:pt x="52" y="209"/>
                    </a:lnTo>
                    <a:lnTo>
                      <a:pt x="55" y="212"/>
                    </a:lnTo>
                    <a:lnTo>
                      <a:pt x="55" y="212"/>
                    </a:lnTo>
                    <a:lnTo>
                      <a:pt x="55" y="214"/>
                    </a:lnTo>
                    <a:lnTo>
                      <a:pt x="58" y="214"/>
                    </a:lnTo>
                    <a:lnTo>
                      <a:pt x="58" y="214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3" y="217"/>
                    </a:lnTo>
                    <a:lnTo>
                      <a:pt x="63" y="220"/>
                    </a:lnTo>
                    <a:lnTo>
                      <a:pt x="0" y="220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3" y="217"/>
                    </a:lnTo>
                    <a:lnTo>
                      <a:pt x="3" y="217"/>
                    </a:lnTo>
                    <a:lnTo>
                      <a:pt x="3" y="214"/>
                    </a:lnTo>
                    <a:lnTo>
                      <a:pt x="6" y="214"/>
                    </a:lnTo>
                    <a:lnTo>
                      <a:pt x="6" y="214"/>
                    </a:lnTo>
                    <a:lnTo>
                      <a:pt x="9" y="212"/>
                    </a:lnTo>
                    <a:lnTo>
                      <a:pt x="9" y="212"/>
                    </a:lnTo>
                    <a:lnTo>
                      <a:pt x="9" y="209"/>
                    </a:lnTo>
                    <a:lnTo>
                      <a:pt x="9" y="209"/>
                    </a:lnTo>
                    <a:lnTo>
                      <a:pt x="12" y="206"/>
                    </a:lnTo>
                    <a:lnTo>
                      <a:pt x="12" y="206"/>
                    </a:lnTo>
                    <a:lnTo>
                      <a:pt x="12" y="203"/>
                    </a:lnTo>
                    <a:lnTo>
                      <a:pt x="12" y="203"/>
                    </a:lnTo>
                    <a:lnTo>
                      <a:pt x="12" y="200"/>
                    </a:lnTo>
                    <a:lnTo>
                      <a:pt x="12" y="200"/>
                    </a:lnTo>
                    <a:lnTo>
                      <a:pt x="15" y="197"/>
                    </a:lnTo>
                    <a:lnTo>
                      <a:pt x="15" y="194"/>
                    </a:lnTo>
                    <a:lnTo>
                      <a:pt x="15" y="194"/>
                    </a:lnTo>
                    <a:lnTo>
                      <a:pt x="15" y="192"/>
                    </a:lnTo>
                    <a:lnTo>
                      <a:pt x="15" y="189"/>
                    </a:lnTo>
                    <a:lnTo>
                      <a:pt x="15" y="186"/>
                    </a:lnTo>
                    <a:lnTo>
                      <a:pt x="15" y="177"/>
                    </a:lnTo>
                    <a:lnTo>
                      <a:pt x="15" y="172"/>
                    </a:lnTo>
                    <a:lnTo>
                      <a:pt x="15" y="46"/>
                    </a:lnTo>
                    <a:lnTo>
                      <a:pt x="15" y="40"/>
                    </a:lnTo>
                    <a:lnTo>
                      <a:pt x="15" y="35"/>
                    </a:lnTo>
                    <a:lnTo>
                      <a:pt x="15" y="29"/>
                    </a:lnTo>
                    <a:lnTo>
                      <a:pt x="15" y="26"/>
                    </a:lnTo>
                    <a:lnTo>
                      <a:pt x="15" y="26"/>
                    </a:lnTo>
                    <a:lnTo>
                      <a:pt x="15" y="23"/>
                    </a:lnTo>
                    <a:lnTo>
                      <a:pt x="15" y="20"/>
                    </a:lnTo>
                    <a:lnTo>
                      <a:pt x="12" y="20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6" y="6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6" name="Freeform 92"/>
              <p:cNvSpPr>
                <a:spLocks/>
              </p:cNvSpPr>
              <p:nvPr userDrawn="1"/>
            </p:nvSpPr>
            <p:spPr bwMode="auto">
              <a:xfrm>
                <a:off x="5624" y="80"/>
                <a:ext cx="85" cy="122"/>
              </a:xfrm>
              <a:custGeom>
                <a:avLst/>
                <a:gdLst/>
                <a:ahLst/>
                <a:cxnLst>
                  <a:cxn ang="0">
                    <a:pos x="135" y="40"/>
                  </a:cxn>
                  <a:cxn ang="0">
                    <a:pos x="130" y="34"/>
                  </a:cxn>
                  <a:cxn ang="0">
                    <a:pos x="121" y="31"/>
                  </a:cxn>
                  <a:cxn ang="0">
                    <a:pos x="112" y="25"/>
                  </a:cxn>
                  <a:cxn ang="0">
                    <a:pos x="104" y="25"/>
                  </a:cxn>
                  <a:cxn ang="0">
                    <a:pos x="95" y="22"/>
                  </a:cxn>
                  <a:cxn ang="0">
                    <a:pos x="84" y="22"/>
                  </a:cxn>
                  <a:cxn ang="0">
                    <a:pos x="75" y="25"/>
                  </a:cxn>
                  <a:cxn ang="0">
                    <a:pos x="66" y="25"/>
                  </a:cxn>
                  <a:cxn ang="0">
                    <a:pos x="58" y="31"/>
                  </a:cxn>
                  <a:cxn ang="0">
                    <a:pos x="52" y="37"/>
                  </a:cxn>
                  <a:cxn ang="0">
                    <a:pos x="46" y="42"/>
                  </a:cxn>
                  <a:cxn ang="0">
                    <a:pos x="46" y="54"/>
                  </a:cxn>
                  <a:cxn ang="0">
                    <a:pos x="52" y="71"/>
                  </a:cxn>
                  <a:cxn ang="0">
                    <a:pos x="72" y="85"/>
                  </a:cxn>
                  <a:cxn ang="0">
                    <a:pos x="109" y="102"/>
                  </a:cxn>
                  <a:cxn ang="0">
                    <a:pos x="135" y="117"/>
                  </a:cxn>
                  <a:cxn ang="0">
                    <a:pos x="153" y="137"/>
                  </a:cxn>
                  <a:cxn ang="0">
                    <a:pos x="161" y="160"/>
                  </a:cxn>
                  <a:cxn ang="0">
                    <a:pos x="158" y="177"/>
                  </a:cxn>
                  <a:cxn ang="0">
                    <a:pos x="150" y="194"/>
                  </a:cxn>
                  <a:cxn ang="0">
                    <a:pos x="138" y="205"/>
                  </a:cxn>
                  <a:cxn ang="0">
                    <a:pos x="124" y="217"/>
                  </a:cxn>
                  <a:cxn ang="0">
                    <a:pos x="104" y="225"/>
                  </a:cxn>
                  <a:cxn ang="0">
                    <a:pos x="81" y="228"/>
                  </a:cxn>
                  <a:cxn ang="0">
                    <a:pos x="61" y="231"/>
                  </a:cxn>
                  <a:cxn ang="0">
                    <a:pos x="41" y="228"/>
                  </a:cxn>
                  <a:cxn ang="0">
                    <a:pos x="20" y="222"/>
                  </a:cxn>
                  <a:cxn ang="0">
                    <a:pos x="3" y="179"/>
                  </a:cxn>
                  <a:cxn ang="0">
                    <a:pos x="12" y="188"/>
                  </a:cxn>
                  <a:cxn ang="0">
                    <a:pos x="23" y="194"/>
                  </a:cxn>
                  <a:cxn ang="0">
                    <a:pos x="35" y="199"/>
                  </a:cxn>
                  <a:cxn ang="0">
                    <a:pos x="46" y="202"/>
                  </a:cxn>
                  <a:cxn ang="0">
                    <a:pos x="61" y="205"/>
                  </a:cxn>
                  <a:cxn ang="0">
                    <a:pos x="72" y="205"/>
                  </a:cxn>
                  <a:cxn ang="0">
                    <a:pos x="84" y="205"/>
                  </a:cxn>
                  <a:cxn ang="0">
                    <a:pos x="92" y="202"/>
                  </a:cxn>
                  <a:cxn ang="0">
                    <a:pos x="101" y="199"/>
                  </a:cxn>
                  <a:cxn ang="0">
                    <a:pos x="112" y="194"/>
                  </a:cxn>
                  <a:cxn ang="0">
                    <a:pos x="118" y="185"/>
                  </a:cxn>
                  <a:cxn ang="0">
                    <a:pos x="121" y="177"/>
                  </a:cxn>
                  <a:cxn ang="0">
                    <a:pos x="121" y="162"/>
                  </a:cxn>
                  <a:cxn ang="0">
                    <a:pos x="109" y="145"/>
                  </a:cxn>
                  <a:cxn ang="0">
                    <a:pos x="86" y="131"/>
                  </a:cxn>
                  <a:cxn ang="0">
                    <a:pos x="49" y="114"/>
                  </a:cxn>
                  <a:cxn ang="0">
                    <a:pos x="26" y="97"/>
                  </a:cxn>
                  <a:cxn ang="0">
                    <a:pos x="9" y="74"/>
                  </a:cxn>
                  <a:cxn ang="0">
                    <a:pos x="6" y="51"/>
                  </a:cxn>
                  <a:cxn ang="0">
                    <a:pos x="12" y="34"/>
                  </a:cxn>
                  <a:cxn ang="0">
                    <a:pos x="23" y="20"/>
                  </a:cxn>
                  <a:cxn ang="0">
                    <a:pos x="38" y="11"/>
                  </a:cxn>
                  <a:cxn ang="0">
                    <a:pos x="55" y="2"/>
                  </a:cxn>
                  <a:cxn ang="0">
                    <a:pos x="72" y="0"/>
                  </a:cxn>
                  <a:cxn ang="0">
                    <a:pos x="92" y="0"/>
                  </a:cxn>
                  <a:cxn ang="0">
                    <a:pos x="107" y="0"/>
                  </a:cxn>
                  <a:cxn ang="0">
                    <a:pos x="124" y="2"/>
                  </a:cxn>
                  <a:cxn ang="0">
                    <a:pos x="138" y="5"/>
                  </a:cxn>
                </a:cxnLst>
                <a:rect l="0" t="0" r="r" b="b"/>
                <a:pathLst>
                  <a:path w="161" h="231">
                    <a:moveTo>
                      <a:pt x="141" y="45"/>
                    </a:moveTo>
                    <a:lnTo>
                      <a:pt x="141" y="42"/>
                    </a:lnTo>
                    <a:lnTo>
                      <a:pt x="138" y="42"/>
                    </a:lnTo>
                    <a:lnTo>
                      <a:pt x="138" y="40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32" y="37"/>
                    </a:lnTo>
                    <a:lnTo>
                      <a:pt x="132" y="37"/>
                    </a:lnTo>
                    <a:lnTo>
                      <a:pt x="130" y="34"/>
                    </a:lnTo>
                    <a:lnTo>
                      <a:pt x="130" y="34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4" y="31"/>
                    </a:lnTo>
                    <a:lnTo>
                      <a:pt x="121" y="31"/>
                    </a:lnTo>
                    <a:lnTo>
                      <a:pt x="121" y="31"/>
                    </a:lnTo>
                    <a:lnTo>
                      <a:pt x="118" y="28"/>
                    </a:lnTo>
                    <a:lnTo>
                      <a:pt x="118" y="28"/>
                    </a:lnTo>
                    <a:lnTo>
                      <a:pt x="115" y="28"/>
                    </a:lnTo>
                    <a:lnTo>
                      <a:pt x="112" y="28"/>
                    </a:lnTo>
                    <a:lnTo>
                      <a:pt x="112" y="25"/>
                    </a:lnTo>
                    <a:lnTo>
                      <a:pt x="109" y="25"/>
                    </a:lnTo>
                    <a:lnTo>
                      <a:pt x="109" y="25"/>
                    </a:lnTo>
                    <a:lnTo>
                      <a:pt x="107" y="25"/>
                    </a:lnTo>
                    <a:lnTo>
                      <a:pt x="104" y="25"/>
                    </a:lnTo>
                    <a:lnTo>
                      <a:pt x="104" y="25"/>
                    </a:lnTo>
                    <a:lnTo>
                      <a:pt x="101" y="25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95" y="22"/>
                    </a:lnTo>
                    <a:lnTo>
                      <a:pt x="95" y="22"/>
                    </a:lnTo>
                    <a:lnTo>
                      <a:pt x="92" y="22"/>
                    </a:lnTo>
                    <a:lnTo>
                      <a:pt x="89" y="22"/>
                    </a:lnTo>
                    <a:lnTo>
                      <a:pt x="89" y="22"/>
                    </a:lnTo>
                    <a:lnTo>
                      <a:pt x="86" y="22"/>
                    </a:lnTo>
                    <a:lnTo>
                      <a:pt x="84" y="22"/>
                    </a:lnTo>
                    <a:lnTo>
                      <a:pt x="84" y="22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78" y="22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2" y="25"/>
                    </a:lnTo>
                    <a:lnTo>
                      <a:pt x="69" y="25"/>
                    </a:lnTo>
                    <a:lnTo>
                      <a:pt x="69" y="25"/>
                    </a:lnTo>
                    <a:lnTo>
                      <a:pt x="66" y="25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61" y="28"/>
                    </a:lnTo>
                    <a:lnTo>
                      <a:pt x="61" y="28"/>
                    </a:lnTo>
                    <a:lnTo>
                      <a:pt x="58" y="31"/>
                    </a:lnTo>
                    <a:lnTo>
                      <a:pt x="58" y="31"/>
                    </a:lnTo>
                    <a:lnTo>
                      <a:pt x="55" y="34"/>
                    </a:lnTo>
                    <a:lnTo>
                      <a:pt x="55" y="34"/>
                    </a:lnTo>
                    <a:lnTo>
                      <a:pt x="52" y="34"/>
                    </a:lnTo>
                    <a:lnTo>
                      <a:pt x="52" y="37"/>
                    </a:lnTo>
                    <a:lnTo>
                      <a:pt x="49" y="37"/>
                    </a:lnTo>
                    <a:lnTo>
                      <a:pt x="49" y="40"/>
                    </a:lnTo>
                    <a:lnTo>
                      <a:pt x="49" y="40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46" y="45"/>
                    </a:lnTo>
                    <a:lnTo>
                      <a:pt x="46" y="48"/>
                    </a:lnTo>
                    <a:lnTo>
                      <a:pt x="46" y="48"/>
                    </a:lnTo>
                    <a:lnTo>
                      <a:pt x="46" y="51"/>
                    </a:lnTo>
                    <a:lnTo>
                      <a:pt x="46" y="54"/>
                    </a:lnTo>
                    <a:lnTo>
                      <a:pt x="46" y="57"/>
                    </a:lnTo>
                    <a:lnTo>
                      <a:pt x="46" y="62"/>
                    </a:lnTo>
                    <a:lnTo>
                      <a:pt x="49" y="65"/>
                    </a:lnTo>
                    <a:lnTo>
                      <a:pt x="49" y="68"/>
                    </a:lnTo>
                    <a:lnTo>
                      <a:pt x="52" y="71"/>
                    </a:lnTo>
                    <a:lnTo>
                      <a:pt x="55" y="74"/>
                    </a:lnTo>
                    <a:lnTo>
                      <a:pt x="61" y="77"/>
                    </a:lnTo>
                    <a:lnTo>
                      <a:pt x="64" y="80"/>
                    </a:lnTo>
                    <a:lnTo>
                      <a:pt x="66" y="82"/>
                    </a:lnTo>
                    <a:lnTo>
                      <a:pt x="72" y="85"/>
                    </a:lnTo>
                    <a:lnTo>
                      <a:pt x="78" y="88"/>
                    </a:lnTo>
                    <a:lnTo>
                      <a:pt x="81" y="91"/>
                    </a:lnTo>
                    <a:lnTo>
                      <a:pt x="92" y="97"/>
                    </a:lnTo>
                    <a:lnTo>
                      <a:pt x="104" y="100"/>
                    </a:lnTo>
                    <a:lnTo>
                      <a:pt x="109" y="102"/>
                    </a:lnTo>
                    <a:lnTo>
                      <a:pt x="115" y="105"/>
                    </a:lnTo>
                    <a:lnTo>
                      <a:pt x="118" y="108"/>
                    </a:lnTo>
                    <a:lnTo>
                      <a:pt x="124" y="111"/>
                    </a:lnTo>
                    <a:lnTo>
                      <a:pt x="130" y="114"/>
                    </a:lnTo>
                    <a:lnTo>
                      <a:pt x="135" y="117"/>
                    </a:lnTo>
                    <a:lnTo>
                      <a:pt x="138" y="120"/>
                    </a:lnTo>
                    <a:lnTo>
                      <a:pt x="144" y="125"/>
                    </a:lnTo>
                    <a:lnTo>
                      <a:pt x="147" y="128"/>
                    </a:lnTo>
                    <a:lnTo>
                      <a:pt x="150" y="131"/>
                    </a:lnTo>
                    <a:lnTo>
                      <a:pt x="153" y="137"/>
                    </a:lnTo>
                    <a:lnTo>
                      <a:pt x="155" y="140"/>
                    </a:lnTo>
                    <a:lnTo>
                      <a:pt x="158" y="145"/>
                    </a:lnTo>
                    <a:lnTo>
                      <a:pt x="161" y="151"/>
                    </a:lnTo>
                    <a:lnTo>
                      <a:pt x="161" y="154"/>
                    </a:lnTo>
                    <a:lnTo>
                      <a:pt x="161" y="160"/>
                    </a:lnTo>
                    <a:lnTo>
                      <a:pt x="161" y="165"/>
                    </a:lnTo>
                    <a:lnTo>
                      <a:pt x="161" y="168"/>
                    </a:lnTo>
                    <a:lnTo>
                      <a:pt x="161" y="171"/>
                    </a:lnTo>
                    <a:lnTo>
                      <a:pt x="158" y="174"/>
                    </a:lnTo>
                    <a:lnTo>
                      <a:pt x="158" y="177"/>
                    </a:lnTo>
                    <a:lnTo>
                      <a:pt x="158" y="179"/>
                    </a:lnTo>
                    <a:lnTo>
                      <a:pt x="155" y="182"/>
                    </a:lnTo>
                    <a:lnTo>
                      <a:pt x="155" y="185"/>
                    </a:lnTo>
                    <a:lnTo>
                      <a:pt x="153" y="188"/>
                    </a:lnTo>
                    <a:lnTo>
                      <a:pt x="150" y="194"/>
                    </a:lnTo>
                    <a:lnTo>
                      <a:pt x="150" y="197"/>
                    </a:lnTo>
                    <a:lnTo>
                      <a:pt x="147" y="199"/>
                    </a:lnTo>
                    <a:lnTo>
                      <a:pt x="144" y="199"/>
                    </a:lnTo>
                    <a:lnTo>
                      <a:pt x="141" y="202"/>
                    </a:lnTo>
                    <a:lnTo>
                      <a:pt x="138" y="205"/>
                    </a:lnTo>
                    <a:lnTo>
                      <a:pt x="135" y="208"/>
                    </a:lnTo>
                    <a:lnTo>
                      <a:pt x="132" y="211"/>
                    </a:lnTo>
                    <a:lnTo>
                      <a:pt x="130" y="214"/>
                    </a:lnTo>
                    <a:lnTo>
                      <a:pt x="127" y="217"/>
                    </a:lnTo>
                    <a:lnTo>
                      <a:pt x="124" y="217"/>
                    </a:lnTo>
                    <a:lnTo>
                      <a:pt x="118" y="219"/>
                    </a:lnTo>
                    <a:lnTo>
                      <a:pt x="115" y="222"/>
                    </a:lnTo>
                    <a:lnTo>
                      <a:pt x="112" y="222"/>
                    </a:lnTo>
                    <a:lnTo>
                      <a:pt x="107" y="225"/>
                    </a:lnTo>
                    <a:lnTo>
                      <a:pt x="104" y="225"/>
                    </a:lnTo>
                    <a:lnTo>
                      <a:pt x="98" y="225"/>
                    </a:lnTo>
                    <a:lnTo>
                      <a:pt x="95" y="228"/>
                    </a:lnTo>
                    <a:lnTo>
                      <a:pt x="89" y="228"/>
                    </a:lnTo>
                    <a:lnTo>
                      <a:pt x="86" y="228"/>
                    </a:lnTo>
                    <a:lnTo>
                      <a:pt x="81" y="228"/>
                    </a:lnTo>
                    <a:lnTo>
                      <a:pt x="75" y="231"/>
                    </a:lnTo>
                    <a:lnTo>
                      <a:pt x="72" y="231"/>
                    </a:lnTo>
                    <a:lnTo>
                      <a:pt x="66" y="231"/>
                    </a:lnTo>
                    <a:lnTo>
                      <a:pt x="64" y="231"/>
                    </a:lnTo>
                    <a:lnTo>
                      <a:pt x="61" y="231"/>
                    </a:lnTo>
                    <a:lnTo>
                      <a:pt x="55" y="228"/>
                    </a:lnTo>
                    <a:lnTo>
                      <a:pt x="52" y="228"/>
                    </a:lnTo>
                    <a:lnTo>
                      <a:pt x="49" y="228"/>
                    </a:lnTo>
                    <a:lnTo>
                      <a:pt x="43" y="228"/>
                    </a:lnTo>
                    <a:lnTo>
                      <a:pt x="41" y="228"/>
                    </a:lnTo>
                    <a:lnTo>
                      <a:pt x="38" y="228"/>
                    </a:lnTo>
                    <a:lnTo>
                      <a:pt x="32" y="225"/>
                    </a:lnTo>
                    <a:lnTo>
                      <a:pt x="29" y="225"/>
                    </a:lnTo>
                    <a:lnTo>
                      <a:pt x="26" y="225"/>
                    </a:lnTo>
                    <a:lnTo>
                      <a:pt x="20" y="222"/>
                    </a:lnTo>
                    <a:lnTo>
                      <a:pt x="18" y="222"/>
                    </a:lnTo>
                    <a:lnTo>
                      <a:pt x="15" y="222"/>
                    </a:lnTo>
                    <a:lnTo>
                      <a:pt x="12" y="219"/>
                    </a:lnTo>
                    <a:lnTo>
                      <a:pt x="0" y="179"/>
                    </a:lnTo>
                    <a:lnTo>
                      <a:pt x="3" y="179"/>
                    </a:lnTo>
                    <a:lnTo>
                      <a:pt x="3" y="182"/>
                    </a:lnTo>
                    <a:lnTo>
                      <a:pt x="6" y="182"/>
                    </a:lnTo>
                    <a:lnTo>
                      <a:pt x="9" y="185"/>
                    </a:lnTo>
                    <a:lnTo>
                      <a:pt x="12" y="185"/>
                    </a:lnTo>
                    <a:lnTo>
                      <a:pt x="12" y="188"/>
                    </a:lnTo>
                    <a:lnTo>
                      <a:pt x="15" y="188"/>
                    </a:lnTo>
                    <a:lnTo>
                      <a:pt x="18" y="188"/>
                    </a:lnTo>
                    <a:lnTo>
                      <a:pt x="20" y="191"/>
                    </a:lnTo>
                    <a:lnTo>
                      <a:pt x="20" y="191"/>
                    </a:lnTo>
                    <a:lnTo>
                      <a:pt x="23" y="194"/>
                    </a:lnTo>
                    <a:lnTo>
                      <a:pt x="26" y="194"/>
                    </a:lnTo>
                    <a:lnTo>
                      <a:pt x="29" y="197"/>
                    </a:lnTo>
                    <a:lnTo>
                      <a:pt x="32" y="197"/>
                    </a:lnTo>
                    <a:lnTo>
                      <a:pt x="32" y="197"/>
                    </a:lnTo>
                    <a:lnTo>
                      <a:pt x="35" y="199"/>
                    </a:lnTo>
                    <a:lnTo>
                      <a:pt x="38" y="199"/>
                    </a:lnTo>
                    <a:lnTo>
                      <a:pt x="41" y="199"/>
                    </a:lnTo>
                    <a:lnTo>
                      <a:pt x="43" y="199"/>
                    </a:lnTo>
                    <a:lnTo>
                      <a:pt x="46" y="202"/>
                    </a:lnTo>
                    <a:lnTo>
                      <a:pt x="46" y="202"/>
                    </a:lnTo>
                    <a:lnTo>
                      <a:pt x="49" y="202"/>
                    </a:lnTo>
                    <a:lnTo>
                      <a:pt x="52" y="202"/>
                    </a:lnTo>
                    <a:lnTo>
                      <a:pt x="55" y="202"/>
                    </a:lnTo>
                    <a:lnTo>
                      <a:pt x="58" y="205"/>
                    </a:lnTo>
                    <a:lnTo>
                      <a:pt x="61" y="205"/>
                    </a:lnTo>
                    <a:lnTo>
                      <a:pt x="64" y="205"/>
                    </a:lnTo>
                    <a:lnTo>
                      <a:pt x="64" y="205"/>
                    </a:lnTo>
                    <a:lnTo>
                      <a:pt x="66" y="205"/>
                    </a:lnTo>
                    <a:lnTo>
                      <a:pt x="69" y="205"/>
                    </a:lnTo>
                    <a:lnTo>
                      <a:pt x="72" y="205"/>
                    </a:lnTo>
                    <a:lnTo>
                      <a:pt x="75" y="205"/>
                    </a:lnTo>
                    <a:lnTo>
                      <a:pt x="75" y="205"/>
                    </a:lnTo>
                    <a:lnTo>
                      <a:pt x="78" y="205"/>
                    </a:lnTo>
                    <a:lnTo>
                      <a:pt x="81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6" y="205"/>
                    </a:lnTo>
                    <a:lnTo>
                      <a:pt x="89" y="205"/>
                    </a:lnTo>
                    <a:lnTo>
                      <a:pt x="89" y="202"/>
                    </a:lnTo>
                    <a:lnTo>
                      <a:pt x="92" y="202"/>
                    </a:lnTo>
                    <a:lnTo>
                      <a:pt x="95" y="202"/>
                    </a:lnTo>
                    <a:lnTo>
                      <a:pt x="95" y="202"/>
                    </a:lnTo>
                    <a:lnTo>
                      <a:pt x="98" y="199"/>
                    </a:lnTo>
                    <a:lnTo>
                      <a:pt x="101" y="199"/>
                    </a:lnTo>
                    <a:lnTo>
                      <a:pt x="101" y="199"/>
                    </a:lnTo>
                    <a:lnTo>
                      <a:pt x="104" y="199"/>
                    </a:lnTo>
                    <a:lnTo>
                      <a:pt x="107" y="197"/>
                    </a:lnTo>
                    <a:lnTo>
                      <a:pt x="107" y="197"/>
                    </a:lnTo>
                    <a:lnTo>
                      <a:pt x="109" y="194"/>
                    </a:lnTo>
                    <a:lnTo>
                      <a:pt x="112" y="194"/>
                    </a:lnTo>
                    <a:lnTo>
                      <a:pt x="112" y="191"/>
                    </a:lnTo>
                    <a:lnTo>
                      <a:pt x="115" y="191"/>
                    </a:lnTo>
                    <a:lnTo>
                      <a:pt x="115" y="188"/>
                    </a:lnTo>
                    <a:lnTo>
                      <a:pt x="118" y="188"/>
                    </a:lnTo>
                    <a:lnTo>
                      <a:pt x="118" y="185"/>
                    </a:lnTo>
                    <a:lnTo>
                      <a:pt x="118" y="185"/>
                    </a:lnTo>
                    <a:lnTo>
                      <a:pt x="121" y="182"/>
                    </a:lnTo>
                    <a:lnTo>
                      <a:pt x="121" y="182"/>
                    </a:lnTo>
                    <a:lnTo>
                      <a:pt x="121" y="179"/>
                    </a:lnTo>
                    <a:lnTo>
                      <a:pt x="121" y="177"/>
                    </a:lnTo>
                    <a:lnTo>
                      <a:pt x="124" y="177"/>
                    </a:lnTo>
                    <a:lnTo>
                      <a:pt x="124" y="174"/>
                    </a:lnTo>
                    <a:lnTo>
                      <a:pt x="124" y="171"/>
                    </a:lnTo>
                    <a:lnTo>
                      <a:pt x="124" y="165"/>
                    </a:lnTo>
                    <a:lnTo>
                      <a:pt x="121" y="162"/>
                    </a:lnTo>
                    <a:lnTo>
                      <a:pt x="121" y="157"/>
                    </a:lnTo>
                    <a:lnTo>
                      <a:pt x="118" y="154"/>
                    </a:lnTo>
                    <a:lnTo>
                      <a:pt x="115" y="151"/>
                    </a:lnTo>
                    <a:lnTo>
                      <a:pt x="112" y="148"/>
                    </a:lnTo>
                    <a:lnTo>
                      <a:pt x="109" y="145"/>
                    </a:lnTo>
                    <a:lnTo>
                      <a:pt x="104" y="142"/>
                    </a:lnTo>
                    <a:lnTo>
                      <a:pt x="101" y="140"/>
                    </a:lnTo>
                    <a:lnTo>
                      <a:pt x="95" y="137"/>
                    </a:lnTo>
                    <a:lnTo>
                      <a:pt x="92" y="134"/>
                    </a:lnTo>
                    <a:lnTo>
                      <a:pt x="86" y="131"/>
                    </a:lnTo>
                    <a:lnTo>
                      <a:pt x="75" y="125"/>
                    </a:lnTo>
                    <a:lnTo>
                      <a:pt x="64" y="122"/>
                    </a:lnTo>
                    <a:lnTo>
                      <a:pt x="61" y="120"/>
                    </a:lnTo>
                    <a:lnTo>
                      <a:pt x="55" y="117"/>
                    </a:lnTo>
                    <a:lnTo>
                      <a:pt x="49" y="114"/>
                    </a:lnTo>
                    <a:lnTo>
                      <a:pt x="43" y="111"/>
                    </a:lnTo>
                    <a:lnTo>
                      <a:pt x="38" y="108"/>
                    </a:lnTo>
                    <a:lnTo>
                      <a:pt x="35" y="105"/>
                    </a:lnTo>
                    <a:lnTo>
                      <a:pt x="29" y="102"/>
                    </a:lnTo>
                    <a:lnTo>
                      <a:pt x="26" y="97"/>
                    </a:lnTo>
                    <a:lnTo>
                      <a:pt x="20" y="94"/>
                    </a:lnTo>
                    <a:lnTo>
                      <a:pt x="18" y="88"/>
                    </a:lnTo>
                    <a:lnTo>
                      <a:pt x="15" y="85"/>
                    </a:lnTo>
                    <a:lnTo>
                      <a:pt x="12" y="80"/>
                    </a:lnTo>
                    <a:lnTo>
                      <a:pt x="9" y="74"/>
                    </a:lnTo>
                    <a:lnTo>
                      <a:pt x="9" y="71"/>
                    </a:lnTo>
                    <a:lnTo>
                      <a:pt x="6" y="62"/>
                    </a:lnTo>
                    <a:lnTo>
                      <a:pt x="6" y="57"/>
                    </a:lnTo>
                    <a:lnTo>
                      <a:pt x="6" y="54"/>
                    </a:lnTo>
                    <a:lnTo>
                      <a:pt x="6" y="51"/>
                    </a:lnTo>
                    <a:lnTo>
                      <a:pt x="9" y="45"/>
                    </a:lnTo>
                    <a:lnTo>
                      <a:pt x="9" y="42"/>
                    </a:lnTo>
                    <a:lnTo>
                      <a:pt x="9" y="40"/>
                    </a:lnTo>
                    <a:lnTo>
                      <a:pt x="12" y="37"/>
                    </a:lnTo>
                    <a:lnTo>
                      <a:pt x="12" y="34"/>
                    </a:lnTo>
                    <a:lnTo>
                      <a:pt x="15" y="31"/>
                    </a:lnTo>
                    <a:lnTo>
                      <a:pt x="15" y="28"/>
                    </a:lnTo>
                    <a:lnTo>
                      <a:pt x="18" y="25"/>
                    </a:lnTo>
                    <a:lnTo>
                      <a:pt x="20" y="22"/>
                    </a:lnTo>
                    <a:lnTo>
                      <a:pt x="23" y="20"/>
                    </a:lnTo>
                    <a:lnTo>
                      <a:pt x="26" y="17"/>
                    </a:lnTo>
                    <a:lnTo>
                      <a:pt x="29" y="17"/>
                    </a:lnTo>
                    <a:lnTo>
                      <a:pt x="32" y="14"/>
                    </a:lnTo>
                    <a:lnTo>
                      <a:pt x="35" y="11"/>
                    </a:lnTo>
                    <a:lnTo>
                      <a:pt x="38" y="11"/>
                    </a:lnTo>
                    <a:lnTo>
                      <a:pt x="41" y="8"/>
                    </a:lnTo>
                    <a:lnTo>
                      <a:pt x="43" y="8"/>
                    </a:lnTo>
                    <a:lnTo>
                      <a:pt x="46" y="5"/>
                    </a:lnTo>
                    <a:lnTo>
                      <a:pt x="49" y="5"/>
                    </a:lnTo>
                    <a:lnTo>
                      <a:pt x="55" y="2"/>
                    </a:lnTo>
                    <a:lnTo>
                      <a:pt x="58" y="2"/>
                    </a:lnTo>
                    <a:lnTo>
                      <a:pt x="61" y="2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09" y="0"/>
                    </a:lnTo>
                    <a:lnTo>
                      <a:pt x="112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2"/>
                    </a:lnTo>
                    <a:lnTo>
                      <a:pt x="127" y="2"/>
                    </a:lnTo>
                    <a:lnTo>
                      <a:pt x="130" y="2"/>
                    </a:lnTo>
                    <a:lnTo>
                      <a:pt x="132" y="2"/>
                    </a:lnTo>
                    <a:lnTo>
                      <a:pt x="135" y="5"/>
                    </a:lnTo>
                    <a:lnTo>
                      <a:pt x="138" y="5"/>
                    </a:lnTo>
                    <a:lnTo>
                      <a:pt x="141" y="5"/>
                    </a:lnTo>
                    <a:lnTo>
                      <a:pt x="141" y="45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51" name="Group 93"/>
            <p:cNvGrpSpPr>
              <a:grpSpLocks/>
            </p:cNvGrpSpPr>
            <p:nvPr userDrawn="1"/>
          </p:nvGrpSpPr>
          <p:grpSpPr bwMode="auto">
            <a:xfrm>
              <a:off x="5061" y="4134"/>
              <a:ext cx="653" cy="29"/>
              <a:chOff x="18" y="4094"/>
              <a:chExt cx="806" cy="36"/>
            </a:xfrm>
          </p:grpSpPr>
          <p:sp>
            <p:nvSpPr>
              <p:cNvPr id="1118" name="Freeform 94"/>
              <p:cNvSpPr>
                <a:spLocks noEditPoints="1"/>
              </p:cNvSpPr>
              <p:nvPr userDrawn="1"/>
            </p:nvSpPr>
            <p:spPr bwMode="auto">
              <a:xfrm>
                <a:off x="25" y="4115"/>
                <a:ext cx="790" cy="15"/>
              </a:xfrm>
              <a:custGeom>
                <a:avLst/>
                <a:gdLst/>
                <a:ahLst/>
                <a:cxnLst>
                  <a:cxn ang="0">
                    <a:pos x="61" y="23"/>
                  </a:cxn>
                  <a:cxn ang="0">
                    <a:pos x="150" y="0"/>
                  </a:cxn>
                  <a:cxn ang="0">
                    <a:pos x="150" y="14"/>
                  </a:cxn>
                  <a:cxn ang="0">
                    <a:pos x="138" y="17"/>
                  </a:cxn>
                  <a:cxn ang="0">
                    <a:pos x="133" y="8"/>
                  </a:cxn>
                  <a:cxn ang="0">
                    <a:pos x="130" y="17"/>
                  </a:cxn>
                  <a:cxn ang="0">
                    <a:pos x="144" y="23"/>
                  </a:cxn>
                  <a:cxn ang="0">
                    <a:pos x="155" y="11"/>
                  </a:cxn>
                  <a:cxn ang="0">
                    <a:pos x="155" y="0"/>
                  </a:cxn>
                  <a:cxn ang="0">
                    <a:pos x="230" y="23"/>
                  </a:cxn>
                  <a:cxn ang="0">
                    <a:pos x="265" y="0"/>
                  </a:cxn>
                  <a:cxn ang="0">
                    <a:pos x="322" y="11"/>
                  </a:cxn>
                  <a:cxn ang="0">
                    <a:pos x="331" y="20"/>
                  </a:cxn>
                  <a:cxn ang="0">
                    <a:pos x="342" y="23"/>
                  </a:cxn>
                  <a:cxn ang="0">
                    <a:pos x="354" y="17"/>
                  </a:cxn>
                  <a:cxn ang="0">
                    <a:pos x="356" y="0"/>
                  </a:cxn>
                  <a:cxn ang="0">
                    <a:pos x="348" y="14"/>
                  </a:cxn>
                  <a:cxn ang="0">
                    <a:pos x="342" y="17"/>
                  </a:cxn>
                  <a:cxn ang="0">
                    <a:pos x="333" y="14"/>
                  </a:cxn>
                  <a:cxn ang="0">
                    <a:pos x="328" y="5"/>
                  </a:cxn>
                  <a:cxn ang="0">
                    <a:pos x="408" y="0"/>
                  </a:cxn>
                  <a:cxn ang="0">
                    <a:pos x="468" y="0"/>
                  </a:cxn>
                  <a:cxn ang="0">
                    <a:pos x="523" y="23"/>
                  </a:cxn>
                  <a:cxn ang="0">
                    <a:pos x="552" y="0"/>
                  </a:cxn>
                  <a:cxn ang="0">
                    <a:pos x="589" y="5"/>
                  </a:cxn>
                  <a:cxn ang="0">
                    <a:pos x="583" y="17"/>
                  </a:cxn>
                  <a:cxn ang="0">
                    <a:pos x="569" y="14"/>
                  </a:cxn>
                  <a:cxn ang="0">
                    <a:pos x="563" y="11"/>
                  </a:cxn>
                  <a:cxn ang="0">
                    <a:pos x="569" y="20"/>
                  </a:cxn>
                  <a:cxn ang="0">
                    <a:pos x="589" y="20"/>
                  </a:cxn>
                  <a:cxn ang="0">
                    <a:pos x="595" y="8"/>
                  </a:cxn>
                  <a:cxn ang="0">
                    <a:pos x="606" y="0"/>
                  </a:cxn>
                  <a:cxn ang="0">
                    <a:pos x="664" y="0"/>
                  </a:cxn>
                  <a:cxn ang="0">
                    <a:pos x="710" y="8"/>
                  </a:cxn>
                  <a:cxn ang="0">
                    <a:pos x="721" y="20"/>
                  </a:cxn>
                  <a:cxn ang="0">
                    <a:pos x="738" y="23"/>
                  </a:cxn>
                  <a:cxn ang="0">
                    <a:pos x="753" y="17"/>
                  </a:cxn>
                  <a:cxn ang="0">
                    <a:pos x="761" y="3"/>
                  </a:cxn>
                  <a:cxn ang="0">
                    <a:pos x="753" y="8"/>
                  </a:cxn>
                  <a:cxn ang="0">
                    <a:pos x="744" y="14"/>
                  </a:cxn>
                  <a:cxn ang="0">
                    <a:pos x="733" y="17"/>
                  </a:cxn>
                  <a:cxn ang="0">
                    <a:pos x="721" y="11"/>
                  </a:cxn>
                  <a:cxn ang="0">
                    <a:pos x="712" y="3"/>
                  </a:cxn>
                  <a:cxn ang="0">
                    <a:pos x="830" y="0"/>
                  </a:cxn>
                  <a:cxn ang="0">
                    <a:pos x="905" y="17"/>
                  </a:cxn>
                  <a:cxn ang="0">
                    <a:pos x="954" y="23"/>
                  </a:cxn>
                  <a:cxn ang="0">
                    <a:pos x="1017" y="11"/>
                  </a:cxn>
                  <a:cxn ang="0">
                    <a:pos x="1014" y="17"/>
                  </a:cxn>
                  <a:cxn ang="0">
                    <a:pos x="1002" y="14"/>
                  </a:cxn>
                  <a:cxn ang="0">
                    <a:pos x="997" y="17"/>
                  </a:cxn>
                  <a:cxn ang="0">
                    <a:pos x="1011" y="23"/>
                  </a:cxn>
                  <a:cxn ang="0">
                    <a:pos x="1020" y="17"/>
                  </a:cxn>
                  <a:cxn ang="0">
                    <a:pos x="1020" y="0"/>
                  </a:cxn>
                  <a:cxn ang="0">
                    <a:pos x="1083" y="0"/>
                  </a:cxn>
                  <a:cxn ang="0">
                    <a:pos x="1132" y="0"/>
                  </a:cxn>
                  <a:cxn ang="0">
                    <a:pos x="1137" y="11"/>
                  </a:cxn>
                  <a:cxn ang="0">
                    <a:pos x="1126" y="17"/>
                  </a:cxn>
                  <a:cxn ang="0">
                    <a:pos x="1117" y="11"/>
                  </a:cxn>
                  <a:cxn ang="0">
                    <a:pos x="1111" y="14"/>
                  </a:cxn>
                  <a:cxn ang="0">
                    <a:pos x="1123" y="23"/>
                  </a:cxn>
                  <a:cxn ang="0">
                    <a:pos x="1140" y="14"/>
                  </a:cxn>
                  <a:cxn ang="0">
                    <a:pos x="1143" y="3"/>
                  </a:cxn>
                  <a:cxn ang="0">
                    <a:pos x="1198" y="0"/>
                  </a:cxn>
                </a:cxnLst>
                <a:rect l="0" t="0" r="r" b="b"/>
                <a:pathLst>
                  <a:path w="1209" h="23">
                    <a:moveTo>
                      <a:pt x="0" y="0"/>
                    </a:moveTo>
                    <a:lnTo>
                      <a:pt x="0" y="23"/>
                    </a:lnTo>
                    <a:lnTo>
                      <a:pt x="6" y="2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  <a:moveTo>
                      <a:pt x="23" y="0"/>
                    </a:moveTo>
                    <a:lnTo>
                      <a:pt x="23" y="23"/>
                    </a:lnTo>
                    <a:lnTo>
                      <a:pt x="29" y="23"/>
                    </a:lnTo>
                    <a:lnTo>
                      <a:pt x="29" y="0"/>
                    </a:lnTo>
                    <a:lnTo>
                      <a:pt x="23" y="0"/>
                    </a:lnTo>
                    <a:close/>
                    <a:moveTo>
                      <a:pt x="55" y="0"/>
                    </a:moveTo>
                    <a:lnTo>
                      <a:pt x="55" y="23"/>
                    </a:lnTo>
                    <a:lnTo>
                      <a:pt x="61" y="23"/>
                    </a:lnTo>
                    <a:lnTo>
                      <a:pt x="61" y="0"/>
                    </a:lnTo>
                    <a:lnTo>
                      <a:pt x="55" y="0"/>
                    </a:lnTo>
                    <a:close/>
                    <a:moveTo>
                      <a:pt x="72" y="0"/>
                    </a:moveTo>
                    <a:lnTo>
                      <a:pt x="72" y="23"/>
                    </a:lnTo>
                    <a:lnTo>
                      <a:pt x="101" y="23"/>
                    </a:lnTo>
                    <a:lnTo>
                      <a:pt x="101" y="17"/>
                    </a:lnTo>
                    <a:lnTo>
                      <a:pt x="78" y="17"/>
                    </a:lnTo>
                    <a:lnTo>
                      <a:pt x="78" y="0"/>
                    </a:lnTo>
                    <a:lnTo>
                      <a:pt x="72" y="0"/>
                    </a:lnTo>
                    <a:close/>
                    <a:moveTo>
                      <a:pt x="147" y="0"/>
                    </a:moveTo>
                    <a:lnTo>
                      <a:pt x="147" y="0"/>
                    </a:lnTo>
                    <a:lnTo>
                      <a:pt x="150" y="0"/>
                    </a:lnTo>
                    <a:lnTo>
                      <a:pt x="150" y="0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3" y="3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3" y="8"/>
                    </a:lnTo>
                    <a:lnTo>
                      <a:pt x="153" y="8"/>
                    </a:lnTo>
                    <a:lnTo>
                      <a:pt x="153" y="8"/>
                    </a:lnTo>
                    <a:lnTo>
                      <a:pt x="153" y="11"/>
                    </a:lnTo>
                    <a:lnTo>
                      <a:pt x="153" y="11"/>
                    </a:lnTo>
                    <a:lnTo>
                      <a:pt x="150" y="11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4" y="17"/>
                    </a:lnTo>
                    <a:lnTo>
                      <a:pt x="144" y="17"/>
                    </a:lnTo>
                    <a:lnTo>
                      <a:pt x="144" y="17"/>
                    </a:lnTo>
                    <a:lnTo>
                      <a:pt x="141" y="17"/>
                    </a:lnTo>
                    <a:lnTo>
                      <a:pt x="141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5" y="17"/>
                    </a:lnTo>
                    <a:lnTo>
                      <a:pt x="135" y="17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8"/>
                    </a:lnTo>
                    <a:lnTo>
                      <a:pt x="133" y="8"/>
                    </a:lnTo>
                    <a:lnTo>
                      <a:pt x="133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5" y="20"/>
                    </a:lnTo>
                    <a:lnTo>
                      <a:pt x="135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7" y="23"/>
                    </a:lnTo>
                    <a:lnTo>
                      <a:pt x="147" y="23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53" y="20"/>
                    </a:lnTo>
                    <a:lnTo>
                      <a:pt x="153" y="17"/>
                    </a:lnTo>
                    <a:lnTo>
                      <a:pt x="153" y="17"/>
                    </a:lnTo>
                    <a:lnTo>
                      <a:pt x="155" y="17"/>
                    </a:lnTo>
                    <a:lnTo>
                      <a:pt x="155" y="14"/>
                    </a:lnTo>
                    <a:lnTo>
                      <a:pt x="155" y="14"/>
                    </a:lnTo>
                    <a:lnTo>
                      <a:pt x="155" y="14"/>
                    </a:lnTo>
                    <a:lnTo>
                      <a:pt x="155" y="11"/>
                    </a:lnTo>
                    <a:lnTo>
                      <a:pt x="158" y="11"/>
                    </a:lnTo>
                    <a:lnTo>
                      <a:pt x="158" y="11"/>
                    </a:lnTo>
                    <a:lnTo>
                      <a:pt x="158" y="11"/>
                    </a:lnTo>
                    <a:lnTo>
                      <a:pt x="158" y="8"/>
                    </a:lnTo>
                    <a:lnTo>
                      <a:pt x="158" y="8"/>
                    </a:lnTo>
                    <a:lnTo>
                      <a:pt x="158" y="8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3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47" y="0"/>
                    </a:lnTo>
                    <a:close/>
                    <a:moveTo>
                      <a:pt x="173" y="0"/>
                    </a:moveTo>
                    <a:lnTo>
                      <a:pt x="173" y="23"/>
                    </a:lnTo>
                    <a:lnTo>
                      <a:pt x="176" y="23"/>
                    </a:lnTo>
                    <a:lnTo>
                      <a:pt x="176" y="0"/>
                    </a:lnTo>
                    <a:lnTo>
                      <a:pt x="173" y="0"/>
                    </a:lnTo>
                    <a:close/>
                    <a:moveTo>
                      <a:pt x="193" y="0"/>
                    </a:moveTo>
                    <a:lnTo>
                      <a:pt x="184" y="23"/>
                    </a:lnTo>
                    <a:lnTo>
                      <a:pt x="190" y="23"/>
                    </a:lnTo>
                    <a:lnTo>
                      <a:pt x="199" y="5"/>
                    </a:lnTo>
                    <a:lnTo>
                      <a:pt x="222" y="5"/>
                    </a:lnTo>
                    <a:lnTo>
                      <a:pt x="230" y="23"/>
                    </a:lnTo>
                    <a:lnTo>
                      <a:pt x="236" y="23"/>
                    </a:lnTo>
                    <a:lnTo>
                      <a:pt x="224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199" y="0"/>
                    </a:lnTo>
                    <a:lnTo>
                      <a:pt x="199" y="0"/>
                    </a:lnTo>
                    <a:lnTo>
                      <a:pt x="193" y="0"/>
                    </a:lnTo>
                    <a:close/>
                    <a:moveTo>
                      <a:pt x="242" y="0"/>
                    </a:moveTo>
                    <a:lnTo>
                      <a:pt x="242" y="23"/>
                    </a:lnTo>
                    <a:lnTo>
                      <a:pt x="247" y="23"/>
                    </a:lnTo>
                    <a:lnTo>
                      <a:pt x="247" y="0"/>
                    </a:lnTo>
                    <a:lnTo>
                      <a:pt x="242" y="0"/>
                    </a:lnTo>
                    <a:close/>
                    <a:moveTo>
                      <a:pt x="265" y="0"/>
                    </a:moveTo>
                    <a:lnTo>
                      <a:pt x="265" y="23"/>
                    </a:lnTo>
                    <a:lnTo>
                      <a:pt x="293" y="23"/>
                    </a:lnTo>
                    <a:lnTo>
                      <a:pt x="293" y="17"/>
                    </a:lnTo>
                    <a:lnTo>
                      <a:pt x="270" y="17"/>
                    </a:lnTo>
                    <a:lnTo>
                      <a:pt x="270" y="0"/>
                    </a:lnTo>
                    <a:lnTo>
                      <a:pt x="265" y="0"/>
                    </a:lnTo>
                    <a:close/>
                    <a:moveTo>
                      <a:pt x="322" y="0"/>
                    </a:moveTo>
                    <a:lnTo>
                      <a:pt x="322" y="3"/>
                    </a:lnTo>
                    <a:lnTo>
                      <a:pt x="322" y="3"/>
                    </a:lnTo>
                    <a:lnTo>
                      <a:pt x="322" y="5"/>
                    </a:lnTo>
                    <a:lnTo>
                      <a:pt x="322" y="8"/>
                    </a:lnTo>
                    <a:lnTo>
                      <a:pt x="322" y="8"/>
                    </a:lnTo>
                    <a:lnTo>
                      <a:pt x="322" y="11"/>
                    </a:lnTo>
                    <a:lnTo>
                      <a:pt x="322" y="11"/>
                    </a:lnTo>
                    <a:lnTo>
                      <a:pt x="325" y="11"/>
                    </a:lnTo>
                    <a:lnTo>
                      <a:pt x="325" y="14"/>
                    </a:lnTo>
                    <a:lnTo>
                      <a:pt x="325" y="14"/>
                    </a:lnTo>
                    <a:lnTo>
                      <a:pt x="325" y="14"/>
                    </a:lnTo>
                    <a:lnTo>
                      <a:pt x="325" y="17"/>
                    </a:lnTo>
                    <a:lnTo>
                      <a:pt x="325" y="17"/>
                    </a:lnTo>
                    <a:lnTo>
                      <a:pt x="328" y="17"/>
                    </a:lnTo>
                    <a:lnTo>
                      <a:pt x="328" y="17"/>
                    </a:lnTo>
                    <a:lnTo>
                      <a:pt x="328" y="20"/>
                    </a:lnTo>
                    <a:lnTo>
                      <a:pt x="328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3" y="20"/>
                    </a:lnTo>
                    <a:lnTo>
                      <a:pt x="333" y="23"/>
                    </a:lnTo>
                    <a:lnTo>
                      <a:pt x="333" y="23"/>
                    </a:lnTo>
                    <a:lnTo>
                      <a:pt x="336" y="23"/>
                    </a:lnTo>
                    <a:lnTo>
                      <a:pt x="336" y="23"/>
                    </a:lnTo>
                    <a:lnTo>
                      <a:pt x="336" y="23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42" y="23"/>
                    </a:lnTo>
                    <a:lnTo>
                      <a:pt x="342" y="23"/>
                    </a:lnTo>
                    <a:lnTo>
                      <a:pt x="342" y="23"/>
                    </a:lnTo>
                    <a:lnTo>
                      <a:pt x="345" y="23"/>
                    </a:lnTo>
                    <a:lnTo>
                      <a:pt x="345" y="23"/>
                    </a:lnTo>
                    <a:lnTo>
                      <a:pt x="345" y="23"/>
                    </a:lnTo>
                    <a:lnTo>
                      <a:pt x="348" y="23"/>
                    </a:lnTo>
                    <a:lnTo>
                      <a:pt x="348" y="20"/>
                    </a:lnTo>
                    <a:lnTo>
                      <a:pt x="348" y="20"/>
                    </a:lnTo>
                    <a:lnTo>
                      <a:pt x="348" y="20"/>
                    </a:lnTo>
                    <a:lnTo>
                      <a:pt x="351" y="20"/>
                    </a:lnTo>
                    <a:lnTo>
                      <a:pt x="351" y="20"/>
                    </a:lnTo>
                    <a:lnTo>
                      <a:pt x="351" y="17"/>
                    </a:lnTo>
                    <a:lnTo>
                      <a:pt x="354" y="17"/>
                    </a:lnTo>
                    <a:lnTo>
                      <a:pt x="354" y="17"/>
                    </a:lnTo>
                    <a:lnTo>
                      <a:pt x="354" y="17"/>
                    </a:lnTo>
                    <a:lnTo>
                      <a:pt x="354" y="14"/>
                    </a:lnTo>
                    <a:lnTo>
                      <a:pt x="354" y="14"/>
                    </a:lnTo>
                    <a:lnTo>
                      <a:pt x="356" y="14"/>
                    </a:lnTo>
                    <a:lnTo>
                      <a:pt x="356" y="14"/>
                    </a:lnTo>
                    <a:lnTo>
                      <a:pt x="356" y="11"/>
                    </a:lnTo>
                    <a:lnTo>
                      <a:pt x="356" y="11"/>
                    </a:lnTo>
                    <a:lnTo>
                      <a:pt x="356" y="11"/>
                    </a:lnTo>
                    <a:lnTo>
                      <a:pt x="356" y="8"/>
                    </a:lnTo>
                    <a:lnTo>
                      <a:pt x="356" y="8"/>
                    </a:lnTo>
                    <a:lnTo>
                      <a:pt x="356" y="5"/>
                    </a:lnTo>
                    <a:lnTo>
                      <a:pt x="356" y="3"/>
                    </a:lnTo>
                    <a:lnTo>
                      <a:pt x="356" y="3"/>
                    </a:lnTo>
                    <a:lnTo>
                      <a:pt x="356" y="0"/>
                    </a:lnTo>
                    <a:lnTo>
                      <a:pt x="354" y="0"/>
                    </a:lnTo>
                    <a:lnTo>
                      <a:pt x="354" y="3"/>
                    </a:lnTo>
                    <a:lnTo>
                      <a:pt x="354" y="3"/>
                    </a:lnTo>
                    <a:lnTo>
                      <a:pt x="354" y="5"/>
                    </a:lnTo>
                    <a:lnTo>
                      <a:pt x="351" y="5"/>
                    </a:lnTo>
                    <a:lnTo>
                      <a:pt x="351" y="8"/>
                    </a:lnTo>
                    <a:lnTo>
                      <a:pt x="351" y="8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33" y="14"/>
                    </a:lnTo>
                    <a:lnTo>
                      <a:pt x="333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1"/>
                    </a:lnTo>
                    <a:lnTo>
                      <a:pt x="331" y="11"/>
                    </a:lnTo>
                    <a:lnTo>
                      <a:pt x="328" y="11"/>
                    </a:lnTo>
                    <a:lnTo>
                      <a:pt x="328" y="11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8" y="5"/>
                    </a:lnTo>
                    <a:lnTo>
                      <a:pt x="328" y="5"/>
                    </a:lnTo>
                    <a:lnTo>
                      <a:pt x="328" y="3"/>
                    </a:lnTo>
                    <a:lnTo>
                      <a:pt x="328" y="3"/>
                    </a:lnTo>
                    <a:lnTo>
                      <a:pt x="328" y="0"/>
                    </a:lnTo>
                    <a:lnTo>
                      <a:pt x="322" y="0"/>
                    </a:lnTo>
                    <a:close/>
                    <a:moveTo>
                      <a:pt x="368" y="0"/>
                    </a:moveTo>
                    <a:lnTo>
                      <a:pt x="368" y="23"/>
                    </a:lnTo>
                    <a:lnTo>
                      <a:pt x="374" y="23"/>
                    </a:lnTo>
                    <a:lnTo>
                      <a:pt x="374" y="0"/>
                    </a:lnTo>
                    <a:lnTo>
                      <a:pt x="368" y="0"/>
                    </a:lnTo>
                    <a:close/>
                    <a:moveTo>
                      <a:pt x="388" y="0"/>
                    </a:moveTo>
                    <a:lnTo>
                      <a:pt x="405" y="23"/>
                    </a:lnTo>
                    <a:lnTo>
                      <a:pt x="408" y="23"/>
                    </a:lnTo>
                    <a:lnTo>
                      <a:pt x="408" y="0"/>
                    </a:lnTo>
                    <a:lnTo>
                      <a:pt x="405" y="0"/>
                    </a:lnTo>
                    <a:lnTo>
                      <a:pt x="405" y="14"/>
                    </a:lnTo>
                    <a:lnTo>
                      <a:pt x="394" y="0"/>
                    </a:lnTo>
                    <a:lnTo>
                      <a:pt x="388" y="0"/>
                    </a:lnTo>
                    <a:close/>
                    <a:moveTo>
                      <a:pt x="420" y="0"/>
                    </a:moveTo>
                    <a:lnTo>
                      <a:pt x="420" y="23"/>
                    </a:lnTo>
                    <a:lnTo>
                      <a:pt x="425" y="23"/>
                    </a:lnTo>
                    <a:lnTo>
                      <a:pt x="425" y="0"/>
                    </a:lnTo>
                    <a:lnTo>
                      <a:pt x="420" y="0"/>
                    </a:lnTo>
                    <a:close/>
                    <a:moveTo>
                      <a:pt x="443" y="0"/>
                    </a:moveTo>
                    <a:lnTo>
                      <a:pt x="454" y="23"/>
                    </a:lnTo>
                    <a:lnTo>
                      <a:pt x="457" y="23"/>
                    </a:lnTo>
                    <a:lnTo>
                      <a:pt x="468" y="0"/>
                    </a:lnTo>
                    <a:lnTo>
                      <a:pt x="463" y="0"/>
                    </a:lnTo>
                    <a:lnTo>
                      <a:pt x="454" y="14"/>
                    </a:lnTo>
                    <a:lnTo>
                      <a:pt x="448" y="0"/>
                    </a:lnTo>
                    <a:lnTo>
                      <a:pt x="443" y="0"/>
                    </a:lnTo>
                    <a:close/>
                    <a:moveTo>
                      <a:pt x="486" y="0"/>
                    </a:moveTo>
                    <a:lnTo>
                      <a:pt x="486" y="23"/>
                    </a:lnTo>
                    <a:lnTo>
                      <a:pt x="514" y="23"/>
                    </a:lnTo>
                    <a:lnTo>
                      <a:pt x="514" y="17"/>
                    </a:lnTo>
                    <a:lnTo>
                      <a:pt x="491" y="17"/>
                    </a:lnTo>
                    <a:lnTo>
                      <a:pt x="491" y="0"/>
                    </a:lnTo>
                    <a:lnTo>
                      <a:pt x="486" y="0"/>
                    </a:lnTo>
                    <a:close/>
                    <a:moveTo>
                      <a:pt x="523" y="0"/>
                    </a:moveTo>
                    <a:lnTo>
                      <a:pt x="523" y="23"/>
                    </a:lnTo>
                    <a:lnTo>
                      <a:pt x="529" y="23"/>
                    </a:lnTo>
                    <a:lnTo>
                      <a:pt x="529" y="0"/>
                    </a:lnTo>
                    <a:lnTo>
                      <a:pt x="523" y="0"/>
                    </a:lnTo>
                    <a:close/>
                    <a:moveTo>
                      <a:pt x="534" y="0"/>
                    </a:moveTo>
                    <a:lnTo>
                      <a:pt x="552" y="23"/>
                    </a:lnTo>
                    <a:lnTo>
                      <a:pt x="557" y="23"/>
                    </a:lnTo>
                    <a:lnTo>
                      <a:pt x="543" y="3"/>
                    </a:lnTo>
                    <a:lnTo>
                      <a:pt x="543" y="3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9" y="3"/>
                    </a:lnTo>
                    <a:lnTo>
                      <a:pt x="549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34" y="0"/>
                    </a:lnTo>
                    <a:close/>
                    <a:moveTo>
                      <a:pt x="583" y="0"/>
                    </a:moveTo>
                    <a:lnTo>
                      <a:pt x="583" y="0"/>
                    </a:lnTo>
                    <a:lnTo>
                      <a:pt x="586" y="0"/>
                    </a:lnTo>
                    <a:lnTo>
                      <a:pt x="586" y="0"/>
                    </a:lnTo>
                    <a:lnTo>
                      <a:pt x="586" y="3"/>
                    </a:lnTo>
                    <a:lnTo>
                      <a:pt x="586" y="3"/>
                    </a:lnTo>
                    <a:lnTo>
                      <a:pt x="589" y="3"/>
                    </a:lnTo>
                    <a:lnTo>
                      <a:pt x="589" y="5"/>
                    </a:lnTo>
                    <a:lnTo>
                      <a:pt x="589" y="5"/>
                    </a:lnTo>
                    <a:lnTo>
                      <a:pt x="589" y="5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11"/>
                    </a:lnTo>
                    <a:lnTo>
                      <a:pt x="589" y="11"/>
                    </a:lnTo>
                    <a:lnTo>
                      <a:pt x="586" y="11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3" y="17"/>
                    </a:lnTo>
                    <a:lnTo>
                      <a:pt x="583" y="17"/>
                    </a:lnTo>
                    <a:lnTo>
                      <a:pt x="583" y="17"/>
                    </a:lnTo>
                    <a:lnTo>
                      <a:pt x="580" y="17"/>
                    </a:lnTo>
                    <a:lnTo>
                      <a:pt x="580" y="17"/>
                    </a:lnTo>
                    <a:lnTo>
                      <a:pt x="580" y="17"/>
                    </a:lnTo>
                    <a:lnTo>
                      <a:pt x="577" y="17"/>
                    </a:lnTo>
                    <a:lnTo>
                      <a:pt x="577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2" y="17"/>
                    </a:lnTo>
                    <a:lnTo>
                      <a:pt x="572" y="17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69" y="14"/>
                    </a:lnTo>
                    <a:lnTo>
                      <a:pt x="569" y="14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72" y="20"/>
                    </a:lnTo>
                    <a:lnTo>
                      <a:pt x="572" y="23"/>
                    </a:lnTo>
                    <a:lnTo>
                      <a:pt x="575" y="23"/>
                    </a:lnTo>
                    <a:lnTo>
                      <a:pt x="575" y="23"/>
                    </a:lnTo>
                    <a:lnTo>
                      <a:pt x="577" y="23"/>
                    </a:lnTo>
                    <a:lnTo>
                      <a:pt x="577" y="23"/>
                    </a:lnTo>
                    <a:lnTo>
                      <a:pt x="580" y="23"/>
                    </a:lnTo>
                    <a:lnTo>
                      <a:pt x="580" y="23"/>
                    </a:lnTo>
                    <a:lnTo>
                      <a:pt x="583" y="23"/>
                    </a:lnTo>
                    <a:lnTo>
                      <a:pt x="583" y="23"/>
                    </a:lnTo>
                    <a:lnTo>
                      <a:pt x="586" y="20"/>
                    </a:lnTo>
                    <a:lnTo>
                      <a:pt x="586" y="20"/>
                    </a:lnTo>
                    <a:lnTo>
                      <a:pt x="589" y="20"/>
                    </a:lnTo>
                    <a:lnTo>
                      <a:pt x="589" y="17"/>
                    </a:lnTo>
                    <a:lnTo>
                      <a:pt x="589" y="17"/>
                    </a:lnTo>
                    <a:lnTo>
                      <a:pt x="592" y="17"/>
                    </a:lnTo>
                    <a:lnTo>
                      <a:pt x="592" y="14"/>
                    </a:lnTo>
                    <a:lnTo>
                      <a:pt x="592" y="14"/>
                    </a:lnTo>
                    <a:lnTo>
                      <a:pt x="592" y="14"/>
                    </a:lnTo>
                    <a:lnTo>
                      <a:pt x="592" y="11"/>
                    </a:lnTo>
                    <a:lnTo>
                      <a:pt x="595" y="11"/>
                    </a:lnTo>
                    <a:lnTo>
                      <a:pt x="595" y="11"/>
                    </a:lnTo>
                    <a:lnTo>
                      <a:pt x="595" y="11"/>
                    </a:lnTo>
                    <a:lnTo>
                      <a:pt x="595" y="8"/>
                    </a:lnTo>
                    <a:lnTo>
                      <a:pt x="595" y="8"/>
                    </a:lnTo>
                    <a:lnTo>
                      <a:pt x="595" y="8"/>
                    </a:lnTo>
                    <a:lnTo>
                      <a:pt x="595" y="5"/>
                    </a:lnTo>
                    <a:lnTo>
                      <a:pt x="595" y="5"/>
                    </a:lnTo>
                    <a:lnTo>
                      <a:pt x="595" y="3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83" y="0"/>
                    </a:lnTo>
                    <a:close/>
                    <a:moveTo>
                      <a:pt x="603" y="0"/>
                    </a:moveTo>
                    <a:lnTo>
                      <a:pt x="603" y="23"/>
                    </a:lnTo>
                    <a:lnTo>
                      <a:pt x="606" y="23"/>
                    </a:lnTo>
                    <a:lnTo>
                      <a:pt x="606" y="0"/>
                    </a:lnTo>
                    <a:lnTo>
                      <a:pt x="603" y="0"/>
                    </a:lnTo>
                    <a:close/>
                    <a:moveTo>
                      <a:pt x="626" y="0"/>
                    </a:moveTo>
                    <a:lnTo>
                      <a:pt x="626" y="23"/>
                    </a:lnTo>
                    <a:lnTo>
                      <a:pt x="629" y="23"/>
                    </a:lnTo>
                    <a:lnTo>
                      <a:pt x="629" y="0"/>
                    </a:lnTo>
                    <a:lnTo>
                      <a:pt x="626" y="0"/>
                    </a:lnTo>
                    <a:close/>
                    <a:moveTo>
                      <a:pt x="658" y="0"/>
                    </a:moveTo>
                    <a:lnTo>
                      <a:pt x="661" y="5"/>
                    </a:lnTo>
                    <a:lnTo>
                      <a:pt x="661" y="23"/>
                    </a:lnTo>
                    <a:lnTo>
                      <a:pt x="666" y="23"/>
                    </a:lnTo>
                    <a:lnTo>
                      <a:pt x="666" y="5"/>
                    </a:lnTo>
                    <a:lnTo>
                      <a:pt x="669" y="0"/>
                    </a:lnTo>
                    <a:lnTo>
                      <a:pt x="664" y="0"/>
                    </a:lnTo>
                    <a:lnTo>
                      <a:pt x="664" y="0"/>
                    </a:lnTo>
                    <a:lnTo>
                      <a:pt x="664" y="0"/>
                    </a:lnTo>
                    <a:lnTo>
                      <a:pt x="658" y="0"/>
                    </a:lnTo>
                    <a:close/>
                    <a:moveTo>
                      <a:pt x="707" y="0"/>
                    </a:moveTo>
                    <a:lnTo>
                      <a:pt x="707" y="0"/>
                    </a:lnTo>
                    <a:lnTo>
                      <a:pt x="707" y="3"/>
                    </a:lnTo>
                    <a:lnTo>
                      <a:pt x="707" y="3"/>
                    </a:lnTo>
                    <a:lnTo>
                      <a:pt x="707" y="3"/>
                    </a:lnTo>
                    <a:lnTo>
                      <a:pt x="710" y="5"/>
                    </a:lnTo>
                    <a:lnTo>
                      <a:pt x="710" y="5"/>
                    </a:lnTo>
                    <a:lnTo>
                      <a:pt x="710" y="8"/>
                    </a:lnTo>
                    <a:lnTo>
                      <a:pt x="710" y="8"/>
                    </a:lnTo>
                    <a:lnTo>
                      <a:pt x="710" y="8"/>
                    </a:lnTo>
                    <a:lnTo>
                      <a:pt x="712" y="11"/>
                    </a:lnTo>
                    <a:lnTo>
                      <a:pt x="712" y="11"/>
                    </a:lnTo>
                    <a:lnTo>
                      <a:pt x="712" y="11"/>
                    </a:lnTo>
                    <a:lnTo>
                      <a:pt x="712" y="14"/>
                    </a:lnTo>
                    <a:lnTo>
                      <a:pt x="715" y="14"/>
                    </a:lnTo>
                    <a:lnTo>
                      <a:pt x="715" y="14"/>
                    </a:lnTo>
                    <a:lnTo>
                      <a:pt x="715" y="17"/>
                    </a:lnTo>
                    <a:lnTo>
                      <a:pt x="718" y="17"/>
                    </a:lnTo>
                    <a:lnTo>
                      <a:pt x="718" y="17"/>
                    </a:lnTo>
                    <a:lnTo>
                      <a:pt x="718" y="17"/>
                    </a:lnTo>
                    <a:lnTo>
                      <a:pt x="721" y="20"/>
                    </a:lnTo>
                    <a:lnTo>
                      <a:pt x="721" y="20"/>
                    </a:lnTo>
                    <a:lnTo>
                      <a:pt x="721" y="20"/>
                    </a:lnTo>
                    <a:lnTo>
                      <a:pt x="724" y="20"/>
                    </a:lnTo>
                    <a:lnTo>
                      <a:pt x="724" y="20"/>
                    </a:lnTo>
                    <a:lnTo>
                      <a:pt x="727" y="20"/>
                    </a:lnTo>
                    <a:lnTo>
                      <a:pt x="727" y="23"/>
                    </a:lnTo>
                    <a:lnTo>
                      <a:pt x="727" y="23"/>
                    </a:lnTo>
                    <a:lnTo>
                      <a:pt x="730" y="23"/>
                    </a:lnTo>
                    <a:lnTo>
                      <a:pt x="730" y="23"/>
                    </a:lnTo>
                    <a:lnTo>
                      <a:pt x="733" y="23"/>
                    </a:lnTo>
                    <a:lnTo>
                      <a:pt x="733" y="23"/>
                    </a:lnTo>
                    <a:lnTo>
                      <a:pt x="735" y="23"/>
                    </a:lnTo>
                    <a:lnTo>
                      <a:pt x="735" y="23"/>
                    </a:lnTo>
                    <a:lnTo>
                      <a:pt x="738" y="23"/>
                    </a:lnTo>
                    <a:lnTo>
                      <a:pt x="738" y="23"/>
                    </a:lnTo>
                    <a:lnTo>
                      <a:pt x="738" y="23"/>
                    </a:lnTo>
                    <a:lnTo>
                      <a:pt x="741" y="23"/>
                    </a:lnTo>
                    <a:lnTo>
                      <a:pt x="741" y="23"/>
                    </a:lnTo>
                    <a:lnTo>
                      <a:pt x="744" y="20"/>
                    </a:lnTo>
                    <a:lnTo>
                      <a:pt x="744" y="20"/>
                    </a:lnTo>
                    <a:lnTo>
                      <a:pt x="744" y="20"/>
                    </a:lnTo>
                    <a:lnTo>
                      <a:pt x="747" y="20"/>
                    </a:lnTo>
                    <a:lnTo>
                      <a:pt x="747" y="20"/>
                    </a:lnTo>
                    <a:lnTo>
                      <a:pt x="750" y="20"/>
                    </a:lnTo>
                    <a:lnTo>
                      <a:pt x="750" y="17"/>
                    </a:lnTo>
                    <a:lnTo>
                      <a:pt x="750" y="17"/>
                    </a:lnTo>
                    <a:lnTo>
                      <a:pt x="753" y="17"/>
                    </a:lnTo>
                    <a:lnTo>
                      <a:pt x="753" y="17"/>
                    </a:lnTo>
                    <a:lnTo>
                      <a:pt x="753" y="14"/>
                    </a:lnTo>
                    <a:lnTo>
                      <a:pt x="755" y="14"/>
                    </a:lnTo>
                    <a:lnTo>
                      <a:pt x="755" y="14"/>
                    </a:lnTo>
                    <a:lnTo>
                      <a:pt x="755" y="11"/>
                    </a:lnTo>
                    <a:lnTo>
                      <a:pt x="755" y="11"/>
                    </a:lnTo>
                    <a:lnTo>
                      <a:pt x="758" y="11"/>
                    </a:lnTo>
                    <a:lnTo>
                      <a:pt x="758" y="8"/>
                    </a:lnTo>
                    <a:lnTo>
                      <a:pt x="758" y="8"/>
                    </a:lnTo>
                    <a:lnTo>
                      <a:pt x="758" y="8"/>
                    </a:lnTo>
                    <a:lnTo>
                      <a:pt x="758" y="5"/>
                    </a:lnTo>
                    <a:lnTo>
                      <a:pt x="761" y="5"/>
                    </a:lnTo>
                    <a:lnTo>
                      <a:pt x="761" y="3"/>
                    </a:lnTo>
                    <a:lnTo>
                      <a:pt x="761" y="3"/>
                    </a:lnTo>
                    <a:lnTo>
                      <a:pt x="761" y="3"/>
                    </a:lnTo>
                    <a:lnTo>
                      <a:pt x="761" y="0"/>
                    </a:lnTo>
                    <a:lnTo>
                      <a:pt x="761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5"/>
                    </a:lnTo>
                    <a:lnTo>
                      <a:pt x="755" y="5"/>
                    </a:lnTo>
                    <a:lnTo>
                      <a:pt x="753" y="5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4" y="14"/>
                    </a:lnTo>
                    <a:lnTo>
                      <a:pt x="744" y="14"/>
                    </a:lnTo>
                    <a:lnTo>
                      <a:pt x="744" y="17"/>
                    </a:lnTo>
                    <a:lnTo>
                      <a:pt x="741" y="17"/>
                    </a:lnTo>
                    <a:lnTo>
                      <a:pt x="741" y="17"/>
                    </a:lnTo>
                    <a:lnTo>
                      <a:pt x="741" y="17"/>
                    </a:lnTo>
                    <a:lnTo>
                      <a:pt x="738" y="17"/>
                    </a:lnTo>
                    <a:lnTo>
                      <a:pt x="738" y="17"/>
                    </a:lnTo>
                    <a:lnTo>
                      <a:pt x="738" y="17"/>
                    </a:lnTo>
                    <a:lnTo>
                      <a:pt x="735" y="17"/>
                    </a:lnTo>
                    <a:lnTo>
                      <a:pt x="735" y="17"/>
                    </a:lnTo>
                    <a:lnTo>
                      <a:pt x="735" y="17"/>
                    </a:lnTo>
                    <a:lnTo>
                      <a:pt x="733" y="17"/>
                    </a:lnTo>
                    <a:lnTo>
                      <a:pt x="733" y="17"/>
                    </a:lnTo>
                    <a:lnTo>
                      <a:pt x="733" y="17"/>
                    </a:lnTo>
                    <a:lnTo>
                      <a:pt x="730" y="17"/>
                    </a:lnTo>
                    <a:lnTo>
                      <a:pt x="730" y="17"/>
                    </a:lnTo>
                    <a:lnTo>
                      <a:pt x="730" y="17"/>
                    </a:lnTo>
                    <a:lnTo>
                      <a:pt x="727" y="17"/>
                    </a:lnTo>
                    <a:lnTo>
                      <a:pt x="727" y="17"/>
                    </a:lnTo>
                    <a:lnTo>
                      <a:pt x="727" y="17"/>
                    </a:lnTo>
                    <a:lnTo>
                      <a:pt x="724" y="14"/>
                    </a:lnTo>
                    <a:lnTo>
                      <a:pt x="724" y="14"/>
                    </a:lnTo>
                    <a:lnTo>
                      <a:pt x="724" y="14"/>
                    </a:lnTo>
                    <a:lnTo>
                      <a:pt x="721" y="14"/>
                    </a:lnTo>
                    <a:lnTo>
                      <a:pt x="721" y="14"/>
                    </a:lnTo>
                    <a:lnTo>
                      <a:pt x="721" y="14"/>
                    </a:lnTo>
                    <a:lnTo>
                      <a:pt x="721" y="11"/>
                    </a:lnTo>
                    <a:lnTo>
                      <a:pt x="718" y="11"/>
                    </a:lnTo>
                    <a:lnTo>
                      <a:pt x="718" y="11"/>
                    </a:lnTo>
                    <a:lnTo>
                      <a:pt x="718" y="11"/>
                    </a:lnTo>
                    <a:lnTo>
                      <a:pt x="718" y="8"/>
                    </a:lnTo>
                    <a:lnTo>
                      <a:pt x="715" y="8"/>
                    </a:lnTo>
                    <a:lnTo>
                      <a:pt x="715" y="8"/>
                    </a:lnTo>
                    <a:lnTo>
                      <a:pt x="715" y="8"/>
                    </a:lnTo>
                    <a:lnTo>
                      <a:pt x="715" y="5"/>
                    </a:lnTo>
                    <a:lnTo>
                      <a:pt x="715" y="5"/>
                    </a:lnTo>
                    <a:lnTo>
                      <a:pt x="715" y="5"/>
                    </a:lnTo>
                    <a:lnTo>
                      <a:pt x="712" y="3"/>
                    </a:lnTo>
                    <a:lnTo>
                      <a:pt x="712" y="3"/>
                    </a:lnTo>
                    <a:lnTo>
                      <a:pt x="712" y="3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07" y="0"/>
                    </a:lnTo>
                    <a:close/>
                    <a:moveTo>
                      <a:pt x="770" y="0"/>
                    </a:moveTo>
                    <a:lnTo>
                      <a:pt x="770" y="23"/>
                    </a:lnTo>
                    <a:lnTo>
                      <a:pt x="776" y="23"/>
                    </a:lnTo>
                    <a:lnTo>
                      <a:pt x="776" y="0"/>
                    </a:lnTo>
                    <a:lnTo>
                      <a:pt x="770" y="0"/>
                    </a:lnTo>
                    <a:close/>
                    <a:moveTo>
                      <a:pt x="824" y="0"/>
                    </a:moveTo>
                    <a:lnTo>
                      <a:pt x="824" y="23"/>
                    </a:lnTo>
                    <a:lnTo>
                      <a:pt x="830" y="23"/>
                    </a:lnTo>
                    <a:lnTo>
                      <a:pt x="830" y="0"/>
                    </a:lnTo>
                    <a:lnTo>
                      <a:pt x="824" y="0"/>
                    </a:lnTo>
                    <a:close/>
                    <a:moveTo>
                      <a:pt x="844" y="0"/>
                    </a:moveTo>
                    <a:lnTo>
                      <a:pt x="859" y="23"/>
                    </a:lnTo>
                    <a:lnTo>
                      <a:pt x="865" y="23"/>
                    </a:lnTo>
                    <a:lnTo>
                      <a:pt x="865" y="0"/>
                    </a:lnTo>
                    <a:lnTo>
                      <a:pt x="859" y="0"/>
                    </a:lnTo>
                    <a:lnTo>
                      <a:pt x="859" y="14"/>
                    </a:lnTo>
                    <a:lnTo>
                      <a:pt x="850" y="0"/>
                    </a:lnTo>
                    <a:lnTo>
                      <a:pt x="844" y="0"/>
                    </a:lnTo>
                    <a:close/>
                    <a:moveTo>
                      <a:pt x="876" y="0"/>
                    </a:moveTo>
                    <a:lnTo>
                      <a:pt x="876" y="23"/>
                    </a:lnTo>
                    <a:lnTo>
                      <a:pt x="905" y="23"/>
                    </a:lnTo>
                    <a:lnTo>
                      <a:pt x="905" y="17"/>
                    </a:lnTo>
                    <a:lnTo>
                      <a:pt x="882" y="17"/>
                    </a:lnTo>
                    <a:lnTo>
                      <a:pt x="882" y="0"/>
                    </a:lnTo>
                    <a:lnTo>
                      <a:pt x="876" y="0"/>
                    </a:lnTo>
                    <a:close/>
                    <a:moveTo>
                      <a:pt x="916" y="0"/>
                    </a:moveTo>
                    <a:lnTo>
                      <a:pt x="925" y="23"/>
                    </a:lnTo>
                    <a:lnTo>
                      <a:pt x="931" y="23"/>
                    </a:lnTo>
                    <a:lnTo>
                      <a:pt x="936" y="0"/>
                    </a:lnTo>
                    <a:lnTo>
                      <a:pt x="931" y="0"/>
                    </a:lnTo>
                    <a:lnTo>
                      <a:pt x="928" y="14"/>
                    </a:lnTo>
                    <a:lnTo>
                      <a:pt x="922" y="0"/>
                    </a:lnTo>
                    <a:lnTo>
                      <a:pt x="916" y="0"/>
                    </a:lnTo>
                    <a:close/>
                    <a:moveTo>
                      <a:pt x="948" y="0"/>
                    </a:moveTo>
                    <a:lnTo>
                      <a:pt x="954" y="23"/>
                    </a:lnTo>
                    <a:lnTo>
                      <a:pt x="959" y="23"/>
                    </a:lnTo>
                    <a:lnTo>
                      <a:pt x="968" y="0"/>
                    </a:lnTo>
                    <a:lnTo>
                      <a:pt x="962" y="0"/>
                    </a:lnTo>
                    <a:lnTo>
                      <a:pt x="956" y="14"/>
                    </a:lnTo>
                    <a:lnTo>
                      <a:pt x="954" y="0"/>
                    </a:lnTo>
                    <a:lnTo>
                      <a:pt x="948" y="0"/>
                    </a:lnTo>
                    <a:close/>
                    <a:moveTo>
                      <a:pt x="1020" y="0"/>
                    </a:moveTo>
                    <a:lnTo>
                      <a:pt x="1020" y="5"/>
                    </a:lnTo>
                    <a:lnTo>
                      <a:pt x="1020" y="8"/>
                    </a:lnTo>
                    <a:lnTo>
                      <a:pt x="1020" y="8"/>
                    </a:lnTo>
                    <a:lnTo>
                      <a:pt x="1020" y="11"/>
                    </a:lnTo>
                    <a:lnTo>
                      <a:pt x="1020" y="11"/>
                    </a:lnTo>
                    <a:lnTo>
                      <a:pt x="1017" y="11"/>
                    </a:lnTo>
                    <a:lnTo>
                      <a:pt x="1017" y="11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5" y="17"/>
                    </a:lnTo>
                    <a:lnTo>
                      <a:pt x="1005" y="17"/>
                    </a:lnTo>
                    <a:lnTo>
                      <a:pt x="1005" y="17"/>
                    </a:lnTo>
                    <a:lnTo>
                      <a:pt x="1005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1"/>
                    </a:lnTo>
                    <a:lnTo>
                      <a:pt x="1002" y="11"/>
                    </a:lnTo>
                    <a:lnTo>
                      <a:pt x="1002" y="11"/>
                    </a:lnTo>
                    <a:lnTo>
                      <a:pt x="1002" y="8"/>
                    </a:lnTo>
                    <a:lnTo>
                      <a:pt x="997" y="8"/>
                    </a:lnTo>
                    <a:lnTo>
                      <a:pt x="997" y="11"/>
                    </a:lnTo>
                    <a:lnTo>
                      <a:pt x="997" y="11"/>
                    </a:lnTo>
                    <a:lnTo>
                      <a:pt x="997" y="14"/>
                    </a:lnTo>
                    <a:lnTo>
                      <a:pt x="997" y="14"/>
                    </a:lnTo>
                    <a:lnTo>
                      <a:pt x="997" y="17"/>
                    </a:lnTo>
                    <a:lnTo>
                      <a:pt x="999" y="17"/>
                    </a:lnTo>
                    <a:lnTo>
                      <a:pt x="999" y="17"/>
                    </a:lnTo>
                    <a:lnTo>
                      <a:pt x="999" y="20"/>
                    </a:lnTo>
                    <a:lnTo>
                      <a:pt x="1002" y="20"/>
                    </a:lnTo>
                    <a:lnTo>
                      <a:pt x="1002" y="20"/>
                    </a:lnTo>
                    <a:lnTo>
                      <a:pt x="1002" y="20"/>
                    </a:lnTo>
                    <a:lnTo>
                      <a:pt x="1005" y="23"/>
                    </a:lnTo>
                    <a:lnTo>
                      <a:pt x="1005" y="23"/>
                    </a:lnTo>
                    <a:lnTo>
                      <a:pt x="1008" y="23"/>
                    </a:lnTo>
                    <a:lnTo>
                      <a:pt x="1008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7" y="23"/>
                    </a:lnTo>
                    <a:lnTo>
                      <a:pt x="1017" y="20"/>
                    </a:lnTo>
                    <a:lnTo>
                      <a:pt x="1017" y="20"/>
                    </a:lnTo>
                    <a:lnTo>
                      <a:pt x="1017" y="20"/>
                    </a:lnTo>
                    <a:lnTo>
                      <a:pt x="1020" y="20"/>
                    </a:lnTo>
                    <a:lnTo>
                      <a:pt x="1020" y="20"/>
                    </a:lnTo>
                    <a:lnTo>
                      <a:pt x="1020" y="20"/>
                    </a:lnTo>
                    <a:lnTo>
                      <a:pt x="1020" y="17"/>
                    </a:lnTo>
                    <a:lnTo>
                      <a:pt x="1020" y="17"/>
                    </a:lnTo>
                    <a:lnTo>
                      <a:pt x="1022" y="17"/>
                    </a:lnTo>
                    <a:lnTo>
                      <a:pt x="1022" y="17"/>
                    </a:lnTo>
                    <a:lnTo>
                      <a:pt x="1022" y="17"/>
                    </a:lnTo>
                    <a:lnTo>
                      <a:pt x="1022" y="14"/>
                    </a:lnTo>
                    <a:lnTo>
                      <a:pt x="1022" y="14"/>
                    </a:lnTo>
                    <a:lnTo>
                      <a:pt x="1022" y="11"/>
                    </a:lnTo>
                    <a:lnTo>
                      <a:pt x="1022" y="11"/>
                    </a:lnTo>
                    <a:lnTo>
                      <a:pt x="1022" y="11"/>
                    </a:lnTo>
                    <a:lnTo>
                      <a:pt x="1022" y="8"/>
                    </a:lnTo>
                    <a:lnTo>
                      <a:pt x="1022" y="8"/>
                    </a:lnTo>
                    <a:lnTo>
                      <a:pt x="1022" y="0"/>
                    </a:lnTo>
                    <a:lnTo>
                      <a:pt x="1020" y="0"/>
                    </a:lnTo>
                    <a:close/>
                    <a:moveTo>
                      <a:pt x="1034" y="0"/>
                    </a:moveTo>
                    <a:lnTo>
                      <a:pt x="1034" y="23"/>
                    </a:lnTo>
                    <a:lnTo>
                      <a:pt x="1063" y="23"/>
                    </a:lnTo>
                    <a:lnTo>
                      <a:pt x="1063" y="17"/>
                    </a:lnTo>
                    <a:lnTo>
                      <a:pt x="1040" y="17"/>
                    </a:lnTo>
                    <a:lnTo>
                      <a:pt x="1040" y="0"/>
                    </a:lnTo>
                    <a:lnTo>
                      <a:pt x="1034" y="0"/>
                    </a:lnTo>
                    <a:close/>
                    <a:moveTo>
                      <a:pt x="1071" y="0"/>
                    </a:moveTo>
                    <a:lnTo>
                      <a:pt x="1071" y="23"/>
                    </a:lnTo>
                    <a:lnTo>
                      <a:pt x="1077" y="23"/>
                    </a:lnTo>
                    <a:lnTo>
                      <a:pt x="1077" y="0"/>
                    </a:lnTo>
                    <a:lnTo>
                      <a:pt x="1071" y="0"/>
                    </a:lnTo>
                    <a:close/>
                    <a:moveTo>
                      <a:pt x="1083" y="0"/>
                    </a:moveTo>
                    <a:lnTo>
                      <a:pt x="1100" y="23"/>
                    </a:lnTo>
                    <a:lnTo>
                      <a:pt x="1106" y="23"/>
                    </a:lnTo>
                    <a:lnTo>
                      <a:pt x="1091" y="3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0"/>
                    </a:lnTo>
                    <a:lnTo>
                      <a:pt x="1100" y="0"/>
                    </a:lnTo>
                    <a:lnTo>
                      <a:pt x="1100" y="0"/>
                    </a:lnTo>
                    <a:lnTo>
                      <a:pt x="1103" y="0"/>
                    </a:lnTo>
                    <a:lnTo>
                      <a:pt x="1083" y="0"/>
                    </a:lnTo>
                    <a:close/>
                    <a:moveTo>
                      <a:pt x="1132" y="0"/>
                    </a:moveTo>
                    <a:lnTo>
                      <a:pt x="1132" y="0"/>
                    </a:lnTo>
                    <a:lnTo>
                      <a:pt x="1134" y="0"/>
                    </a:lnTo>
                    <a:lnTo>
                      <a:pt x="1134" y="0"/>
                    </a:lnTo>
                    <a:lnTo>
                      <a:pt x="1134" y="3"/>
                    </a:lnTo>
                    <a:lnTo>
                      <a:pt x="1137" y="3"/>
                    </a:lnTo>
                    <a:lnTo>
                      <a:pt x="1137" y="3"/>
                    </a:lnTo>
                    <a:lnTo>
                      <a:pt x="1137" y="5"/>
                    </a:lnTo>
                    <a:lnTo>
                      <a:pt x="1137" y="5"/>
                    </a:lnTo>
                    <a:lnTo>
                      <a:pt x="1137" y="5"/>
                    </a:lnTo>
                    <a:lnTo>
                      <a:pt x="1137" y="8"/>
                    </a:lnTo>
                    <a:lnTo>
                      <a:pt x="1137" y="8"/>
                    </a:lnTo>
                    <a:lnTo>
                      <a:pt x="1137" y="8"/>
                    </a:lnTo>
                    <a:lnTo>
                      <a:pt x="1137" y="11"/>
                    </a:lnTo>
                    <a:lnTo>
                      <a:pt x="1137" y="11"/>
                    </a:lnTo>
                    <a:lnTo>
                      <a:pt x="1137" y="11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2" y="17"/>
                    </a:lnTo>
                    <a:lnTo>
                      <a:pt x="1132" y="17"/>
                    </a:lnTo>
                    <a:lnTo>
                      <a:pt x="1132" y="17"/>
                    </a:lnTo>
                    <a:lnTo>
                      <a:pt x="1129" y="17"/>
                    </a:lnTo>
                    <a:lnTo>
                      <a:pt x="1129" y="17"/>
                    </a:lnTo>
                    <a:lnTo>
                      <a:pt x="1129" y="17"/>
                    </a:lnTo>
                    <a:lnTo>
                      <a:pt x="1126" y="17"/>
                    </a:lnTo>
                    <a:lnTo>
                      <a:pt x="1126" y="17"/>
                    </a:lnTo>
                    <a:lnTo>
                      <a:pt x="1126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0" y="17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17" y="14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8"/>
                    </a:lnTo>
                    <a:lnTo>
                      <a:pt x="1117" y="8"/>
                    </a:lnTo>
                    <a:lnTo>
                      <a:pt x="1117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4" y="14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7" y="20"/>
                    </a:lnTo>
                    <a:lnTo>
                      <a:pt x="1117" y="20"/>
                    </a:lnTo>
                    <a:lnTo>
                      <a:pt x="1120" y="20"/>
                    </a:lnTo>
                    <a:lnTo>
                      <a:pt x="1120" y="23"/>
                    </a:lnTo>
                    <a:lnTo>
                      <a:pt x="1123" y="23"/>
                    </a:lnTo>
                    <a:lnTo>
                      <a:pt x="1123" y="23"/>
                    </a:lnTo>
                    <a:lnTo>
                      <a:pt x="1126" y="23"/>
                    </a:lnTo>
                    <a:lnTo>
                      <a:pt x="1126" y="23"/>
                    </a:lnTo>
                    <a:lnTo>
                      <a:pt x="1129" y="23"/>
                    </a:lnTo>
                    <a:lnTo>
                      <a:pt x="1129" y="23"/>
                    </a:lnTo>
                    <a:lnTo>
                      <a:pt x="1132" y="23"/>
                    </a:lnTo>
                    <a:lnTo>
                      <a:pt x="1134" y="23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7" y="20"/>
                    </a:lnTo>
                    <a:lnTo>
                      <a:pt x="1137" y="17"/>
                    </a:lnTo>
                    <a:lnTo>
                      <a:pt x="1140" y="17"/>
                    </a:lnTo>
                    <a:lnTo>
                      <a:pt x="1140" y="17"/>
                    </a:lnTo>
                    <a:lnTo>
                      <a:pt x="1140" y="14"/>
                    </a:lnTo>
                    <a:lnTo>
                      <a:pt x="1140" y="14"/>
                    </a:lnTo>
                    <a:lnTo>
                      <a:pt x="1143" y="14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8"/>
                    </a:lnTo>
                    <a:lnTo>
                      <a:pt x="1143" y="8"/>
                    </a:lnTo>
                    <a:lnTo>
                      <a:pt x="1143" y="8"/>
                    </a:lnTo>
                    <a:lnTo>
                      <a:pt x="1143" y="5"/>
                    </a:lnTo>
                    <a:lnTo>
                      <a:pt x="1143" y="5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32" y="0"/>
                    </a:lnTo>
                    <a:close/>
                    <a:moveTo>
                      <a:pt x="1149" y="0"/>
                    </a:moveTo>
                    <a:lnTo>
                      <a:pt x="1149" y="23"/>
                    </a:lnTo>
                    <a:lnTo>
                      <a:pt x="1177" y="23"/>
                    </a:lnTo>
                    <a:lnTo>
                      <a:pt x="1177" y="17"/>
                    </a:lnTo>
                    <a:lnTo>
                      <a:pt x="1154" y="17"/>
                    </a:lnTo>
                    <a:lnTo>
                      <a:pt x="1154" y="0"/>
                    </a:lnTo>
                    <a:lnTo>
                      <a:pt x="1149" y="0"/>
                    </a:lnTo>
                    <a:lnTo>
                      <a:pt x="1198" y="0"/>
                    </a:lnTo>
                    <a:lnTo>
                      <a:pt x="1200" y="5"/>
                    </a:lnTo>
                    <a:lnTo>
                      <a:pt x="1200" y="23"/>
                    </a:lnTo>
                    <a:lnTo>
                      <a:pt x="1206" y="23"/>
                    </a:lnTo>
                    <a:lnTo>
                      <a:pt x="1206" y="5"/>
                    </a:lnTo>
                    <a:lnTo>
                      <a:pt x="1209" y="0"/>
                    </a:lnTo>
                    <a:lnTo>
                      <a:pt x="1203" y="0"/>
                    </a:lnTo>
                    <a:lnTo>
                      <a:pt x="1203" y="0"/>
                    </a:lnTo>
                    <a:lnTo>
                      <a:pt x="1203" y="0"/>
                    </a:lnTo>
                    <a:lnTo>
                      <a:pt x="1198" y="0"/>
                    </a:lnTo>
                    <a:lnTo>
                      <a:pt x="1149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19" name="Freeform 95"/>
              <p:cNvSpPr>
                <a:spLocks noEditPoints="1"/>
              </p:cNvSpPr>
              <p:nvPr userDrawn="1"/>
            </p:nvSpPr>
            <p:spPr bwMode="auto">
              <a:xfrm>
                <a:off x="25" y="4098"/>
                <a:ext cx="796" cy="17"/>
              </a:xfrm>
              <a:custGeom>
                <a:avLst/>
                <a:gdLst/>
                <a:ahLst/>
                <a:cxnLst>
                  <a:cxn ang="0">
                    <a:pos x="61" y="26"/>
                  </a:cxn>
                  <a:cxn ang="0">
                    <a:pos x="101" y="20"/>
                  </a:cxn>
                  <a:cxn ang="0">
                    <a:pos x="127" y="9"/>
                  </a:cxn>
                  <a:cxn ang="0">
                    <a:pos x="133" y="20"/>
                  </a:cxn>
                  <a:cxn ang="0">
                    <a:pos x="153" y="23"/>
                  </a:cxn>
                  <a:cxn ang="0">
                    <a:pos x="135" y="17"/>
                  </a:cxn>
                  <a:cxn ang="0">
                    <a:pos x="133" y="9"/>
                  </a:cxn>
                  <a:cxn ang="0">
                    <a:pos x="138" y="0"/>
                  </a:cxn>
                  <a:cxn ang="0">
                    <a:pos x="150" y="6"/>
                  </a:cxn>
                  <a:cxn ang="0">
                    <a:pos x="155" y="6"/>
                  </a:cxn>
                  <a:cxn ang="0">
                    <a:pos x="193" y="26"/>
                  </a:cxn>
                  <a:cxn ang="0">
                    <a:pos x="265" y="0"/>
                  </a:cxn>
                  <a:cxn ang="0">
                    <a:pos x="328" y="0"/>
                  </a:cxn>
                  <a:cxn ang="0">
                    <a:pos x="394" y="26"/>
                  </a:cxn>
                  <a:cxn ang="0">
                    <a:pos x="420" y="0"/>
                  </a:cxn>
                  <a:cxn ang="0">
                    <a:pos x="486" y="26"/>
                  </a:cxn>
                  <a:cxn ang="0">
                    <a:pos x="523" y="0"/>
                  </a:cxn>
                  <a:cxn ang="0">
                    <a:pos x="549" y="6"/>
                  </a:cxn>
                  <a:cxn ang="0">
                    <a:pos x="555" y="11"/>
                  </a:cxn>
                  <a:cxn ang="0">
                    <a:pos x="549" y="20"/>
                  </a:cxn>
                  <a:cxn ang="0">
                    <a:pos x="534" y="23"/>
                  </a:cxn>
                  <a:cxn ang="0">
                    <a:pos x="557" y="17"/>
                  </a:cxn>
                  <a:cxn ang="0">
                    <a:pos x="557" y="9"/>
                  </a:cxn>
                  <a:cxn ang="0">
                    <a:pos x="566" y="0"/>
                  </a:cxn>
                  <a:cxn ang="0">
                    <a:pos x="566" y="14"/>
                  </a:cxn>
                  <a:cxn ang="0">
                    <a:pos x="572" y="20"/>
                  </a:cxn>
                  <a:cxn ang="0">
                    <a:pos x="586" y="20"/>
                  </a:cxn>
                  <a:cxn ang="0">
                    <a:pos x="569" y="14"/>
                  </a:cxn>
                  <a:cxn ang="0">
                    <a:pos x="569" y="6"/>
                  </a:cxn>
                  <a:cxn ang="0">
                    <a:pos x="583" y="0"/>
                  </a:cxn>
                  <a:cxn ang="0">
                    <a:pos x="586" y="6"/>
                  </a:cxn>
                  <a:cxn ang="0">
                    <a:pos x="589" y="0"/>
                  </a:cxn>
                  <a:cxn ang="0">
                    <a:pos x="646" y="0"/>
                  </a:cxn>
                  <a:cxn ang="0">
                    <a:pos x="715" y="3"/>
                  </a:cxn>
                  <a:cxn ang="0">
                    <a:pos x="707" y="20"/>
                  </a:cxn>
                  <a:cxn ang="0">
                    <a:pos x="712" y="20"/>
                  </a:cxn>
                  <a:cxn ang="0">
                    <a:pos x="718" y="9"/>
                  </a:cxn>
                  <a:cxn ang="0">
                    <a:pos x="744" y="3"/>
                  </a:cxn>
                  <a:cxn ang="0">
                    <a:pos x="755" y="17"/>
                  </a:cxn>
                  <a:cxn ang="0">
                    <a:pos x="761" y="23"/>
                  </a:cxn>
                  <a:cxn ang="0">
                    <a:pos x="758" y="9"/>
                  </a:cxn>
                  <a:cxn ang="0">
                    <a:pos x="796" y="23"/>
                  </a:cxn>
                  <a:cxn ang="0">
                    <a:pos x="824" y="0"/>
                  </a:cxn>
                  <a:cxn ang="0">
                    <a:pos x="882" y="20"/>
                  </a:cxn>
                  <a:cxn ang="0">
                    <a:pos x="948" y="26"/>
                  </a:cxn>
                  <a:cxn ang="0">
                    <a:pos x="1022" y="0"/>
                  </a:cxn>
                  <a:cxn ang="0">
                    <a:pos x="1071" y="26"/>
                  </a:cxn>
                  <a:cxn ang="0">
                    <a:pos x="1097" y="3"/>
                  </a:cxn>
                  <a:cxn ang="0">
                    <a:pos x="1103" y="11"/>
                  </a:cxn>
                  <a:cxn ang="0">
                    <a:pos x="1100" y="20"/>
                  </a:cxn>
                  <a:cxn ang="0">
                    <a:pos x="1083" y="23"/>
                  </a:cxn>
                  <a:cxn ang="0">
                    <a:pos x="1106" y="20"/>
                  </a:cxn>
                  <a:cxn ang="0">
                    <a:pos x="1106" y="9"/>
                  </a:cxn>
                  <a:cxn ang="0">
                    <a:pos x="1091" y="0"/>
                  </a:cxn>
                  <a:cxn ang="0">
                    <a:pos x="1114" y="14"/>
                  </a:cxn>
                  <a:cxn ang="0">
                    <a:pos x="1120" y="20"/>
                  </a:cxn>
                  <a:cxn ang="0">
                    <a:pos x="1134" y="20"/>
                  </a:cxn>
                  <a:cxn ang="0">
                    <a:pos x="1120" y="14"/>
                  </a:cxn>
                  <a:cxn ang="0">
                    <a:pos x="1117" y="6"/>
                  </a:cxn>
                  <a:cxn ang="0">
                    <a:pos x="1132" y="0"/>
                  </a:cxn>
                  <a:cxn ang="0">
                    <a:pos x="1134" y="6"/>
                  </a:cxn>
                  <a:cxn ang="0">
                    <a:pos x="1140" y="3"/>
                  </a:cxn>
                  <a:cxn ang="0">
                    <a:pos x="1186" y="0"/>
                  </a:cxn>
                </a:cxnLst>
                <a:rect l="0" t="0" r="r" b="b"/>
                <a:pathLst>
                  <a:path w="1221" h="26">
                    <a:moveTo>
                      <a:pt x="0" y="0"/>
                    </a:moveTo>
                    <a:lnTo>
                      <a:pt x="0" y="26"/>
                    </a:lnTo>
                    <a:lnTo>
                      <a:pt x="6" y="26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  <a:moveTo>
                      <a:pt x="23" y="0"/>
                    </a:moveTo>
                    <a:lnTo>
                      <a:pt x="23" y="26"/>
                    </a:lnTo>
                    <a:lnTo>
                      <a:pt x="29" y="26"/>
                    </a:lnTo>
                    <a:lnTo>
                      <a:pt x="29" y="23"/>
                    </a:lnTo>
                    <a:lnTo>
                      <a:pt x="55" y="23"/>
                    </a:lnTo>
                    <a:lnTo>
                      <a:pt x="55" y="26"/>
                    </a:lnTo>
                    <a:lnTo>
                      <a:pt x="61" y="26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5" y="20"/>
                    </a:lnTo>
                    <a:lnTo>
                      <a:pt x="29" y="20"/>
                    </a:lnTo>
                    <a:lnTo>
                      <a:pt x="29" y="0"/>
                    </a:lnTo>
                    <a:lnTo>
                      <a:pt x="23" y="0"/>
                    </a:lnTo>
                    <a:close/>
                    <a:moveTo>
                      <a:pt x="72" y="0"/>
                    </a:moveTo>
                    <a:lnTo>
                      <a:pt x="72" y="26"/>
                    </a:lnTo>
                    <a:lnTo>
                      <a:pt x="78" y="26"/>
                    </a:lnTo>
                    <a:lnTo>
                      <a:pt x="78" y="23"/>
                    </a:lnTo>
                    <a:lnTo>
                      <a:pt x="101" y="23"/>
                    </a:lnTo>
                    <a:lnTo>
                      <a:pt x="101" y="20"/>
                    </a:lnTo>
                    <a:lnTo>
                      <a:pt x="78" y="20"/>
                    </a:lnTo>
                    <a:lnTo>
                      <a:pt x="78" y="0"/>
                    </a:lnTo>
                    <a:lnTo>
                      <a:pt x="72" y="0"/>
                    </a:lnTo>
                    <a:close/>
                    <a:moveTo>
                      <a:pt x="130" y="0"/>
                    </a:moveTo>
                    <a:lnTo>
                      <a:pt x="130" y="3"/>
                    </a:lnTo>
                    <a:lnTo>
                      <a:pt x="130" y="3"/>
                    </a:lnTo>
                    <a:lnTo>
                      <a:pt x="130" y="3"/>
                    </a:lnTo>
                    <a:lnTo>
                      <a:pt x="127" y="6"/>
                    </a:lnTo>
                    <a:lnTo>
                      <a:pt x="127" y="6"/>
                    </a:lnTo>
                    <a:lnTo>
                      <a:pt x="127" y="6"/>
                    </a:lnTo>
                    <a:lnTo>
                      <a:pt x="127" y="9"/>
                    </a:lnTo>
                    <a:lnTo>
                      <a:pt x="127" y="9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30" y="14"/>
                    </a:lnTo>
                    <a:lnTo>
                      <a:pt x="130" y="14"/>
                    </a:lnTo>
                    <a:lnTo>
                      <a:pt x="130" y="14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5" y="20"/>
                    </a:lnTo>
                    <a:lnTo>
                      <a:pt x="135" y="20"/>
                    </a:lnTo>
                    <a:lnTo>
                      <a:pt x="138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7" y="26"/>
                    </a:lnTo>
                    <a:lnTo>
                      <a:pt x="155" y="26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47" y="20"/>
                    </a:lnTo>
                    <a:lnTo>
                      <a:pt x="144" y="20"/>
                    </a:lnTo>
                    <a:lnTo>
                      <a:pt x="144" y="17"/>
                    </a:lnTo>
                    <a:lnTo>
                      <a:pt x="141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5" y="17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8" y="0"/>
                    </a:lnTo>
                    <a:lnTo>
                      <a:pt x="138" y="0"/>
                    </a:lnTo>
                    <a:lnTo>
                      <a:pt x="130" y="0"/>
                    </a:lnTo>
                    <a:close/>
                    <a:moveTo>
                      <a:pt x="144" y="0"/>
                    </a:moveTo>
                    <a:lnTo>
                      <a:pt x="147" y="0"/>
                    </a:lnTo>
                    <a:lnTo>
                      <a:pt x="147" y="0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9"/>
                    </a:lnTo>
                    <a:lnTo>
                      <a:pt x="150" y="9"/>
                    </a:lnTo>
                    <a:lnTo>
                      <a:pt x="150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3" y="0"/>
                    </a:lnTo>
                    <a:lnTo>
                      <a:pt x="144" y="0"/>
                    </a:lnTo>
                    <a:close/>
                    <a:moveTo>
                      <a:pt x="173" y="0"/>
                    </a:moveTo>
                    <a:lnTo>
                      <a:pt x="173" y="26"/>
                    </a:lnTo>
                    <a:lnTo>
                      <a:pt x="176" y="26"/>
                    </a:lnTo>
                    <a:lnTo>
                      <a:pt x="176" y="0"/>
                    </a:lnTo>
                    <a:lnTo>
                      <a:pt x="173" y="0"/>
                    </a:lnTo>
                    <a:close/>
                    <a:moveTo>
                      <a:pt x="204" y="0"/>
                    </a:moveTo>
                    <a:lnTo>
                      <a:pt x="193" y="26"/>
                    </a:lnTo>
                    <a:lnTo>
                      <a:pt x="199" y="26"/>
                    </a:lnTo>
                    <a:lnTo>
                      <a:pt x="210" y="3"/>
                    </a:lnTo>
                    <a:lnTo>
                      <a:pt x="219" y="26"/>
                    </a:lnTo>
                    <a:lnTo>
                      <a:pt x="224" y="26"/>
                    </a:lnTo>
                    <a:lnTo>
                      <a:pt x="216" y="0"/>
                    </a:lnTo>
                    <a:lnTo>
                      <a:pt x="204" y="0"/>
                    </a:lnTo>
                    <a:close/>
                    <a:moveTo>
                      <a:pt x="242" y="0"/>
                    </a:moveTo>
                    <a:lnTo>
                      <a:pt x="242" y="26"/>
                    </a:lnTo>
                    <a:lnTo>
                      <a:pt x="247" y="26"/>
                    </a:lnTo>
                    <a:lnTo>
                      <a:pt x="247" y="0"/>
                    </a:lnTo>
                    <a:lnTo>
                      <a:pt x="242" y="0"/>
                    </a:lnTo>
                    <a:close/>
                    <a:moveTo>
                      <a:pt x="265" y="0"/>
                    </a:moveTo>
                    <a:lnTo>
                      <a:pt x="265" y="26"/>
                    </a:lnTo>
                    <a:lnTo>
                      <a:pt x="270" y="26"/>
                    </a:lnTo>
                    <a:lnTo>
                      <a:pt x="270" y="23"/>
                    </a:lnTo>
                    <a:lnTo>
                      <a:pt x="293" y="23"/>
                    </a:lnTo>
                    <a:lnTo>
                      <a:pt x="293" y="20"/>
                    </a:lnTo>
                    <a:lnTo>
                      <a:pt x="270" y="20"/>
                    </a:lnTo>
                    <a:lnTo>
                      <a:pt x="270" y="0"/>
                    </a:lnTo>
                    <a:lnTo>
                      <a:pt x="265" y="0"/>
                    </a:lnTo>
                    <a:close/>
                    <a:moveTo>
                      <a:pt x="322" y="0"/>
                    </a:moveTo>
                    <a:lnTo>
                      <a:pt x="322" y="26"/>
                    </a:lnTo>
                    <a:lnTo>
                      <a:pt x="328" y="26"/>
                    </a:lnTo>
                    <a:lnTo>
                      <a:pt x="328" y="0"/>
                    </a:lnTo>
                    <a:lnTo>
                      <a:pt x="322" y="0"/>
                    </a:lnTo>
                    <a:close/>
                    <a:moveTo>
                      <a:pt x="354" y="0"/>
                    </a:moveTo>
                    <a:lnTo>
                      <a:pt x="354" y="26"/>
                    </a:lnTo>
                    <a:lnTo>
                      <a:pt x="356" y="26"/>
                    </a:lnTo>
                    <a:lnTo>
                      <a:pt x="356" y="0"/>
                    </a:lnTo>
                    <a:lnTo>
                      <a:pt x="354" y="0"/>
                    </a:lnTo>
                    <a:close/>
                    <a:moveTo>
                      <a:pt x="368" y="0"/>
                    </a:moveTo>
                    <a:lnTo>
                      <a:pt x="368" y="26"/>
                    </a:lnTo>
                    <a:lnTo>
                      <a:pt x="374" y="26"/>
                    </a:lnTo>
                    <a:lnTo>
                      <a:pt x="374" y="3"/>
                    </a:lnTo>
                    <a:lnTo>
                      <a:pt x="388" y="26"/>
                    </a:lnTo>
                    <a:lnTo>
                      <a:pt x="394" y="26"/>
                    </a:lnTo>
                    <a:lnTo>
                      <a:pt x="379" y="0"/>
                    </a:lnTo>
                    <a:lnTo>
                      <a:pt x="368" y="0"/>
                    </a:lnTo>
                    <a:close/>
                    <a:moveTo>
                      <a:pt x="405" y="0"/>
                    </a:moveTo>
                    <a:lnTo>
                      <a:pt x="405" y="26"/>
                    </a:lnTo>
                    <a:lnTo>
                      <a:pt x="408" y="26"/>
                    </a:lnTo>
                    <a:lnTo>
                      <a:pt x="408" y="0"/>
                    </a:lnTo>
                    <a:lnTo>
                      <a:pt x="405" y="0"/>
                    </a:lnTo>
                    <a:close/>
                    <a:moveTo>
                      <a:pt x="420" y="0"/>
                    </a:moveTo>
                    <a:lnTo>
                      <a:pt x="420" y="26"/>
                    </a:lnTo>
                    <a:lnTo>
                      <a:pt x="425" y="26"/>
                    </a:lnTo>
                    <a:lnTo>
                      <a:pt x="425" y="0"/>
                    </a:lnTo>
                    <a:lnTo>
                      <a:pt x="420" y="0"/>
                    </a:lnTo>
                    <a:close/>
                    <a:moveTo>
                      <a:pt x="434" y="0"/>
                    </a:moveTo>
                    <a:lnTo>
                      <a:pt x="443" y="26"/>
                    </a:lnTo>
                    <a:lnTo>
                      <a:pt x="448" y="26"/>
                    </a:lnTo>
                    <a:lnTo>
                      <a:pt x="440" y="0"/>
                    </a:lnTo>
                    <a:lnTo>
                      <a:pt x="434" y="0"/>
                    </a:lnTo>
                    <a:close/>
                    <a:moveTo>
                      <a:pt x="471" y="0"/>
                    </a:moveTo>
                    <a:lnTo>
                      <a:pt x="463" y="26"/>
                    </a:lnTo>
                    <a:lnTo>
                      <a:pt x="468" y="26"/>
                    </a:lnTo>
                    <a:lnTo>
                      <a:pt x="477" y="0"/>
                    </a:lnTo>
                    <a:lnTo>
                      <a:pt x="471" y="0"/>
                    </a:lnTo>
                    <a:close/>
                    <a:moveTo>
                      <a:pt x="486" y="0"/>
                    </a:moveTo>
                    <a:lnTo>
                      <a:pt x="486" y="26"/>
                    </a:lnTo>
                    <a:lnTo>
                      <a:pt x="491" y="26"/>
                    </a:lnTo>
                    <a:lnTo>
                      <a:pt x="491" y="23"/>
                    </a:lnTo>
                    <a:lnTo>
                      <a:pt x="514" y="23"/>
                    </a:lnTo>
                    <a:lnTo>
                      <a:pt x="514" y="20"/>
                    </a:lnTo>
                    <a:lnTo>
                      <a:pt x="491" y="20"/>
                    </a:lnTo>
                    <a:lnTo>
                      <a:pt x="491" y="0"/>
                    </a:lnTo>
                    <a:lnTo>
                      <a:pt x="486" y="0"/>
                    </a:lnTo>
                    <a:close/>
                    <a:moveTo>
                      <a:pt x="523" y="0"/>
                    </a:moveTo>
                    <a:lnTo>
                      <a:pt x="523" y="26"/>
                    </a:lnTo>
                    <a:lnTo>
                      <a:pt x="529" y="26"/>
                    </a:lnTo>
                    <a:lnTo>
                      <a:pt x="529" y="0"/>
                    </a:lnTo>
                    <a:lnTo>
                      <a:pt x="523" y="0"/>
                    </a:lnTo>
                    <a:close/>
                    <a:moveTo>
                      <a:pt x="540" y="0"/>
                    </a:moveTo>
                    <a:lnTo>
                      <a:pt x="543" y="0"/>
                    </a:lnTo>
                    <a:lnTo>
                      <a:pt x="543" y="0"/>
                    </a:lnTo>
                    <a:lnTo>
                      <a:pt x="543" y="0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11"/>
                    </a:lnTo>
                    <a:lnTo>
                      <a:pt x="552" y="11"/>
                    </a:lnTo>
                    <a:lnTo>
                      <a:pt x="555" y="11"/>
                    </a:lnTo>
                    <a:lnTo>
                      <a:pt x="555" y="11"/>
                    </a:lnTo>
                    <a:lnTo>
                      <a:pt x="555" y="14"/>
                    </a:lnTo>
                    <a:lnTo>
                      <a:pt x="552" y="14"/>
                    </a:lnTo>
                    <a:lnTo>
                      <a:pt x="552" y="14"/>
                    </a:lnTo>
                    <a:lnTo>
                      <a:pt x="552" y="14"/>
                    </a:lnTo>
                    <a:lnTo>
                      <a:pt x="552" y="17"/>
                    </a:lnTo>
                    <a:lnTo>
                      <a:pt x="552" y="17"/>
                    </a:lnTo>
                    <a:lnTo>
                      <a:pt x="552" y="17"/>
                    </a:lnTo>
                    <a:lnTo>
                      <a:pt x="552" y="20"/>
                    </a:lnTo>
                    <a:lnTo>
                      <a:pt x="552" y="20"/>
                    </a:lnTo>
                    <a:lnTo>
                      <a:pt x="552" y="20"/>
                    </a:lnTo>
                    <a:lnTo>
                      <a:pt x="549" y="20"/>
                    </a:lnTo>
                    <a:lnTo>
                      <a:pt x="549" y="20"/>
                    </a:lnTo>
                    <a:lnTo>
                      <a:pt x="549" y="23"/>
                    </a:lnTo>
                    <a:lnTo>
                      <a:pt x="549" y="23"/>
                    </a:lnTo>
                    <a:lnTo>
                      <a:pt x="546" y="23"/>
                    </a:lnTo>
                    <a:lnTo>
                      <a:pt x="546" y="23"/>
                    </a:lnTo>
                    <a:lnTo>
                      <a:pt x="546" y="23"/>
                    </a:lnTo>
                    <a:lnTo>
                      <a:pt x="543" y="23"/>
                    </a:lnTo>
                    <a:lnTo>
                      <a:pt x="543" y="23"/>
                    </a:lnTo>
                    <a:lnTo>
                      <a:pt x="540" y="23"/>
                    </a:lnTo>
                    <a:lnTo>
                      <a:pt x="537" y="23"/>
                    </a:lnTo>
                    <a:lnTo>
                      <a:pt x="534" y="23"/>
                    </a:lnTo>
                    <a:lnTo>
                      <a:pt x="534" y="23"/>
                    </a:lnTo>
                    <a:lnTo>
                      <a:pt x="534" y="26"/>
                    </a:lnTo>
                    <a:lnTo>
                      <a:pt x="552" y="26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17"/>
                    </a:lnTo>
                    <a:lnTo>
                      <a:pt x="557" y="17"/>
                    </a:lnTo>
                    <a:lnTo>
                      <a:pt x="557" y="17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1"/>
                    </a:lnTo>
                    <a:lnTo>
                      <a:pt x="557" y="11"/>
                    </a:lnTo>
                    <a:lnTo>
                      <a:pt x="557" y="11"/>
                    </a:lnTo>
                    <a:lnTo>
                      <a:pt x="557" y="9"/>
                    </a:lnTo>
                    <a:lnTo>
                      <a:pt x="557" y="9"/>
                    </a:lnTo>
                    <a:lnTo>
                      <a:pt x="557" y="9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0"/>
                    </a:lnTo>
                    <a:lnTo>
                      <a:pt x="540" y="0"/>
                    </a:lnTo>
                    <a:close/>
                    <a:moveTo>
                      <a:pt x="566" y="0"/>
                    </a:moveTo>
                    <a:lnTo>
                      <a:pt x="566" y="3"/>
                    </a:lnTo>
                    <a:lnTo>
                      <a:pt x="566" y="3"/>
                    </a:lnTo>
                    <a:lnTo>
                      <a:pt x="566" y="3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9"/>
                    </a:lnTo>
                    <a:lnTo>
                      <a:pt x="563" y="9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4"/>
                    </a:lnTo>
                    <a:lnTo>
                      <a:pt x="566" y="14"/>
                    </a:lnTo>
                    <a:lnTo>
                      <a:pt x="566" y="14"/>
                    </a:lnTo>
                    <a:lnTo>
                      <a:pt x="566" y="14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9" y="17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72" y="20"/>
                    </a:lnTo>
                    <a:lnTo>
                      <a:pt x="572" y="20"/>
                    </a:lnTo>
                    <a:lnTo>
                      <a:pt x="575" y="23"/>
                    </a:lnTo>
                    <a:lnTo>
                      <a:pt x="577" y="23"/>
                    </a:lnTo>
                    <a:lnTo>
                      <a:pt x="577" y="23"/>
                    </a:lnTo>
                    <a:lnTo>
                      <a:pt x="580" y="23"/>
                    </a:lnTo>
                    <a:lnTo>
                      <a:pt x="580" y="23"/>
                    </a:lnTo>
                    <a:lnTo>
                      <a:pt x="583" y="26"/>
                    </a:lnTo>
                    <a:lnTo>
                      <a:pt x="592" y="26"/>
                    </a:lnTo>
                    <a:lnTo>
                      <a:pt x="589" y="23"/>
                    </a:lnTo>
                    <a:lnTo>
                      <a:pt x="589" y="23"/>
                    </a:lnTo>
                    <a:lnTo>
                      <a:pt x="589" y="23"/>
                    </a:lnTo>
                    <a:lnTo>
                      <a:pt x="586" y="20"/>
                    </a:lnTo>
                    <a:lnTo>
                      <a:pt x="586" y="20"/>
                    </a:lnTo>
                    <a:lnTo>
                      <a:pt x="583" y="20"/>
                    </a:lnTo>
                    <a:lnTo>
                      <a:pt x="580" y="20"/>
                    </a:lnTo>
                    <a:lnTo>
                      <a:pt x="580" y="17"/>
                    </a:lnTo>
                    <a:lnTo>
                      <a:pt x="577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2" y="17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69" y="14"/>
                    </a:lnTo>
                    <a:lnTo>
                      <a:pt x="569" y="14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5" y="0"/>
                    </a:lnTo>
                    <a:lnTo>
                      <a:pt x="575" y="0"/>
                    </a:lnTo>
                    <a:lnTo>
                      <a:pt x="566" y="0"/>
                    </a:lnTo>
                    <a:close/>
                    <a:moveTo>
                      <a:pt x="580" y="0"/>
                    </a:moveTo>
                    <a:lnTo>
                      <a:pt x="583" y="0"/>
                    </a:lnTo>
                    <a:lnTo>
                      <a:pt x="583" y="0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6" y="3"/>
                    </a:lnTo>
                    <a:lnTo>
                      <a:pt x="586" y="3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9"/>
                    </a:lnTo>
                    <a:lnTo>
                      <a:pt x="586" y="9"/>
                    </a:lnTo>
                    <a:lnTo>
                      <a:pt x="586" y="9"/>
                    </a:lnTo>
                    <a:lnTo>
                      <a:pt x="592" y="9"/>
                    </a:lnTo>
                    <a:lnTo>
                      <a:pt x="592" y="9"/>
                    </a:lnTo>
                    <a:lnTo>
                      <a:pt x="592" y="6"/>
                    </a:lnTo>
                    <a:lnTo>
                      <a:pt x="592" y="6"/>
                    </a:lnTo>
                    <a:lnTo>
                      <a:pt x="592" y="6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89" y="0"/>
                    </a:lnTo>
                    <a:lnTo>
                      <a:pt x="580" y="0"/>
                    </a:lnTo>
                    <a:close/>
                    <a:moveTo>
                      <a:pt x="603" y="0"/>
                    </a:moveTo>
                    <a:lnTo>
                      <a:pt x="603" y="26"/>
                    </a:lnTo>
                    <a:lnTo>
                      <a:pt x="606" y="26"/>
                    </a:lnTo>
                    <a:lnTo>
                      <a:pt x="606" y="0"/>
                    </a:lnTo>
                    <a:lnTo>
                      <a:pt x="603" y="0"/>
                    </a:lnTo>
                    <a:close/>
                    <a:moveTo>
                      <a:pt x="626" y="0"/>
                    </a:moveTo>
                    <a:lnTo>
                      <a:pt x="626" y="26"/>
                    </a:lnTo>
                    <a:lnTo>
                      <a:pt x="629" y="26"/>
                    </a:lnTo>
                    <a:lnTo>
                      <a:pt x="629" y="0"/>
                    </a:lnTo>
                    <a:lnTo>
                      <a:pt x="626" y="0"/>
                    </a:lnTo>
                    <a:close/>
                    <a:moveTo>
                      <a:pt x="646" y="0"/>
                    </a:moveTo>
                    <a:lnTo>
                      <a:pt x="658" y="26"/>
                    </a:lnTo>
                    <a:lnTo>
                      <a:pt x="664" y="26"/>
                    </a:lnTo>
                    <a:lnTo>
                      <a:pt x="652" y="0"/>
                    </a:lnTo>
                    <a:lnTo>
                      <a:pt x="646" y="0"/>
                    </a:lnTo>
                    <a:close/>
                    <a:moveTo>
                      <a:pt x="675" y="0"/>
                    </a:moveTo>
                    <a:lnTo>
                      <a:pt x="664" y="26"/>
                    </a:lnTo>
                    <a:lnTo>
                      <a:pt x="669" y="26"/>
                    </a:lnTo>
                    <a:lnTo>
                      <a:pt x="681" y="0"/>
                    </a:lnTo>
                    <a:lnTo>
                      <a:pt x="675" y="0"/>
                    </a:lnTo>
                    <a:close/>
                    <a:moveTo>
                      <a:pt x="718" y="0"/>
                    </a:moveTo>
                    <a:lnTo>
                      <a:pt x="715" y="3"/>
                    </a:lnTo>
                    <a:lnTo>
                      <a:pt x="715" y="3"/>
                    </a:lnTo>
                    <a:lnTo>
                      <a:pt x="715" y="3"/>
                    </a:lnTo>
                    <a:lnTo>
                      <a:pt x="712" y="6"/>
                    </a:lnTo>
                    <a:lnTo>
                      <a:pt x="712" y="6"/>
                    </a:lnTo>
                    <a:lnTo>
                      <a:pt x="712" y="9"/>
                    </a:lnTo>
                    <a:lnTo>
                      <a:pt x="710" y="9"/>
                    </a:lnTo>
                    <a:lnTo>
                      <a:pt x="710" y="9"/>
                    </a:lnTo>
                    <a:lnTo>
                      <a:pt x="710" y="11"/>
                    </a:lnTo>
                    <a:lnTo>
                      <a:pt x="710" y="11"/>
                    </a:lnTo>
                    <a:lnTo>
                      <a:pt x="707" y="14"/>
                    </a:lnTo>
                    <a:lnTo>
                      <a:pt x="707" y="17"/>
                    </a:lnTo>
                    <a:lnTo>
                      <a:pt x="707" y="17"/>
                    </a:lnTo>
                    <a:lnTo>
                      <a:pt x="707" y="20"/>
                    </a:lnTo>
                    <a:lnTo>
                      <a:pt x="707" y="20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6"/>
                    </a:lnTo>
                    <a:lnTo>
                      <a:pt x="712" y="26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0"/>
                    </a:lnTo>
                    <a:lnTo>
                      <a:pt x="712" y="20"/>
                    </a:lnTo>
                    <a:lnTo>
                      <a:pt x="712" y="20"/>
                    </a:lnTo>
                    <a:lnTo>
                      <a:pt x="712" y="17"/>
                    </a:lnTo>
                    <a:lnTo>
                      <a:pt x="712" y="17"/>
                    </a:lnTo>
                    <a:lnTo>
                      <a:pt x="712" y="17"/>
                    </a:lnTo>
                    <a:lnTo>
                      <a:pt x="712" y="14"/>
                    </a:lnTo>
                    <a:lnTo>
                      <a:pt x="712" y="14"/>
                    </a:lnTo>
                    <a:lnTo>
                      <a:pt x="715" y="14"/>
                    </a:lnTo>
                    <a:lnTo>
                      <a:pt x="715" y="11"/>
                    </a:lnTo>
                    <a:lnTo>
                      <a:pt x="715" y="9"/>
                    </a:lnTo>
                    <a:lnTo>
                      <a:pt x="718" y="9"/>
                    </a:lnTo>
                    <a:lnTo>
                      <a:pt x="718" y="9"/>
                    </a:lnTo>
                    <a:lnTo>
                      <a:pt x="718" y="6"/>
                    </a:lnTo>
                    <a:lnTo>
                      <a:pt x="721" y="6"/>
                    </a:lnTo>
                    <a:lnTo>
                      <a:pt x="721" y="3"/>
                    </a:lnTo>
                    <a:lnTo>
                      <a:pt x="724" y="3"/>
                    </a:lnTo>
                    <a:lnTo>
                      <a:pt x="727" y="3"/>
                    </a:lnTo>
                    <a:lnTo>
                      <a:pt x="727" y="0"/>
                    </a:lnTo>
                    <a:lnTo>
                      <a:pt x="730" y="0"/>
                    </a:lnTo>
                    <a:lnTo>
                      <a:pt x="718" y="0"/>
                    </a:lnTo>
                    <a:close/>
                    <a:moveTo>
                      <a:pt x="741" y="0"/>
                    </a:moveTo>
                    <a:lnTo>
                      <a:pt x="741" y="0"/>
                    </a:lnTo>
                    <a:lnTo>
                      <a:pt x="744" y="3"/>
                    </a:lnTo>
                    <a:lnTo>
                      <a:pt x="744" y="3"/>
                    </a:lnTo>
                    <a:lnTo>
                      <a:pt x="747" y="3"/>
                    </a:lnTo>
                    <a:lnTo>
                      <a:pt x="747" y="6"/>
                    </a:lnTo>
                    <a:lnTo>
                      <a:pt x="750" y="6"/>
                    </a:lnTo>
                    <a:lnTo>
                      <a:pt x="750" y="6"/>
                    </a:lnTo>
                    <a:lnTo>
                      <a:pt x="753" y="9"/>
                    </a:lnTo>
                    <a:lnTo>
                      <a:pt x="753" y="9"/>
                    </a:lnTo>
                    <a:lnTo>
                      <a:pt x="753" y="11"/>
                    </a:lnTo>
                    <a:lnTo>
                      <a:pt x="755" y="11"/>
                    </a:lnTo>
                    <a:lnTo>
                      <a:pt x="755" y="14"/>
                    </a:lnTo>
                    <a:lnTo>
                      <a:pt x="755" y="14"/>
                    </a:lnTo>
                    <a:lnTo>
                      <a:pt x="755" y="17"/>
                    </a:lnTo>
                    <a:lnTo>
                      <a:pt x="755" y="17"/>
                    </a:lnTo>
                    <a:lnTo>
                      <a:pt x="755" y="17"/>
                    </a:lnTo>
                    <a:lnTo>
                      <a:pt x="755" y="20"/>
                    </a:lnTo>
                    <a:lnTo>
                      <a:pt x="755" y="20"/>
                    </a:lnTo>
                    <a:lnTo>
                      <a:pt x="755" y="20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6"/>
                    </a:lnTo>
                    <a:lnTo>
                      <a:pt x="761" y="26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0"/>
                    </a:lnTo>
                    <a:lnTo>
                      <a:pt x="761" y="17"/>
                    </a:lnTo>
                    <a:lnTo>
                      <a:pt x="761" y="17"/>
                    </a:lnTo>
                    <a:lnTo>
                      <a:pt x="761" y="14"/>
                    </a:lnTo>
                    <a:lnTo>
                      <a:pt x="761" y="14"/>
                    </a:lnTo>
                    <a:lnTo>
                      <a:pt x="761" y="11"/>
                    </a:lnTo>
                    <a:lnTo>
                      <a:pt x="758" y="11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5" y="6"/>
                    </a:lnTo>
                    <a:lnTo>
                      <a:pt x="755" y="6"/>
                    </a:lnTo>
                    <a:lnTo>
                      <a:pt x="755" y="3"/>
                    </a:lnTo>
                    <a:lnTo>
                      <a:pt x="753" y="3"/>
                    </a:lnTo>
                    <a:lnTo>
                      <a:pt x="753" y="3"/>
                    </a:lnTo>
                    <a:lnTo>
                      <a:pt x="750" y="0"/>
                    </a:lnTo>
                    <a:lnTo>
                      <a:pt x="741" y="0"/>
                    </a:lnTo>
                    <a:close/>
                    <a:moveTo>
                      <a:pt x="770" y="0"/>
                    </a:moveTo>
                    <a:lnTo>
                      <a:pt x="770" y="26"/>
                    </a:lnTo>
                    <a:lnTo>
                      <a:pt x="776" y="26"/>
                    </a:lnTo>
                    <a:lnTo>
                      <a:pt x="776" y="23"/>
                    </a:lnTo>
                    <a:lnTo>
                      <a:pt x="796" y="23"/>
                    </a:lnTo>
                    <a:lnTo>
                      <a:pt x="796" y="20"/>
                    </a:lnTo>
                    <a:lnTo>
                      <a:pt x="776" y="20"/>
                    </a:lnTo>
                    <a:lnTo>
                      <a:pt x="776" y="0"/>
                    </a:lnTo>
                    <a:lnTo>
                      <a:pt x="770" y="0"/>
                    </a:lnTo>
                    <a:close/>
                    <a:moveTo>
                      <a:pt x="824" y="0"/>
                    </a:moveTo>
                    <a:lnTo>
                      <a:pt x="824" y="26"/>
                    </a:lnTo>
                    <a:lnTo>
                      <a:pt x="830" y="26"/>
                    </a:lnTo>
                    <a:lnTo>
                      <a:pt x="830" y="3"/>
                    </a:lnTo>
                    <a:lnTo>
                      <a:pt x="844" y="26"/>
                    </a:lnTo>
                    <a:lnTo>
                      <a:pt x="850" y="26"/>
                    </a:lnTo>
                    <a:lnTo>
                      <a:pt x="833" y="0"/>
                    </a:lnTo>
                    <a:lnTo>
                      <a:pt x="824" y="0"/>
                    </a:lnTo>
                    <a:close/>
                    <a:moveTo>
                      <a:pt x="859" y="0"/>
                    </a:moveTo>
                    <a:lnTo>
                      <a:pt x="859" y="26"/>
                    </a:lnTo>
                    <a:lnTo>
                      <a:pt x="865" y="26"/>
                    </a:lnTo>
                    <a:lnTo>
                      <a:pt x="865" y="0"/>
                    </a:lnTo>
                    <a:lnTo>
                      <a:pt x="859" y="0"/>
                    </a:lnTo>
                    <a:close/>
                    <a:moveTo>
                      <a:pt x="876" y="0"/>
                    </a:moveTo>
                    <a:lnTo>
                      <a:pt x="876" y="26"/>
                    </a:lnTo>
                    <a:lnTo>
                      <a:pt x="882" y="26"/>
                    </a:lnTo>
                    <a:lnTo>
                      <a:pt x="882" y="23"/>
                    </a:lnTo>
                    <a:lnTo>
                      <a:pt x="905" y="23"/>
                    </a:lnTo>
                    <a:lnTo>
                      <a:pt x="905" y="20"/>
                    </a:lnTo>
                    <a:lnTo>
                      <a:pt x="882" y="20"/>
                    </a:lnTo>
                    <a:lnTo>
                      <a:pt x="882" y="0"/>
                    </a:lnTo>
                    <a:lnTo>
                      <a:pt x="876" y="0"/>
                    </a:lnTo>
                    <a:close/>
                    <a:moveTo>
                      <a:pt x="910" y="0"/>
                    </a:moveTo>
                    <a:lnTo>
                      <a:pt x="916" y="26"/>
                    </a:lnTo>
                    <a:lnTo>
                      <a:pt x="922" y="26"/>
                    </a:lnTo>
                    <a:lnTo>
                      <a:pt x="916" y="0"/>
                    </a:lnTo>
                    <a:lnTo>
                      <a:pt x="910" y="0"/>
                    </a:lnTo>
                    <a:close/>
                    <a:moveTo>
                      <a:pt x="939" y="0"/>
                    </a:moveTo>
                    <a:lnTo>
                      <a:pt x="931" y="26"/>
                    </a:lnTo>
                    <a:lnTo>
                      <a:pt x="936" y="26"/>
                    </a:lnTo>
                    <a:lnTo>
                      <a:pt x="942" y="6"/>
                    </a:lnTo>
                    <a:lnTo>
                      <a:pt x="948" y="26"/>
                    </a:lnTo>
                    <a:lnTo>
                      <a:pt x="954" y="26"/>
                    </a:lnTo>
                    <a:lnTo>
                      <a:pt x="945" y="0"/>
                    </a:lnTo>
                    <a:lnTo>
                      <a:pt x="939" y="0"/>
                    </a:lnTo>
                    <a:close/>
                    <a:moveTo>
                      <a:pt x="968" y="0"/>
                    </a:moveTo>
                    <a:lnTo>
                      <a:pt x="962" y="26"/>
                    </a:lnTo>
                    <a:lnTo>
                      <a:pt x="968" y="26"/>
                    </a:lnTo>
                    <a:lnTo>
                      <a:pt x="974" y="0"/>
                    </a:lnTo>
                    <a:lnTo>
                      <a:pt x="968" y="0"/>
                    </a:lnTo>
                    <a:close/>
                    <a:moveTo>
                      <a:pt x="1020" y="0"/>
                    </a:moveTo>
                    <a:lnTo>
                      <a:pt x="1020" y="26"/>
                    </a:lnTo>
                    <a:lnTo>
                      <a:pt x="1022" y="26"/>
                    </a:lnTo>
                    <a:lnTo>
                      <a:pt x="1022" y="0"/>
                    </a:lnTo>
                    <a:lnTo>
                      <a:pt x="1020" y="0"/>
                    </a:lnTo>
                    <a:close/>
                    <a:moveTo>
                      <a:pt x="1034" y="0"/>
                    </a:moveTo>
                    <a:lnTo>
                      <a:pt x="1034" y="26"/>
                    </a:lnTo>
                    <a:lnTo>
                      <a:pt x="1040" y="26"/>
                    </a:lnTo>
                    <a:lnTo>
                      <a:pt x="1040" y="23"/>
                    </a:lnTo>
                    <a:lnTo>
                      <a:pt x="1063" y="23"/>
                    </a:lnTo>
                    <a:lnTo>
                      <a:pt x="1063" y="20"/>
                    </a:lnTo>
                    <a:lnTo>
                      <a:pt x="1040" y="20"/>
                    </a:lnTo>
                    <a:lnTo>
                      <a:pt x="1040" y="0"/>
                    </a:lnTo>
                    <a:lnTo>
                      <a:pt x="1034" y="0"/>
                    </a:lnTo>
                    <a:close/>
                    <a:moveTo>
                      <a:pt x="1071" y="0"/>
                    </a:moveTo>
                    <a:lnTo>
                      <a:pt x="1071" y="26"/>
                    </a:lnTo>
                    <a:lnTo>
                      <a:pt x="1077" y="26"/>
                    </a:lnTo>
                    <a:lnTo>
                      <a:pt x="1077" y="0"/>
                    </a:lnTo>
                    <a:lnTo>
                      <a:pt x="1071" y="0"/>
                    </a:lnTo>
                    <a:close/>
                    <a:moveTo>
                      <a:pt x="1091" y="0"/>
                    </a:moveTo>
                    <a:lnTo>
                      <a:pt x="1091" y="0"/>
                    </a:lnTo>
                    <a:lnTo>
                      <a:pt x="1091" y="0"/>
                    </a:lnTo>
                    <a:lnTo>
                      <a:pt x="1094" y="0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100" y="6"/>
                    </a:lnTo>
                    <a:lnTo>
                      <a:pt x="1100" y="6"/>
                    </a:lnTo>
                    <a:lnTo>
                      <a:pt x="1100" y="6"/>
                    </a:lnTo>
                    <a:lnTo>
                      <a:pt x="1100" y="9"/>
                    </a:lnTo>
                    <a:lnTo>
                      <a:pt x="1100" y="9"/>
                    </a:lnTo>
                    <a:lnTo>
                      <a:pt x="1100" y="9"/>
                    </a:lnTo>
                    <a:lnTo>
                      <a:pt x="1103" y="9"/>
                    </a:lnTo>
                    <a:lnTo>
                      <a:pt x="1103" y="9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0" y="17"/>
                    </a:lnTo>
                    <a:lnTo>
                      <a:pt x="1100" y="17"/>
                    </a:lnTo>
                    <a:lnTo>
                      <a:pt x="1100" y="17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097" y="20"/>
                    </a:lnTo>
                    <a:lnTo>
                      <a:pt x="1097" y="23"/>
                    </a:lnTo>
                    <a:lnTo>
                      <a:pt x="1097" y="23"/>
                    </a:lnTo>
                    <a:lnTo>
                      <a:pt x="1097" y="23"/>
                    </a:lnTo>
                    <a:lnTo>
                      <a:pt x="1094" y="23"/>
                    </a:lnTo>
                    <a:lnTo>
                      <a:pt x="1094" y="23"/>
                    </a:lnTo>
                    <a:lnTo>
                      <a:pt x="1091" y="23"/>
                    </a:lnTo>
                    <a:lnTo>
                      <a:pt x="1091" y="23"/>
                    </a:lnTo>
                    <a:lnTo>
                      <a:pt x="1088" y="23"/>
                    </a:lnTo>
                    <a:lnTo>
                      <a:pt x="1086" y="23"/>
                    </a:lnTo>
                    <a:lnTo>
                      <a:pt x="1083" y="23"/>
                    </a:lnTo>
                    <a:lnTo>
                      <a:pt x="1083" y="23"/>
                    </a:lnTo>
                    <a:lnTo>
                      <a:pt x="1083" y="26"/>
                    </a:lnTo>
                    <a:lnTo>
                      <a:pt x="1103" y="26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6" y="23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17"/>
                    </a:lnTo>
                    <a:lnTo>
                      <a:pt x="1106" y="17"/>
                    </a:lnTo>
                    <a:lnTo>
                      <a:pt x="1106" y="17"/>
                    </a:lnTo>
                    <a:lnTo>
                      <a:pt x="1106" y="14"/>
                    </a:lnTo>
                    <a:lnTo>
                      <a:pt x="1106" y="14"/>
                    </a:lnTo>
                    <a:lnTo>
                      <a:pt x="1109" y="14"/>
                    </a:lnTo>
                    <a:lnTo>
                      <a:pt x="1109" y="14"/>
                    </a:lnTo>
                    <a:lnTo>
                      <a:pt x="1109" y="11"/>
                    </a:lnTo>
                    <a:lnTo>
                      <a:pt x="1109" y="11"/>
                    </a:lnTo>
                    <a:lnTo>
                      <a:pt x="1106" y="11"/>
                    </a:lnTo>
                    <a:lnTo>
                      <a:pt x="1106" y="9"/>
                    </a:lnTo>
                    <a:lnTo>
                      <a:pt x="1106" y="9"/>
                    </a:lnTo>
                    <a:lnTo>
                      <a:pt x="1106" y="9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3"/>
                    </a:lnTo>
                    <a:lnTo>
                      <a:pt x="1106" y="3"/>
                    </a:lnTo>
                    <a:lnTo>
                      <a:pt x="1103" y="3"/>
                    </a:lnTo>
                    <a:lnTo>
                      <a:pt x="1103" y="3"/>
                    </a:lnTo>
                    <a:lnTo>
                      <a:pt x="1103" y="3"/>
                    </a:lnTo>
                    <a:lnTo>
                      <a:pt x="1103" y="0"/>
                    </a:lnTo>
                    <a:lnTo>
                      <a:pt x="1091" y="0"/>
                    </a:lnTo>
                    <a:close/>
                    <a:moveTo>
                      <a:pt x="1114" y="0"/>
                    </a:moveTo>
                    <a:lnTo>
                      <a:pt x="1114" y="3"/>
                    </a:lnTo>
                    <a:lnTo>
                      <a:pt x="1114" y="3"/>
                    </a:lnTo>
                    <a:lnTo>
                      <a:pt x="1114" y="3"/>
                    </a:lnTo>
                    <a:lnTo>
                      <a:pt x="1114" y="6"/>
                    </a:lnTo>
                    <a:lnTo>
                      <a:pt x="1114" y="6"/>
                    </a:lnTo>
                    <a:lnTo>
                      <a:pt x="1111" y="6"/>
                    </a:lnTo>
                    <a:lnTo>
                      <a:pt x="1111" y="9"/>
                    </a:lnTo>
                    <a:lnTo>
                      <a:pt x="1111" y="9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7" y="17"/>
                    </a:lnTo>
                    <a:lnTo>
                      <a:pt x="1117" y="17"/>
                    </a:lnTo>
                    <a:lnTo>
                      <a:pt x="1117" y="20"/>
                    </a:lnTo>
                    <a:lnTo>
                      <a:pt x="1117" y="20"/>
                    </a:lnTo>
                    <a:lnTo>
                      <a:pt x="1120" y="20"/>
                    </a:lnTo>
                    <a:lnTo>
                      <a:pt x="1120" y="20"/>
                    </a:lnTo>
                    <a:lnTo>
                      <a:pt x="1120" y="20"/>
                    </a:lnTo>
                    <a:lnTo>
                      <a:pt x="1123" y="23"/>
                    </a:lnTo>
                    <a:lnTo>
                      <a:pt x="1126" y="23"/>
                    </a:lnTo>
                    <a:lnTo>
                      <a:pt x="1129" y="23"/>
                    </a:lnTo>
                    <a:lnTo>
                      <a:pt x="1129" y="23"/>
                    </a:lnTo>
                    <a:lnTo>
                      <a:pt x="1132" y="23"/>
                    </a:lnTo>
                    <a:lnTo>
                      <a:pt x="1132" y="26"/>
                    </a:lnTo>
                    <a:lnTo>
                      <a:pt x="1140" y="26"/>
                    </a:lnTo>
                    <a:lnTo>
                      <a:pt x="1140" y="23"/>
                    </a:lnTo>
                    <a:lnTo>
                      <a:pt x="1137" y="23"/>
                    </a:lnTo>
                    <a:lnTo>
                      <a:pt x="1137" y="23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2" y="20"/>
                    </a:lnTo>
                    <a:lnTo>
                      <a:pt x="1129" y="17"/>
                    </a:lnTo>
                    <a:lnTo>
                      <a:pt x="1126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17" y="14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6"/>
                    </a:lnTo>
                    <a:lnTo>
                      <a:pt x="1117" y="6"/>
                    </a:lnTo>
                    <a:lnTo>
                      <a:pt x="1117" y="6"/>
                    </a:lnTo>
                    <a:lnTo>
                      <a:pt x="1120" y="6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3" y="3"/>
                    </a:lnTo>
                    <a:lnTo>
                      <a:pt x="1123" y="0"/>
                    </a:lnTo>
                    <a:lnTo>
                      <a:pt x="1123" y="0"/>
                    </a:lnTo>
                    <a:lnTo>
                      <a:pt x="1114" y="0"/>
                    </a:lnTo>
                    <a:close/>
                    <a:moveTo>
                      <a:pt x="1132" y="0"/>
                    </a:moveTo>
                    <a:lnTo>
                      <a:pt x="1132" y="0"/>
                    </a:lnTo>
                    <a:lnTo>
                      <a:pt x="1132" y="0"/>
                    </a:lnTo>
                    <a:lnTo>
                      <a:pt x="1132" y="3"/>
                    </a:lnTo>
                    <a:lnTo>
                      <a:pt x="1132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7" y="9"/>
                    </a:lnTo>
                    <a:lnTo>
                      <a:pt x="1137" y="9"/>
                    </a:lnTo>
                    <a:lnTo>
                      <a:pt x="1137" y="9"/>
                    </a:lnTo>
                    <a:lnTo>
                      <a:pt x="1140" y="9"/>
                    </a:lnTo>
                    <a:lnTo>
                      <a:pt x="1140" y="9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3"/>
                    </a:lnTo>
                    <a:lnTo>
                      <a:pt x="1140" y="3"/>
                    </a:lnTo>
                    <a:lnTo>
                      <a:pt x="1140" y="3"/>
                    </a:lnTo>
                    <a:lnTo>
                      <a:pt x="1140" y="0"/>
                    </a:lnTo>
                    <a:lnTo>
                      <a:pt x="1132" y="0"/>
                    </a:lnTo>
                    <a:close/>
                    <a:moveTo>
                      <a:pt x="1149" y="0"/>
                    </a:moveTo>
                    <a:lnTo>
                      <a:pt x="1149" y="26"/>
                    </a:lnTo>
                    <a:lnTo>
                      <a:pt x="1154" y="26"/>
                    </a:lnTo>
                    <a:lnTo>
                      <a:pt x="1154" y="23"/>
                    </a:lnTo>
                    <a:lnTo>
                      <a:pt x="1177" y="23"/>
                    </a:lnTo>
                    <a:lnTo>
                      <a:pt x="1177" y="20"/>
                    </a:lnTo>
                    <a:lnTo>
                      <a:pt x="1154" y="20"/>
                    </a:lnTo>
                    <a:lnTo>
                      <a:pt x="1154" y="0"/>
                    </a:lnTo>
                    <a:lnTo>
                      <a:pt x="1149" y="0"/>
                    </a:lnTo>
                    <a:close/>
                    <a:moveTo>
                      <a:pt x="1186" y="0"/>
                    </a:moveTo>
                    <a:lnTo>
                      <a:pt x="1198" y="26"/>
                    </a:lnTo>
                    <a:lnTo>
                      <a:pt x="1203" y="26"/>
                    </a:lnTo>
                    <a:lnTo>
                      <a:pt x="1189" y="0"/>
                    </a:lnTo>
                    <a:lnTo>
                      <a:pt x="1186" y="0"/>
                    </a:lnTo>
                    <a:lnTo>
                      <a:pt x="1215" y="0"/>
                    </a:lnTo>
                    <a:lnTo>
                      <a:pt x="1203" y="26"/>
                    </a:lnTo>
                    <a:lnTo>
                      <a:pt x="1209" y="26"/>
                    </a:lnTo>
                    <a:lnTo>
                      <a:pt x="1221" y="0"/>
                    </a:lnTo>
                    <a:lnTo>
                      <a:pt x="1215" y="0"/>
                    </a:lnTo>
                    <a:lnTo>
                      <a:pt x="1186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0" name="Freeform 96"/>
              <p:cNvSpPr>
                <a:spLocks noEditPoints="1"/>
              </p:cNvSpPr>
              <p:nvPr userDrawn="1"/>
            </p:nvSpPr>
            <p:spPr bwMode="auto">
              <a:xfrm>
                <a:off x="18" y="4094"/>
                <a:ext cx="806" cy="4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40" y="6"/>
                  </a:cxn>
                  <a:cxn ang="0">
                    <a:pos x="89" y="6"/>
                  </a:cxn>
                  <a:cxn ang="0">
                    <a:pos x="149" y="6"/>
                  </a:cxn>
                  <a:cxn ang="0">
                    <a:pos x="155" y="6"/>
                  </a:cxn>
                  <a:cxn ang="0">
                    <a:pos x="161" y="3"/>
                  </a:cxn>
                  <a:cxn ang="0">
                    <a:pos x="155" y="0"/>
                  </a:cxn>
                  <a:cxn ang="0">
                    <a:pos x="149" y="0"/>
                  </a:cxn>
                  <a:cxn ang="0">
                    <a:pos x="144" y="3"/>
                  </a:cxn>
                  <a:cxn ang="0">
                    <a:pos x="187" y="6"/>
                  </a:cxn>
                  <a:cxn ang="0">
                    <a:pos x="184" y="6"/>
                  </a:cxn>
                  <a:cxn ang="0">
                    <a:pos x="258" y="6"/>
                  </a:cxn>
                  <a:cxn ang="0">
                    <a:pos x="253" y="6"/>
                  </a:cxn>
                  <a:cxn ang="0">
                    <a:pos x="276" y="6"/>
                  </a:cxn>
                  <a:cxn ang="0">
                    <a:pos x="367" y="6"/>
                  </a:cxn>
                  <a:cxn ang="0">
                    <a:pos x="379" y="3"/>
                  </a:cxn>
                  <a:cxn ang="0">
                    <a:pos x="419" y="6"/>
                  </a:cxn>
                  <a:cxn ang="0">
                    <a:pos x="448" y="3"/>
                  </a:cxn>
                  <a:cxn ang="0">
                    <a:pos x="482" y="6"/>
                  </a:cxn>
                  <a:cxn ang="0">
                    <a:pos x="497" y="6"/>
                  </a:cxn>
                  <a:cxn ang="0">
                    <a:pos x="551" y="6"/>
                  </a:cxn>
                  <a:cxn ang="0">
                    <a:pos x="560" y="3"/>
                  </a:cxn>
                  <a:cxn ang="0">
                    <a:pos x="551" y="3"/>
                  </a:cxn>
                  <a:cxn ang="0">
                    <a:pos x="586" y="6"/>
                  </a:cxn>
                  <a:cxn ang="0">
                    <a:pos x="591" y="6"/>
                  </a:cxn>
                  <a:cxn ang="0">
                    <a:pos x="597" y="3"/>
                  </a:cxn>
                  <a:cxn ang="0">
                    <a:pos x="591" y="0"/>
                  </a:cxn>
                  <a:cxn ang="0">
                    <a:pos x="586" y="0"/>
                  </a:cxn>
                  <a:cxn ang="0">
                    <a:pos x="580" y="3"/>
                  </a:cxn>
                  <a:cxn ang="0">
                    <a:pos x="617" y="6"/>
                  </a:cxn>
                  <a:cxn ang="0">
                    <a:pos x="655" y="6"/>
                  </a:cxn>
                  <a:cxn ang="0">
                    <a:pos x="663" y="6"/>
                  </a:cxn>
                  <a:cxn ang="0">
                    <a:pos x="689" y="3"/>
                  </a:cxn>
                  <a:cxn ang="0">
                    <a:pos x="746" y="6"/>
                  </a:cxn>
                  <a:cxn ang="0">
                    <a:pos x="761" y="6"/>
                  </a:cxn>
                  <a:cxn ang="0">
                    <a:pos x="755" y="3"/>
                  </a:cxn>
                  <a:cxn ang="0">
                    <a:pos x="746" y="0"/>
                  </a:cxn>
                  <a:cxn ang="0">
                    <a:pos x="738" y="3"/>
                  </a:cxn>
                  <a:cxn ang="0">
                    <a:pos x="732" y="6"/>
                  </a:cxn>
                  <a:cxn ang="0">
                    <a:pos x="807" y="6"/>
                  </a:cxn>
                  <a:cxn ang="0">
                    <a:pos x="835" y="3"/>
                  </a:cxn>
                  <a:cxn ang="0">
                    <a:pos x="876" y="6"/>
                  </a:cxn>
                  <a:cxn ang="0">
                    <a:pos x="893" y="6"/>
                  </a:cxn>
                  <a:cxn ang="0">
                    <a:pos x="956" y="3"/>
                  </a:cxn>
                  <a:cxn ang="0">
                    <a:pos x="979" y="6"/>
                  </a:cxn>
                  <a:cxn ang="0">
                    <a:pos x="1051" y="6"/>
                  </a:cxn>
                  <a:cxn ang="0">
                    <a:pos x="1088" y="6"/>
                  </a:cxn>
                  <a:cxn ang="0">
                    <a:pos x="1114" y="6"/>
                  </a:cxn>
                  <a:cxn ang="0">
                    <a:pos x="1108" y="3"/>
                  </a:cxn>
                  <a:cxn ang="0">
                    <a:pos x="1097" y="3"/>
                  </a:cxn>
                  <a:cxn ang="0">
                    <a:pos x="1137" y="6"/>
                  </a:cxn>
                  <a:cxn ang="0">
                    <a:pos x="1148" y="6"/>
                  </a:cxn>
                  <a:cxn ang="0">
                    <a:pos x="1145" y="3"/>
                  </a:cxn>
                  <a:cxn ang="0">
                    <a:pos x="1140" y="0"/>
                  </a:cxn>
                  <a:cxn ang="0">
                    <a:pos x="1134" y="3"/>
                  </a:cxn>
                  <a:cxn ang="0">
                    <a:pos x="1128" y="6"/>
                  </a:cxn>
                  <a:cxn ang="0">
                    <a:pos x="1188" y="6"/>
                  </a:cxn>
                  <a:cxn ang="0">
                    <a:pos x="1194" y="3"/>
                  </a:cxn>
                  <a:cxn ang="0">
                    <a:pos x="1232" y="6"/>
                  </a:cxn>
                </a:cxnLst>
                <a:rect l="0" t="0" r="r" b="b"/>
                <a:pathLst>
                  <a:path w="1234" h="6">
                    <a:moveTo>
                      <a:pt x="17" y="6"/>
                    </a:moveTo>
                    <a:lnTo>
                      <a:pt x="17" y="6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7" y="6"/>
                    </a:lnTo>
                    <a:close/>
                    <a:moveTo>
                      <a:pt x="40" y="6"/>
                    </a:moveTo>
                    <a:lnTo>
                      <a:pt x="40" y="3"/>
                    </a:lnTo>
                    <a:lnTo>
                      <a:pt x="34" y="3"/>
                    </a:lnTo>
                    <a:lnTo>
                      <a:pt x="34" y="6"/>
                    </a:lnTo>
                    <a:lnTo>
                      <a:pt x="40" y="6"/>
                    </a:lnTo>
                    <a:close/>
                    <a:moveTo>
                      <a:pt x="72" y="6"/>
                    </a:moveTo>
                    <a:lnTo>
                      <a:pt x="72" y="3"/>
                    </a:lnTo>
                    <a:lnTo>
                      <a:pt x="66" y="3"/>
                    </a:lnTo>
                    <a:lnTo>
                      <a:pt x="66" y="6"/>
                    </a:lnTo>
                    <a:lnTo>
                      <a:pt x="72" y="6"/>
                    </a:lnTo>
                    <a:close/>
                    <a:moveTo>
                      <a:pt x="89" y="6"/>
                    </a:moveTo>
                    <a:lnTo>
                      <a:pt x="89" y="6"/>
                    </a:lnTo>
                    <a:lnTo>
                      <a:pt x="112" y="6"/>
                    </a:lnTo>
                    <a:lnTo>
                      <a:pt x="112" y="3"/>
                    </a:lnTo>
                    <a:lnTo>
                      <a:pt x="83" y="3"/>
                    </a:lnTo>
                    <a:lnTo>
                      <a:pt x="83" y="6"/>
                    </a:lnTo>
                    <a:lnTo>
                      <a:pt x="89" y="6"/>
                    </a:lnTo>
                    <a:close/>
                    <a:moveTo>
                      <a:pt x="149" y="6"/>
                    </a:moveTo>
                    <a:lnTo>
                      <a:pt x="149" y="6"/>
                    </a:lnTo>
                    <a:lnTo>
                      <a:pt x="149" y="6"/>
                    </a:lnTo>
                    <a:lnTo>
                      <a:pt x="152" y="6"/>
                    </a:lnTo>
                    <a:lnTo>
                      <a:pt x="152" y="6"/>
                    </a:lnTo>
                    <a:lnTo>
                      <a:pt x="152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58" y="3"/>
                    </a:lnTo>
                    <a:lnTo>
                      <a:pt x="158" y="3"/>
                    </a:lnTo>
                    <a:lnTo>
                      <a:pt x="158" y="3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49" y="0"/>
                    </a:lnTo>
                    <a:lnTo>
                      <a:pt x="149" y="0"/>
                    </a:lnTo>
                    <a:lnTo>
                      <a:pt x="149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44" y="6"/>
                    </a:lnTo>
                    <a:lnTo>
                      <a:pt x="141" y="6"/>
                    </a:lnTo>
                    <a:lnTo>
                      <a:pt x="141" y="6"/>
                    </a:lnTo>
                    <a:lnTo>
                      <a:pt x="141" y="6"/>
                    </a:lnTo>
                    <a:lnTo>
                      <a:pt x="149" y="6"/>
                    </a:lnTo>
                    <a:close/>
                    <a:moveTo>
                      <a:pt x="187" y="6"/>
                    </a:moveTo>
                    <a:lnTo>
                      <a:pt x="187" y="6"/>
                    </a:lnTo>
                    <a:lnTo>
                      <a:pt x="198" y="6"/>
                    </a:lnTo>
                    <a:lnTo>
                      <a:pt x="198" y="3"/>
                    </a:lnTo>
                    <a:lnTo>
                      <a:pt x="169" y="3"/>
                    </a:lnTo>
                    <a:lnTo>
                      <a:pt x="169" y="6"/>
                    </a:lnTo>
                    <a:lnTo>
                      <a:pt x="184" y="6"/>
                    </a:lnTo>
                    <a:lnTo>
                      <a:pt x="184" y="6"/>
                    </a:lnTo>
                    <a:lnTo>
                      <a:pt x="187" y="6"/>
                    </a:lnTo>
                    <a:close/>
                    <a:moveTo>
                      <a:pt x="227" y="6"/>
                    </a:moveTo>
                    <a:lnTo>
                      <a:pt x="224" y="3"/>
                    </a:lnTo>
                    <a:lnTo>
                      <a:pt x="218" y="3"/>
                    </a:lnTo>
                    <a:lnTo>
                      <a:pt x="215" y="6"/>
                    </a:lnTo>
                    <a:lnTo>
                      <a:pt x="227" y="6"/>
                    </a:lnTo>
                    <a:close/>
                    <a:moveTo>
                      <a:pt x="258" y="6"/>
                    </a:moveTo>
                    <a:lnTo>
                      <a:pt x="258" y="6"/>
                    </a:lnTo>
                    <a:lnTo>
                      <a:pt x="270" y="6"/>
                    </a:lnTo>
                    <a:lnTo>
                      <a:pt x="270" y="3"/>
                    </a:lnTo>
                    <a:lnTo>
                      <a:pt x="241" y="3"/>
                    </a:lnTo>
                    <a:lnTo>
                      <a:pt x="241" y="6"/>
                    </a:lnTo>
                    <a:lnTo>
                      <a:pt x="253" y="6"/>
                    </a:lnTo>
                    <a:lnTo>
                      <a:pt x="253" y="6"/>
                    </a:lnTo>
                    <a:lnTo>
                      <a:pt x="258" y="6"/>
                    </a:lnTo>
                    <a:close/>
                    <a:moveTo>
                      <a:pt x="281" y="6"/>
                    </a:moveTo>
                    <a:lnTo>
                      <a:pt x="281" y="6"/>
                    </a:lnTo>
                    <a:lnTo>
                      <a:pt x="304" y="6"/>
                    </a:lnTo>
                    <a:lnTo>
                      <a:pt x="304" y="3"/>
                    </a:lnTo>
                    <a:lnTo>
                      <a:pt x="276" y="3"/>
                    </a:lnTo>
                    <a:lnTo>
                      <a:pt x="276" y="6"/>
                    </a:lnTo>
                    <a:lnTo>
                      <a:pt x="281" y="6"/>
                    </a:lnTo>
                    <a:close/>
                    <a:moveTo>
                      <a:pt x="339" y="6"/>
                    </a:moveTo>
                    <a:lnTo>
                      <a:pt x="339" y="3"/>
                    </a:lnTo>
                    <a:lnTo>
                      <a:pt x="333" y="3"/>
                    </a:lnTo>
                    <a:lnTo>
                      <a:pt x="333" y="6"/>
                    </a:lnTo>
                    <a:lnTo>
                      <a:pt x="339" y="6"/>
                    </a:lnTo>
                    <a:close/>
                    <a:moveTo>
                      <a:pt x="367" y="6"/>
                    </a:moveTo>
                    <a:lnTo>
                      <a:pt x="367" y="3"/>
                    </a:lnTo>
                    <a:lnTo>
                      <a:pt x="365" y="3"/>
                    </a:lnTo>
                    <a:lnTo>
                      <a:pt x="365" y="6"/>
                    </a:lnTo>
                    <a:lnTo>
                      <a:pt x="367" y="6"/>
                    </a:lnTo>
                    <a:close/>
                    <a:moveTo>
                      <a:pt x="390" y="6"/>
                    </a:moveTo>
                    <a:lnTo>
                      <a:pt x="388" y="3"/>
                    </a:lnTo>
                    <a:lnTo>
                      <a:pt x="379" y="3"/>
                    </a:lnTo>
                    <a:lnTo>
                      <a:pt x="379" y="6"/>
                    </a:lnTo>
                    <a:lnTo>
                      <a:pt x="390" y="6"/>
                    </a:lnTo>
                    <a:close/>
                    <a:moveTo>
                      <a:pt x="419" y="6"/>
                    </a:moveTo>
                    <a:lnTo>
                      <a:pt x="419" y="3"/>
                    </a:lnTo>
                    <a:lnTo>
                      <a:pt x="416" y="3"/>
                    </a:lnTo>
                    <a:lnTo>
                      <a:pt x="416" y="6"/>
                    </a:lnTo>
                    <a:lnTo>
                      <a:pt x="419" y="6"/>
                    </a:lnTo>
                    <a:close/>
                    <a:moveTo>
                      <a:pt x="436" y="6"/>
                    </a:moveTo>
                    <a:lnTo>
                      <a:pt x="436" y="3"/>
                    </a:lnTo>
                    <a:lnTo>
                      <a:pt x="431" y="3"/>
                    </a:lnTo>
                    <a:lnTo>
                      <a:pt x="431" y="6"/>
                    </a:lnTo>
                    <a:lnTo>
                      <a:pt x="436" y="6"/>
                    </a:lnTo>
                    <a:close/>
                    <a:moveTo>
                      <a:pt x="451" y="6"/>
                    </a:moveTo>
                    <a:lnTo>
                      <a:pt x="448" y="3"/>
                    </a:lnTo>
                    <a:lnTo>
                      <a:pt x="442" y="3"/>
                    </a:lnTo>
                    <a:lnTo>
                      <a:pt x="445" y="6"/>
                    </a:lnTo>
                    <a:lnTo>
                      <a:pt x="451" y="6"/>
                    </a:lnTo>
                    <a:close/>
                    <a:moveTo>
                      <a:pt x="488" y="6"/>
                    </a:moveTo>
                    <a:lnTo>
                      <a:pt x="491" y="3"/>
                    </a:lnTo>
                    <a:lnTo>
                      <a:pt x="485" y="3"/>
                    </a:lnTo>
                    <a:lnTo>
                      <a:pt x="482" y="6"/>
                    </a:lnTo>
                    <a:lnTo>
                      <a:pt x="488" y="6"/>
                    </a:lnTo>
                    <a:close/>
                    <a:moveTo>
                      <a:pt x="502" y="6"/>
                    </a:moveTo>
                    <a:lnTo>
                      <a:pt x="502" y="6"/>
                    </a:lnTo>
                    <a:lnTo>
                      <a:pt x="525" y="6"/>
                    </a:lnTo>
                    <a:lnTo>
                      <a:pt x="525" y="3"/>
                    </a:lnTo>
                    <a:lnTo>
                      <a:pt x="497" y="3"/>
                    </a:lnTo>
                    <a:lnTo>
                      <a:pt x="497" y="6"/>
                    </a:lnTo>
                    <a:lnTo>
                      <a:pt x="502" y="6"/>
                    </a:lnTo>
                    <a:close/>
                    <a:moveTo>
                      <a:pt x="540" y="6"/>
                    </a:moveTo>
                    <a:lnTo>
                      <a:pt x="540" y="6"/>
                    </a:lnTo>
                    <a:lnTo>
                      <a:pt x="548" y="6"/>
                    </a:lnTo>
                    <a:lnTo>
                      <a:pt x="548" y="6"/>
                    </a:lnTo>
                    <a:lnTo>
                      <a:pt x="551" y="6"/>
                    </a:lnTo>
                    <a:lnTo>
                      <a:pt x="551" y="6"/>
                    </a:lnTo>
                    <a:lnTo>
                      <a:pt x="551" y="6"/>
                    </a:lnTo>
                    <a:lnTo>
                      <a:pt x="566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3"/>
                    </a:lnTo>
                    <a:lnTo>
                      <a:pt x="560" y="3"/>
                    </a:lnTo>
                    <a:lnTo>
                      <a:pt x="560" y="3"/>
                    </a:lnTo>
                    <a:lnTo>
                      <a:pt x="560" y="3"/>
                    </a:lnTo>
                    <a:lnTo>
                      <a:pt x="557" y="3"/>
                    </a:lnTo>
                    <a:lnTo>
                      <a:pt x="557" y="3"/>
                    </a:lnTo>
                    <a:lnTo>
                      <a:pt x="554" y="3"/>
                    </a:lnTo>
                    <a:lnTo>
                      <a:pt x="551" y="3"/>
                    </a:lnTo>
                    <a:lnTo>
                      <a:pt x="551" y="3"/>
                    </a:lnTo>
                    <a:lnTo>
                      <a:pt x="548" y="3"/>
                    </a:lnTo>
                    <a:lnTo>
                      <a:pt x="545" y="3"/>
                    </a:lnTo>
                    <a:lnTo>
                      <a:pt x="534" y="3"/>
                    </a:lnTo>
                    <a:lnTo>
                      <a:pt x="534" y="6"/>
                    </a:lnTo>
                    <a:lnTo>
                      <a:pt x="540" y="6"/>
                    </a:lnTo>
                    <a:close/>
                    <a:moveTo>
                      <a:pt x="586" y="6"/>
                    </a:moveTo>
                    <a:lnTo>
                      <a:pt x="586" y="6"/>
                    </a:lnTo>
                    <a:lnTo>
                      <a:pt x="586" y="6"/>
                    </a:lnTo>
                    <a:lnTo>
                      <a:pt x="588" y="6"/>
                    </a:lnTo>
                    <a:lnTo>
                      <a:pt x="588" y="6"/>
                    </a:lnTo>
                    <a:lnTo>
                      <a:pt x="588" y="6"/>
                    </a:lnTo>
                    <a:lnTo>
                      <a:pt x="591" y="6"/>
                    </a:lnTo>
                    <a:lnTo>
                      <a:pt x="591" y="6"/>
                    </a:lnTo>
                    <a:lnTo>
                      <a:pt x="591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4" y="3"/>
                    </a:lnTo>
                    <a:lnTo>
                      <a:pt x="594" y="3"/>
                    </a:lnTo>
                    <a:lnTo>
                      <a:pt x="594" y="3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88" y="0"/>
                    </a:lnTo>
                    <a:lnTo>
                      <a:pt x="588" y="0"/>
                    </a:lnTo>
                    <a:lnTo>
                      <a:pt x="588" y="0"/>
                    </a:lnTo>
                    <a:lnTo>
                      <a:pt x="586" y="0"/>
                    </a:lnTo>
                    <a:lnTo>
                      <a:pt x="586" y="0"/>
                    </a:lnTo>
                    <a:lnTo>
                      <a:pt x="586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0" y="3"/>
                    </a:lnTo>
                    <a:lnTo>
                      <a:pt x="580" y="3"/>
                    </a:lnTo>
                    <a:lnTo>
                      <a:pt x="580" y="3"/>
                    </a:lnTo>
                    <a:lnTo>
                      <a:pt x="580" y="6"/>
                    </a:lnTo>
                    <a:lnTo>
                      <a:pt x="577" y="6"/>
                    </a:lnTo>
                    <a:lnTo>
                      <a:pt x="577" y="6"/>
                    </a:lnTo>
                    <a:lnTo>
                      <a:pt x="577" y="6"/>
                    </a:lnTo>
                    <a:lnTo>
                      <a:pt x="586" y="6"/>
                    </a:lnTo>
                    <a:close/>
                    <a:moveTo>
                      <a:pt x="617" y="6"/>
                    </a:moveTo>
                    <a:lnTo>
                      <a:pt x="617" y="3"/>
                    </a:lnTo>
                    <a:lnTo>
                      <a:pt x="614" y="3"/>
                    </a:lnTo>
                    <a:lnTo>
                      <a:pt x="614" y="6"/>
                    </a:lnTo>
                    <a:lnTo>
                      <a:pt x="617" y="6"/>
                    </a:lnTo>
                    <a:close/>
                    <a:moveTo>
                      <a:pt x="640" y="6"/>
                    </a:moveTo>
                    <a:lnTo>
                      <a:pt x="640" y="6"/>
                    </a:lnTo>
                    <a:lnTo>
                      <a:pt x="655" y="6"/>
                    </a:lnTo>
                    <a:lnTo>
                      <a:pt x="655" y="3"/>
                    </a:lnTo>
                    <a:lnTo>
                      <a:pt x="623" y="3"/>
                    </a:lnTo>
                    <a:lnTo>
                      <a:pt x="623" y="6"/>
                    </a:lnTo>
                    <a:lnTo>
                      <a:pt x="637" y="6"/>
                    </a:lnTo>
                    <a:lnTo>
                      <a:pt x="637" y="6"/>
                    </a:lnTo>
                    <a:lnTo>
                      <a:pt x="640" y="6"/>
                    </a:lnTo>
                    <a:close/>
                    <a:moveTo>
                      <a:pt x="663" y="6"/>
                    </a:moveTo>
                    <a:lnTo>
                      <a:pt x="660" y="3"/>
                    </a:lnTo>
                    <a:lnTo>
                      <a:pt x="655" y="3"/>
                    </a:lnTo>
                    <a:lnTo>
                      <a:pt x="657" y="6"/>
                    </a:lnTo>
                    <a:lnTo>
                      <a:pt x="663" y="6"/>
                    </a:lnTo>
                    <a:close/>
                    <a:moveTo>
                      <a:pt x="692" y="6"/>
                    </a:moveTo>
                    <a:lnTo>
                      <a:pt x="695" y="3"/>
                    </a:lnTo>
                    <a:lnTo>
                      <a:pt x="689" y="3"/>
                    </a:lnTo>
                    <a:lnTo>
                      <a:pt x="686" y="6"/>
                    </a:lnTo>
                    <a:lnTo>
                      <a:pt x="692" y="6"/>
                    </a:lnTo>
                    <a:close/>
                    <a:moveTo>
                      <a:pt x="741" y="6"/>
                    </a:moveTo>
                    <a:lnTo>
                      <a:pt x="741" y="6"/>
                    </a:lnTo>
                    <a:lnTo>
                      <a:pt x="744" y="6"/>
                    </a:lnTo>
                    <a:lnTo>
                      <a:pt x="744" y="6"/>
                    </a:lnTo>
                    <a:lnTo>
                      <a:pt x="746" y="6"/>
                    </a:lnTo>
                    <a:lnTo>
                      <a:pt x="746" y="6"/>
                    </a:lnTo>
                    <a:lnTo>
                      <a:pt x="746" y="6"/>
                    </a:lnTo>
                    <a:lnTo>
                      <a:pt x="749" y="6"/>
                    </a:lnTo>
                    <a:lnTo>
                      <a:pt x="749" y="6"/>
                    </a:lnTo>
                    <a:lnTo>
                      <a:pt x="752" y="6"/>
                    </a:lnTo>
                    <a:lnTo>
                      <a:pt x="761" y="6"/>
                    </a:lnTo>
                    <a:lnTo>
                      <a:pt x="761" y="6"/>
                    </a:lnTo>
                    <a:lnTo>
                      <a:pt x="761" y="6"/>
                    </a:lnTo>
                    <a:lnTo>
                      <a:pt x="758" y="6"/>
                    </a:lnTo>
                    <a:lnTo>
                      <a:pt x="758" y="3"/>
                    </a:lnTo>
                    <a:lnTo>
                      <a:pt x="758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2" y="3"/>
                    </a:lnTo>
                    <a:lnTo>
                      <a:pt x="752" y="3"/>
                    </a:lnTo>
                    <a:lnTo>
                      <a:pt x="752" y="3"/>
                    </a:lnTo>
                    <a:lnTo>
                      <a:pt x="749" y="0"/>
                    </a:lnTo>
                    <a:lnTo>
                      <a:pt x="749" y="0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44" y="0"/>
                    </a:lnTo>
                    <a:lnTo>
                      <a:pt x="744" y="0"/>
                    </a:lnTo>
                    <a:lnTo>
                      <a:pt x="741" y="0"/>
                    </a:lnTo>
                    <a:lnTo>
                      <a:pt x="741" y="0"/>
                    </a:lnTo>
                    <a:lnTo>
                      <a:pt x="741" y="3"/>
                    </a:lnTo>
                    <a:lnTo>
                      <a:pt x="738" y="3"/>
                    </a:lnTo>
                    <a:lnTo>
                      <a:pt x="738" y="3"/>
                    </a:lnTo>
                    <a:lnTo>
                      <a:pt x="735" y="3"/>
                    </a:lnTo>
                    <a:lnTo>
                      <a:pt x="735" y="3"/>
                    </a:lnTo>
                    <a:lnTo>
                      <a:pt x="735" y="3"/>
                    </a:lnTo>
                    <a:lnTo>
                      <a:pt x="732" y="3"/>
                    </a:lnTo>
                    <a:lnTo>
                      <a:pt x="732" y="3"/>
                    </a:lnTo>
                    <a:lnTo>
                      <a:pt x="732" y="6"/>
                    </a:lnTo>
                    <a:lnTo>
                      <a:pt x="729" y="6"/>
                    </a:lnTo>
                    <a:lnTo>
                      <a:pt x="729" y="6"/>
                    </a:lnTo>
                    <a:lnTo>
                      <a:pt x="729" y="6"/>
                    </a:lnTo>
                    <a:lnTo>
                      <a:pt x="741" y="6"/>
                    </a:lnTo>
                    <a:close/>
                    <a:moveTo>
                      <a:pt x="787" y="6"/>
                    </a:moveTo>
                    <a:lnTo>
                      <a:pt x="787" y="6"/>
                    </a:lnTo>
                    <a:lnTo>
                      <a:pt x="807" y="6"/>
                    </a:lnTo>
                    <a:lnTo>
                      <a:pt x="807" y="3"/>
                    </a:lnTo>
                    <a:lnTo>
                      <a:pt x="781" y="3"/>
                    </a:lnTo>
                    <a:lnTo>
                      <a:pt x="781" y="6"/>
                    </a:lnTo>
                    <a:lnTo>
                      <a:pt x="787" y="6"/>
                    </a:lnTo>
                    <a:close/>
                    <a:moveTo>
                      <a:pt x="844" y="6"/>
                    </a:moveTo>
                    <a:lnTo>
                      <a:pt x="841" y="3"/>
                    </a:lnTo>
                    <a:lnTo>
                      <a:pt x="835" y="3"/>
                    </a:lnTo>
                    <a:lnTo>
                      <a:pt x="835" y="6"/>
                    </a:lnTo>
                    <a:lnTo>
                      <a:pt x="844" y="6"/>
                    </a:lnTo>
                    <a:close/>
                    <a:moveTo>
                      <a:pt x="876" y="6"/>
                    </a:moveTo>
                    <a:lnTo>
                      <a:pt x="876" y="3"/>
                    </a:lnTo>
                    <a:lnTo>
                      <a:pt x="870" y="3"/>
                    </a:lnTo>
                    <a:lnTo>
                      <a:pt x="870" y="6"/>
                    </a:lnTo>
                    <a:lnTo>
                      <a:pt x="876" y="6"/>
                    </a:lnTo>
                    <a:close/>
                    <a:moveTo>
                      <a:pt x="893" y="6"/>
                    </a:moveTo>
                    <a:lnTo>
                      <a:pt x="893" y="6"/>
                    </a:lnTo>
                    <a:lnTo>
                      <a:pt x="916" y="6"/>
                    </a:lnTo>
                    <a:lnTo>
                      <a:pt x="916" y="3"/>
                    </a:lnTo>
                    <a:lnTo>
                      <a:pt x="887" y="3"/>
                    </a:lnTo>
                    <a:lnTo>
                      <a:pt x="887" y="6"/>
                    </a:lnTo>
                    <a:lnTo>
                      <a:pt x="893" y="6"/>
                    </a:lnTo>
                    <a:close/>
                    <a:moveTo>
                      <a:pt x="927" y="6"/>
                    </a:moveTo>
                    <a:lnTo>
                      <a:pt x="924" y="3"/>
                    </a:lnTo>
                    <a:lnTo>
                      <a:pt x="919" y="3"/>
                    </a:lnTo>
                    <a:lnTo>
                      <a:pt x="921" y="6"/>
                    </a:lnTo>
                    <a:lnTo>
                      <a:pt x="927" y="6"/>
                    </a:lnTo>
                    <a:close/>
                    <a:moveTo>
                      <a:pt x="956" y="6"/>
                    </a:moveTo>
                    <a:lnTo>
                      <a:pt x="956" y="3"/>
                    </a:lnTo>
                    <a:lnTo>
                      <a:pt x="950" y="3"/>
                    </a:lnTo>
                    <a:lnTo>
                      <a:pt x="950" y="6"/>
                    </a:lnTo>
                    <a:lnTo>
                      <a:pt x="956" y="6"/>
                    </a:lnTo>
                    <a:close/>
                    <a:moveTo>
                      <a:pt x="985" y="6"/>
                    </a:moveTo>
                    <a:lnTo>
                      <a:pt x="985" y="3"/>
                    </a:lnTo>
                    <a:lnTo>
                      <a:pt x="982" y="3"/>
                    </a:lnTo>
                    <a:lnTo>
                      <a:pt x="979" y="6"/>
                    </a:lnTo>
                    <a:lnTo>
                      <a:pt x="985" y="6"/>
                    </a:lnTo>
                    <a:close/>
                    <a:moveTo>
                      <a:pt x="1033" y="6"/>
                    </a:moveTo>
                    <a:lnTo>
                      <a:pt x="1033" y="3"/>
                    </a:lnTo>
                    <a:lnTo>
                      <a:pt x="1031" y="3"/>
                    </a:lnTo>
                    <a:lnTo>
                      <a:pt x="1031" y="6"/>
                    </a:lnTo>
                    <a:lnTo>
                      <a:pt x="1033" y="6"/>
                    </a:lnTo>
                    <a:close/>
                    <a:moveTo>
                      <a:pt x="1051" y="6"/>
                    </a:moveTo>
                    <a:lnTo>
                      <a:pt x="1051" y="6"/>
                    </a:lnTo>
                    <a:lnTo>
                      <a:pt x="1074" y="6"/>
                    </a:lnTo>
                    <a:lnTo>
                      <a:pt x="1074" y="3"/>
                    </a:lnTo>
                    <a:lnTo>
                      <a:pt x="1045" y="3"/>
                    </a:lnTo>
                    <a:lnTo>
                      <a:pt x="1045" y="6"/>
                    </a:lnTo>
                    <a:lnTo>
                      <a:pt x="1051" y="6"/>
                    </a:lnTo>
                    <a:close/>
                    <a:moveTo>
                      <a:pt x="1088" y="6"/>
                    </a:moveTo>
                    <a:lnTo>
                      <a:pt x="1088" y="6"/>
                    </a:lnTo>
                    <a:lnTo>
                      <a:pt x="1097" y="6"/>
                    </a:lnTo>
                    <a:lnTo>
                      <a:pt x="1097" y="6"/>
                    </a:lnTo>
                    <a:lnTo>
                      <a:pt x="1099" y="6"/>
                    </a:lnTo>
                    <a:lnTo>
                      <a:pt x="1099" y="6"/>
                    </a:lnTo>
                    <a:lnTo>
                      <a:pt x="1102" y="6"/>
                    </a:lnTo>
                    <a:lnTo>
                      <a:pt x="1114" y="6"/>
                    </a:lnTo>
                    <a:lnTo>
                      <a:pt x="1114" y="6"/>
                    </a:lnTo>
                    <a:lnTo>
                      <a:pt x="1111" y="6"/>
                    </a:lnTo>
                    <a:lnTo>
                      <a:pt x="1111" y="6"/>
                    </a:lnTo>
                    <a:lnTo>
                      <a:pt x="1111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5" y="3"/>
                    </a:lnTo>
                    <a:lnTo>
                      <a:pt x="1102" y="3"/>
                    </a:lnTo>
                    <a:lnTo>
                      <a:pt x="1102" y="3"/>
                    </a:lnTo>
                    <a:lnTo>
                      <a:pt x="1099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82" y="3"/>
                    </a:lnTo>
                    <a:lnTo>
                      <a:pt x="1082" y="6"/>
                    </a:lnTo>
                    <a:lnTo>
                      <a:pt x="1088" y="6"/>
                    </a:lnTo>
                    <a:close/>
                    <a:moveTo>
                      <a:pt x="1134" y="6"/>
                    </a:moveTo>
                    <a:lnTo>
                      <a:pt x="1134" y="6"/>
                    </a:lnTo>
                    <a:lnTo>
                      <a:pt x="1137" y="6"/>
                    </a:lnTo>
                    <a:lnTo>
                      <a:pt x="1137" y="6"/>
                    </a:lnTo>
                    <a:lnTo>
                      <a:pt x="1137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3" y="6"/>
                    </a:lnTo>
                    <a:lnTo>
                      <a:pt x="1151" y="6"/>
                    </a:lnTo>
                    <a:lnTo>
                      <a:pt x="1148" y="6"/>
                    </a:lnTo>
                    <a:lnTo>
                      <a:pt x="1148" y="6"/>
                    </a:lnTo>
                    <a:lnTo>
                      <a:pt x="1148" y="6"/>
                    </a:lnTo>
                    <a:lnTo>
                      <a:pt x="1148" y="3"/>
                    </a:lnTo>
                    <a:lnTo>
                      <a:pt x="1148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3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4" y="0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28" y="3"/>
                    </a:lnTo>
                    <a:lnTo>
                      <a:pt x="1128" y="3"/>
                    </a:lnTo>
                    <a:lnTo>
                      <a:pt x="1128" y="6"/>
                    </a:lnTo>
                    <a:lnTo>
                      <a:pt x="1128" y="6"/>
                    </a:lnTo>
                    <a:lnTo>
                      <a:pt x="1125" y="6"/>
                    </a:lnTo>
                    <a:lnTo>
                      <a:pt x="1125" y="6"/>
                    </a:lnTo>
                    <a:lnTo>
                      <a:pt x="1134" y="6"/>
                    </a:lnTo>
                    <a:close/>
                    <a:moveTo>
                      <a:pt x="1165" y="6"/>
                    </a:moveTo>
                    <a:lnTo>
                      <a:pt x="1165" y="6"/>
                    </a:lnTo>
                    <a:lnTo>
                      <a:pt x="1188" y="6"/>
                    </a:lnTo>
                    <a:lnTo>
                      <a:pt x="1188" y="3"/>
                    </a:lnTo>
                    <a:lnTo>
                      <a:pt x="1160" y="3"/>
                    </a:lnTo>
                    <a:lnTo>
                      <a:pt x="1160" y="6"/>
                    </a:lnTo>
                    <a:lnTo>
                      <a:pt x="1165" y="6"/>
                    </a:lnTo>
                    <a:close/>
                    <a:moveTo>
                      <a:pt x="1200" y="6"/>
                    </a:moveTo>
                    <a:lnTo>
                      <a:pt x="1200" y="3"/>
                    </a:lnTo>
                    <a:lnTo>
                      <a:pt x="1194" y="3"/>
                    </a:lnTo>
                    <a:lnTo>
                      <a:pt x="1197" y="6"/>
                    </a:lnTo>
                    <a:lnTo>
                      <a:pt x="1200" y="6"/>
                    </a:lnTo>
                    <a:lnTo>
                      <a:pt x="1232" y="6"/>
                    </a:lnTo>
                    <a:lnTo>
                      <a:pt x="1234" y="3"/>
                    </a:lnTo>
                    <a:lnTo>
                      <a:pt x="1229" y="3"/>
                    </a:lnTo>
                    <a:lnTo>
                      <a:pt x="1226" y="6"/>
                    </a:lnTo>
                    <a:lnTo>
                      <a:pt x="1232" y="6"/>
                    </a:lnTo>
                    <a:lnTo>
                      <a:pt x="1200" y="6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21" name="Rectangle 97"/>
            <p:cNvSpPr>
              <a:spLocks noChangeArrowheads="1"/>
            </p:cNvSpPr>
            <p:nvPr userDrawn="1"/>
          </p:nvSpPr>
          <p:spPr bwMode="auto">
            <a:xfrm>
              <a:off x="5061" y="4116"/>
              <a:ext cx="656" cy="5"/>
            </a:xfrm>
            <a:prstGeom prst="rect">
              <a:avLst/>
            </a:prstGeom>
            <a:solidFill>
              <a:schemeClr val="tx1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2" name="Rectangle 98"/>
            <p:cNvSpPr>
              <a:spLocks noChangeArrowheads="1"/>
            </p:cNvSpPr>
            <p:nvPr userDrawn="1"/>
          </p:nvSpPr>
          <p:spPr bwMode="auto">
            <a:xfrm>
              <a:off x="5061" y="4308"/>
              <a:ext cx="656" cy="4"/>
            </a:xfrm>
            <a:prstGeom prst="rect">
              <a:avLst/>
            </a:prstGeom>
            <a:solidFill>
              <a:schemeClr val="tx1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gradFill rotWithShape="1">
            <a:gsLst>
              <a:gs pos="0">
                <a:srgbClr val="282899">
                  <a:gamma/>
                  <a:shade val="46275"/>
                  <a:invGamma/>
                </a:srgbClr>
              </a:gs>
              <a:gs pos="100000">
                <a:srgbClr val="2828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17600"/>
            <a:ext cx="9144000" cy="5313363"/>
          </a:xfrm>
          <a:prstGeom prst="rect">
            <a:avLst/>
          </a:prstGeom>
          <a:solidFill>
            <a:srgbClr val="28289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6525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9935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0638"/>
            <a:ext cx="8229600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048375"/>
            <a:ext cx="9144000" cy="809625"/>
          </a:xfrm>
          <a:prstGeom prst="rect">
            <a:avLst/>
          </a:prstGeom>
          <a:gradFill rotWithShape="1">
            <a:gsLst>
              <a:gs pos="0">
                <a:srgbClr val="282899"/>
              </a:gs>
              <a:gs pos="100000">
                <a:srgbClr val="282899">
                  <a:gamma/>
                  <a:shade val="24314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150813" y="6591300"/>
            <a:ext cx="4089196" cy="1661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276225" indent="-276225" algn="l">
              <a:defRPr/>
            </a:pPr>
            <a:r>
              <a:rPr lang="en-US" sz="1200" dirty="0">
                <a:latin typeface="Arial Narrow" pitchFamily="34" charset="0"/>
              </a:rPr>
              <a:t>Eric </a:t>
            </a:r>
            <a:r>
              <a:rPr lang="en-US" sz="1200" dirty="0" err="1">
                <a:latin typeface="Arial Narrow" pitchFamily="34" charset="0"/>
              </a:rPr>
              <a:t>Allender</a:t>
            </a:r>
            <a:r>
              <a:rPr lang="en-US" sz="1200" dirty="0">
                <a:latin typeface="Arial Narrow" pitchFamily="34" charset="0"/>
              </a:rPr>
              <a:t>:</a:t>
            </a:r>
            <a:r>
              <a:rPr lang="en-US" sz="1200" i="1" dirty="0">
                <a:latin typeface="Arial Narrow" pitchFamily="34" charset="0"/>
              </a:rPr>
              <a:t> </a:t>
            </a:r>
            <a:r>
              <a:rPr lang="en-US" sz="1200" i="1" baseline="0" dirty="0" smtClean="0">
                <a:latin typeface="Arial Narrow" pitchFamily="34" charset="0"/>
              </a:rPr>
              <a:t>The Strange Link between Incompressibility and Complexity</a:t>
            </a:r>
            <a:endParaRPr lang="en-US" sz="1200" dirty="0">
              <a:latin typeface="Arial Narrow" pitchFamily="34" charset="0"/>
            </a:endParaRPr>
          </a:p>
        </p:txBody>
      </p:sp>
      <p:grpSp>
        <p:nvGrpSpPr>
          <p:cNvPr id="3" name="Group 83"/>
          <p:cNvGrpSpPr>
            <a:grpSpLocks/>
          </p:cNvGrpSpPr>
          <p:nvPr userDrawn="1"/>
        </p:nvGrpSpPr>
        <p:grpSpPr bwMode="auto">
          <a:xfrm>
            <a:off x="7853363" y="6534150"/>
            <a:ext cx="1222375" cy="311150"/>
            <a:chOff x="5061" y="4116"/>
            <a:chExt cx="656" cy="196"/>
          </a:xfrm>
        </p:grpSpPr>
        <p:grpSp>
          <p:nvGrpSpPr>
            <p:cNvPr id="4" name="Group 77"/>
            <p:cNvGrpSpPr>
              <a:grpSpLocks/>
            </p:cNvGrpSpPr>
            <p:nvPr userDrawn="1"/>
          </p:nvGrpSpPr>
          <p:grpSpPr bwMode="auto">
            <a:xfrm>
              <a:off x="5063" y="4172"/>
              <a:ext cx="654" cy="122"/>
              <a:chOff x="5055" y="80"/>
              <a:chExt cx="654" cy="122"/>
            </a:xfrm>
          </p:grpSpPr>
          <p:sp>
            <p:nvSpPr>
              <p:cNvPr id="1086" name="Freeform 62"/>
              <p:cNvSpPr>
                <a:spLocks/>
              </p:cNvSpPr>
              <p:nvPr userDrawn="1"/>
            </p:nvSpPr>
            <p:spPr bwMode="auto">
              <a:xfrm>
                <a:off x="5055" y="83"/>
                <a:ext cx="106" cy="116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115" y="3"/>
                  </a:cxn>
                  <a:cxn ang="0">
                    <a:pos x="129" y="12"/>
                  </a:cxn>
                  <a:cxn ang="0">
                    <a:pos x="138" y="20"/>
                  </a:cxn>
                  <a:cxn ang="0">
                    <a:pos x="146" y="32"/>
                  </a:cxn>
                  <a:cxn ang="0">
                    <a:pos x="149" y="46"/>
                  </a:cxn>
                  <a:cxn ang="0">
                    <a:pos x="149" y="57"/>
                  </a:cxn>
                  <a:cxn ang="0">
                    <a:pos x="146" y="72"/>
                  </a:cxn>
                  <a:cxn ang="0">
                    <a:pos x="141" y="83"/>
                  </a:cxn>
                  <a:cxn ang="0">
                    <a:pos x="132" y="95"/>
                  </a:cxn>
                  <a:cxn ang="0">
                    <a:pos x="120" y="100"/>
                  </a:cxn>
                  <a:cxn ang="0">
                    <a:pos x="109" y="109"/>
                  </a:cxn>
                  <a:cxn ang="0">
                    <a:pos x="97" y="112"/>
                  </a:cxn>
                  <a:cxn ang="0">
                    <a:pos x="158" y="186"/>
                  </a:cxn>
                  <a:cxn ang="0">
                    <a:pos x="175" y="200"/>
                  </a:cxn>
                  <a:cxn ang="0">
                    <a:pos x="192" y="214"/>
                  </a:cxn>
                  <a:cxn ang="0">
                    <a:pos x="163" y="220"/>
                  </a:cxn>
                  <a:cxn ang="0">
                    <a:pos x="152" y="217"/>
                  </a:cxn>
                  <a:cxn ang="0">
                    <a:pos x="146" y="214"/>
                  </a:cxn>
                  <a:cxn ang="0">
                    <a:pos x="141" y="212"/>
                  </a:cxn>
                  <a:cxn ang="0">
                    <a:pos x="135" y="209"/>
                  </a:cxn>
                  <a:cxn ang="0">
                    <a:pos x="89" y="152"/>
                  </a:cxn>
                  <a:cxn ang="0">
                    <a:pos x="69" y="103"/>
                  </a:cxn>
                  <a:cxn ang="0">
                    <a:pos x="80" y="100"/>
                  </a:cxn>
                  <a:cxn ang="0">
                    <a:pos x="92" y="95"/>
                  </a:cxn>
                  <a:cxn ang="0">
                    <a:pos x="103" y="86"/>
                  </a:cxn>
                  <a:cxn ang="0">
                    <a:pos x="112" y="77"/>
                  </a:cxn>
                  <a:cxn ang="0">
                    <a:pos x="115" y="66"/>
                  </a:cxn>
                  <a:cxn ang="0">
                    <a:pos x="115" y="52"/>
                  </a:cxn>
                  <a:cxn ang="0">
                    <a:pos x="115" y="43"/>
                  </a:cxn>
                  <a:cxn ang="0">
                    <a:pos x="109" y="35"/>
                  </a:cxn>
                  <a:cxn ang="0">
                    <a:pos x="100" y="29"/>
                  </a:cxn>
                  <a:cxn ang="0">
                    <a:pos x="92" y="23"/>
                  </a:cxn>
                  <a:cxn ang="0">
                    <a:pos x="83" y="20"/>
                  </a:cxn>
                  <a:cxn ang="0">
                    <a:pos x="72" y="20"/>
                  </a:cxn>
                  <a:cxn ang="0">
                    <a:pos x="57" y="20"/>
                  </a:cxn>
                  <a:cxn ang="0">
                    <a:pos x="49" y="180"/>
                  </a:cxn>
                  <a:cxn ang="0">
                    <a:pos x="52" y="194"/>
                  </a:cxn>
                  <a:cxn ang="0">
                    <a:pos x="52" y="203"/>
                  </a:cxn>
                  <a:cxn ang="0">
                    <a:pos x="54" y="212"/>
                  </a:cxn>
                  <a:cxn ang="0">
                    <a:pos x="60" y="217"/>
                  </a:cxn>
                  <a:cxn ang="0">
                    <a:pos x="0" y="220"/>
                  </a:cxn>
                  <a:cxn ang="0">
                    <a:pos x="6" y="214"/>
                  </a:cxn>
                  <a:cxn ang="0">
                    <a:pos x="11" y="209"/>
                  </a:cxn>
                  <a:cxn ang="0">
                    <a:pos x="14" y="203"/>
                  </a:cxn>
                  <a:cxn ang="0">
                    <a:pos x="14" y="194"/>
                  </a:cxn>
                  <a:cxn ang="0">
                    <a:pos x="17" y="172"/>
                  </a:cxn>
                  <a:cxn ang="0">
                    <a:pos x="14" y="26"/>
                  </a:cxn>
                  <a:cxn ang="0">
                    <a:pos x="14" y="17"/>
                  </a:cxn>
                  <a:cxn ang="0">
                    <a:pos x="11" y="12"/>
                  </a:cxn>
                  <a:cxn ang="0">
                    <a:pos x="8" y="3"/>
                  </a:cxn>
                  <a:cxn ang="0">
                    <a:pos x="0" y="0"/>
                  </a:cxn>
                </a:cxnLst>
                <a:rect l="0" t="0" r="r" b="b"/>
                <a:pathLst>
                  <a:path w="201" h="220">
                    <a:moveTo>
                      <a:pt x="80" y="0"/>
                    </a:moveTo>
                    <a:lnTo>
                      <a:pt x="86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3"/>
                    </a:lnTo>
                    <a:lnTo>
                      <a:pt x="112" y="3"/>
                    </a:lnTo>
                    <a:lnTo>
                      <a:pt x="115" y="3"/>
                    </a:lnTo>
                    <a:lnTo>
                      <a:pt x="118" y="6"/>
                    </a:lnTo>
                    <a:lnTo>
                      <a:pt x="120" y="6"/>
                    </a:lnTo>
                    <a:lnTo>
                      <a:pt x="123" y="9"/>
                    </a:lnTo>
                    <a:lnTo>
                      <a:pt x="126" y="9"/>
                    </a:lnTo>
                    <a:lnTo>
                      <a:pt x="129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5" y="17"/>
                    </a:lnTo>
                    <a:lnTo>
                      <a:pt x="138" y="17"/>
                    </a:lnTo>
                    <a:lnTo>
                      <a:pt x="138" y="20"/>
                    </a:lnTo>
                    <a:lnTo>
                      <a:pt x="141" y="23"/>
                    </a:lnTo>
                    <a:lnTo>
                      <a:pt x="143" y="26"/>
                    </a:lnTo>
                    <a:lnTo>
                      <a:pt x="143" y="26"/>
                    </a:lnTo>
                    <a:lnTo>
                      <a:pt x="146" y="29"/>
                    </a:lnTo>
                    <a:lnTo>
                      <a:pt x="146" y="32"/>
                    </a:lnTo>
                    <a:lnTo>
                      <a:pt x="146" y="35"/>
                    </a:lnTo>
                    <a:lnTo>
                      <a:pt x="149" y="37"/>
                    </a:lnTo>
                    <a:lnTo>
                      <a:pt x="149" y="40"/>
                    </a:lnTo>
                    <a:lnTo>
                      <a:pt x="149" y="43"/>
                    </a:lnTo>
                    <a:lnTo>
                      <a:pt x="149" y="46"/>
                    </a:lnTo>
                    <a:lnTo>
                      <a:pt x="149" y="49"/>
                    </a:lnTo>
                    <a:lnTo>
                      <a:pt x="152" y="52"/>
                    </a:lnTo>
                    <a:lnTo>
                      <a:pt x="152" y="55"/>
                    </a:lnTo>
                    <a:lnTo>
                      <a:pt x="152" y="55"/>
                    </a:lnTo>
                    <a:lnTo>
                      <a:pt x="149" y="57"/>
                    </a:lnTo>
                    <a:lnTo>
                      <a:pt x="149" y="60"/>
                    </a:lnTo>
                    <a:lnTo>
                      <a:pt x="149" y="63"/>
                    </a:lnTo>
                    <a:lnTo>
                      <a:pt x="149" y="66"/>
                    </a:lnTo>
                    <a:lnTo>
                      <a:pt x="149" y="69"/>
                    </a:lnTo>
                    <a:lnTo>
                      <a:pt x="146" y="72"/>
                    </a:lnTo>
                    <a:lnTo>
                      <a:pt x="146" y="75"/>
                    </a:lnTo>
                    <a:lnTo>
                      <a:pt x="146" y="77"/>
                    </a:lnTo>
                    <a:lnTo>
                      <a:pt x="143" y="77"/>
                    </a:lnTo>
                    <a:lnTo>
                      <a:pt x="143" y="80"/>
                    </a:lnTo>
                    <a:lnTo>
                      <a:pt x="141" y="83"/>
                    </a:lnTo>
                    <a:lnTo>
                      <a:pt x="141" y="86"/>
                    </a:lnTo>
                    <a:lnTo>
                      <a:pt x="138" y="86"/>
                    </a:lnTo>
                    <a:lnTo>
                      <a:pt x="135" y="89"/>
                    </a:lnTo>
                    <a:lnTo>
                      <a:pt x="135" y="92"/>
                    </a:lnTo>
                    <a:lnTo>
                      <a:pt x="132" y="95"/>
                    </a:lnTo>
                    <a:lnTo>
                      <a:pt x="129" y="95"/>
                    </a:lnTo>
                    <a:lnTo>
                      <a:pt x="129" y="97"/>
                    </a:lnTo>
                    <a:lnTo>
                      <a:pt x="126" y="97"/>
                    </a:lnTo>
                    <a:lnTo>
                      <a:pt x="123" y="100"/>
                    </a:lnTo>
                    <a:lnTo>
                      <a:pt x="120" y="100"/>
                    </a:lnTo>
                    <a:lnTo>
                      <a:pt x="120" y="103"/>
                    </a:lnTo>
                    <a:lnTo>
                      <a:pt x="118" y="103"/>
                    </a:lnTo>
                    <a:lnTo>
                      <a:pt x="115" y="106"/>
                    </a:lnTo>
                    <a:lnTo>
                      <a:pt x="112" y="106"/>
                    </a:lnTo>
                    <a:lnTo>
                      <a:pt x="109" y="109"/>
                    </a:lnTo>
                    <a:lnTo>
                      <a:pt x="106" y="109"/>
                    </a:lnTo>
                    <a:lnTo>
                      <a:pt x="106" y="109"/>
                    </a:lnTo>
                    <a:lnTo>
                      <a:pt x="103" y="112"/>
                    </a:lnTo>
                    <a:lnTo>
                      <a:pt x="100" y="112"/>
                    </a:lnTo>
                    <a:lnTo>
                      <a:pt x="97" y="112"/>
                    </a:lnTo>
                    <a:lnTo>
                      <a:pt x="146" y="172"/>
                    </a:lnTo>
                    <a:lnTo>
                      <a:pt x="149" y="177"/>
                    </a:lnTo>
                    <a:lnTo>
                      <a:pt x="152" y="180"/>
                    </a:lnTo>
                    <a:lnTo>
                      <a:pt x="155" y="183"/>
                    </a:lnTo>
                    <a:lnTo>
                      <a:pt x="158" y="186"/>
                    </a:lnTo>
                    <a:lnTo>
                      <a:pt x="161" y="189"/>
                    </a:lnTo>
                    <a:lnTo>
                      <a:pt x="163" y="192"/>
                    </a:lnTo>
                    <a:lnTo>
                      <a:pt x="166" y="194"/>
                    </a:lnTo>
                    <a:lnTo>
                      <a:pt x="172" y="197"/>
                    </a:lnTo>
                    <a:lnTo>
                      <a:pt x="175" y="200"/>
                    </a:lnTo>
                    <a:lnTo>
                      <a:pt x="178" y="203"/>
                    </a:lnTo>
                    <a:lnTo>
                      <a:pt x="181" y="206"/>
                    </a:lnTo>
                    <a:lnTo>
                      <a:pt x="186" y="209"/>
                    </a:lnTo>
                    <a:lnTo>
                      <a:pt x="189" y="212"/>
                    </a:lnTo>
                    <a:lnTo>
                      <a:pt x="192" y="214"/>
                    </a:lnTo>
                    <a:lnTo>
                      <a:pt x="195" y="217"/>
                    </a:lnTo>
                    <a:lnTo>
                      <a:pt x="201" y="220"/>
                    </a:lnTo>
                    <a:lnTo>
                      <a:pt x="169" y="220"/>
                    </a:lnTo>
                    <a:lnTo>
                      <a:pt x="166" y="220"/>
                    </a:lnTo>
                    <a:lnTo>
                      <a:pt x="163" y="220"/>
                    </a:lnTo>
                    <a:lnTo>
                      <a:pt x="161" y="220"/>
                    </a:lnTo>
                    <a:lnTo>
                      <a:pt x="158" y="220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49" y="217"/>
                    </a:lnTo>
                    <a:lnTo>
                      <a:pt x="149" y="217"/>
                    </a:lnTo>
                    <a:lnTo>
                      <a:pt x="149" y="217"/>
                    </a:lnTo>
                    <a:lnTo>
                      <a:pt x="146" y="214"/>
                    </a:lnTo>
                    <a:lnTo>
                      <a:pt x="146" y="2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41" y="212"/>
                    </a:lnTo>
                    <a:lnTo>
                      <a:pt x="141" y="212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8" y="209"/>
                    </a:lnTo>
                    <a:lnTo>
                      <a:pt x="135" y="209"/>
                    </a:lnTo>
                    <a:lnTo>
                      <a:pt x="135" y="209"/>
                    </a:lnTo>
                    <a:lnTo>
                      <a:pt x="135" y="206"/>
                    </a:lnTo>
                    <a:lnTo>
                      <a:pt x="132" y="206"/>
                    </a:lnTo>
                    <a:lnTo>
                      <a:pt x="129" y="203"/>
                    </a:lnTo>
                    <a:lnTo>
                      <a:pt x="89" y="152"/>
                    </a:lnTo>
                    <a:lnTo>
                      <a:pt x="57" y="106"/>
                    </a:lnTo>
                    <a:lnTo>
                      <a:pt x="60" y="103"/>
                    </a:lnTo>
                    <a:lnTo>
                      <a:pt x="63" y="103"/>
                    </a:lnTo>
                    <a:lnTo>
                      <a:pt x="66" y="103"/>
                    </a:lnTo>
                    <a:lnTo>
                      <a:pt x="69" y="103"/>
                    </a:lnTo>
                    <a:lnTo>
                      <a:pt x="72" y="103"/>
                    </a:lnTo>
                    <a:lnTo>
                      <a:pt x="75" y="103"/>
                    </a:lnTo>
                    <a:lnTo>
                      <a:pt x="75" y="100"/>
                    </a:lnTo>
                    <a:lnTo>
                      <a:pt x="77" y="100"/>
                    </a:lnTo>
                    <a:lnTo>
                      <a:pt x="80" y="100"/>
                    </a:lnTo>
                    <a:lnTo>
                      <a:pt x="83" y="97"/>
                    </a:lnTo>
                    <a:lnTo>
                      <a:pt x="86" y="97"/>
                    </a:lnTo>
                    <a:lnTo>
                      <a:pt x="89" y="97"/>
                    </a:lnTo>
                    <a:lnTo>
                      <a:pt x="92" y="95"/>
                    </a:lnTo>
                    <a:lnTo>
                      <a:pt x="92" y="95"/>
                    </a:lnTo>
                    <a:lnTo>
                      <a:pt x="95" y="92"/>
                    </a:lnTo>
                    <a:lnTo>
                      <a:pt x="97" y="92"/>
                    </a:lnTo>
                    <a:lnTo>
                      <a:pt x="100" y="89"/>
                    </a:lnTo>
                    <a:lnTo>
                      <a:pt x="100" y="89"/>
                    </a:lnTo>
                    <a:lnTo>
                      <a:pt x="103" y="86"/>
                    </a:lnTo>
                    <a:lnTo>
                      <a:pt x="106" y="86"/>
                    </a:lnTo>
                    <a:lnTo>
                      <a:pt x="106" y="83"/>
                    </a:lnTo>
                    <a:lnTo>
                      <a:pt x="109" y="80"/>
                    </a:lnTo>
                    <a:lnTo>
                      <a:pt x="109" y="80"/>
                    </a:lnTo>
                    <a:lnTo>
                      <a:pt x="112" y="77"/>
                    </a:lnTo>
                    <a:lnTo>
                      <a:pt x="112" y="75"/>
                    </a:lnTo>
                    <a:lnTo>
                      <a:pt x="112" y="72"/>
                    </a:lnTo>
                    <a:lnTo>
                      <a:pt x="115" y="72"/>
                    </a:lnTo>
                    <a:lnTo>
                      <a:pt x="115" y="69"/>
                    </a:lnTo>
                    <a:lnTo>
                      <a:pt x="115" y="66"/>
                    </a:lnTo>
                    <a:lnTo>
                      <a:pt x="115" y="63"/>
                    </a:lnTo>
                    <a:lnTo>
                      <a:pt x="115" y="60"/>
                    </a:lnTo>
                    <a:lnTo>
                      <a:pt x="118" y="57"/>
                    </a:lnTo>
                    <a:lnTo>
                      <a:pt x="115" y="55"/>
                    </a:lnTo>
                    <a:lnTo>
                      <a:pt x="115" y="52"/>
                    </a:lnTo>
                    <a:lnTo>
                      <a:pt x="115" y="52"/>
                    </a:lnTo>
                    <a:lnTo>
                      <a:pt x="115" y="49"/>
                    </a:lnTo>
                    <a:lnTo>
                      <a:pt x="115" y="46"/>
                    </a:lnTo>
                    <a:lnTo>
                      <a:pt x="115" y="46"/>
                    </a:lnTo>
                    <a:lnTo>
                      <a:pt x="115" y="43"/>
                    </a:lnTo>
                    <a:lnTo>
                      <a:pt x="112" y="40"/>
                    </a:lnTo>
                    <a:lnTo>
                      <a:pt x="112" y="40"/>
                    </a:lnTo>
                    <a:lnTo>
                      <a:pt x="112" y="37"/>
                    </a:lnTo>
                    <a:lnTo>
                      <a:pt x="109" y="37"/>
                    </a:lnTo>
                    <a:lnTo>
                      <a:pt x="109" y="35"/>
                    </a:lnTo>
                    <a:lnTo>
                      <a:pt x="106" y="35"/>
                    </a:lnTo>
                    <a:lnTo>
                      <a:pt x="106" y="32"/>
                    </a:lnTo>
                    <a:lnTo>
                      <a:pt x="103" y="32"/>
                    </a:lnTo>
                    <a:lnTo>
                      <a:pt x="103" y="29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97" y="26"/>
                    </a:lnTo>
                    <a:lnTo>
                      <a:pt x="97" y="26"/>
                    </a:lnTo>
                    <a:lnTo>
                      <a:pt x="95" y="23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89" y="23"/>
                    </a:lnTo>
                    <a:lnTo>
                      <a:pt x="86" y="20"/>
                    </a:lnTo>
                    <a:lnTo>
                      <a:pt x="86" y="20"/>
                    </a:lnTo>
                    <a:lnTo>
                      <a:pt x="83" y="20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77" y="20"/>
                    </a:lnTo>
                    <a:lnTo>
                      <a:pt x="75" y="20"/>
                    </a:lnTo>
                    <a:lnTo>
                      <a:pt x="72" y="20"/>
                    </a:lnTo>
                    <a:lnTo>
                      <a:pt x="69" y="20"/>
                    </a:lnTo>
                    <a:lnTo>
                      <a:pt x="66" y="20"/>
                    </a:lnTo>
                    <a:lnTo>
                      <a:pt x="63" y="20"/>
                    </a:lnTo>
                    <a:lnTo>
                      <a:pt x="60" y="20"/>
                    </a:lnTo>
                    <a:lnTo>
                      <a:pt x="57" y="20"/>
                    </a:lnTo>
                    <a:lnTo>
                      <a:pt x="54" y="20"/>
                    </a:lnTo>
                    <a:lnTo>
                      <a:pt x="52" y="23"/>
                    </a:lnTo>
                    <a:lnTo>
                      <a:pt x="49" y="23"/>
                    </a:lnTo>
                    <a:lnTo>
                      <a:pt x="49" y="172"/>
                    </a:lnTo>
                    <a:lnTo>
                      <a:pt x="49" y="180"/>
                    </a:lnTo>
                    <a:lnTo>
                      <a:pt x="49" y="186"/>
                    </a:lnTo>
                    <a:lnTo>
                      <a:pt x="49" y="189"/>
                    </a:lnTo>
                    <a:lnTo>
                      <a:pt x="52" y="192"/>
                    </a:lnTo>
                    <a:lnTo>
                      <a:pt x="52" y="194"/>
                    </a:lnTo>
                    <a:lnTo>
                      <a:pt x="52" y="194"/>
                    </a:lnTo>
                    <a:lnTo>
                      <a:pt x="52" y="197"/>
                    </a:lnTo>
                    <a:lnTo>
                      <a:pt x="52" y="200"/>
                    </a:lnTo>
                    <a:lnTo>
                      <a:pt x="52" y="200"/>
                    </a:lnTo>
                    <a:lnTo>
                      <a:pt x="52" y="203"/>
                    </a:lnTo>
                    <a:lnTo>
                      <a:pt x="52" y="203"/>
                    </a:lnTo>
                    <a:lnTo>
                      <a:pt x="52" y="206"/>
                    </a:lnTo>
                    <a:lnTo>
                      <a:pt x="54" y="206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4" y="212"/>
                    </a:lnTo>
                    <a:lnTo>
                      <a:pt x="57" y="212"/>
                    </a:lnTo>
                    <a:lnTo>
                      <a:pt x="57" y="214"/>
                    </a:lnTo>
                    <a:lnTo>
                      <a:pt x="57" y="214"/>
                    </a:lnTo>
                    <a:lnTo>
                      <a:pt x="60" y="214"/>
                    </a:lnTo>
                    <a:lnTo>
                      <a:pt x="60" y="217"/>
                    </a:lnTo>
                    <a:lnTo>
                      <a:pt x="63" y="217"/>
                    </a:lnTo>
                    <a:lnTo>
                      <a:pt x="63" y="217"/>
                    </a:lnTo>
                    <a:lnTo>
                      <a:pt x="66" y="217"/>
                    </a:lnTo>
                    <a:lnTo>
                      <a:pt x="66" y="220"/>
                    </a:lnTo>
                    <a:lnTo>
                      <a:pt x="0" y="220"/>
                    </a:lnTo>
                    <a:lnTo>
                      <a:pt x="0" y="217"/>
                    </a:lnTo>
                    <a:lnTo>
                      <a:pt x="3" y="217"/>
                    </a:lnTo>
                    <a:lnTo>
                      <a:pt x="3" y="217"/>
                    </a:lnTo>
                    <a:lnTo>
                      <a:pt x="6" y="217"/>
                    </a:lnTo>
                    <a:lnTo>
                      <a:pt x="6" y="214"/>
                    </a:lnTo>
                    <a:lnTo>
                      <a:pt x="8" y="214"/>
                    </a:lnTo>
                    <a:lnTo>
                      <a:pt x="8" y="214"/>
                    </a:lnTo>
                    <a:lnTo>
                      <a:pt x="8" y="212"/>
                    </a:lnTo>
                    <a:lnTo>
                      <a:pt x="11" y="212"/>
                    </a:lnTo>
                    <a:lnTo>
                      <a:pt x="11" y="209"/>
                    </a:lnTo>
                    <a:lnTo>
                      <a:pt x="11" y="209"/>
                    </a:lnTo>
                    <a:lnTo>
                      <a:pt x="11" y="206"/>
                    </a:lnTo>
                    <a:lnTo>
                      <a:pt x="14" y="206"/>
                    </a:lnTo>
                    <a:lnTo>
                      <a:pt x="14" y="203"/>
                    </a:lnTo>
                    <a:lnTo>
                      <a:pt x="14" y="203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14" y="197"/>
                    </a:lnTo>
                    <a:lnTo>
                      <a:pt x="14" y="194"/>
                    </a:lnTo>
                    <a:lnTo>
                      <a:pt x="14" y="194"/>
                    </a:lnTo>
                    <a:lnTo>
                      <a:pt x="14" y="192"/>
                    </a:lnTo>
                    <a:lnTo>
                      <a:pt x="17" y="189"/>
                    </a:lnTo>
                    <a:lnTo>
                      <a:pt x="17" y="186"/>
                    </a:lnTo>
                    <a:lnTo>
                      <a:pt x="17" y="177"/>
                    </a:lnTo>
                    <a:lnTo>
                      <a:pt x="17" y="172"/>
                    </a:lnTo>
                    <a:lnTo>
                      <a:pt x="17" y="46"/>
                    </a:lnTo>
                    <a:lnTo>
                      <a:pt x="17" y="40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4" y="26"/>
                    </a:lnTo>
                    <a:lnTo>
                      <a:pt x="14" y="26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7" name="Freeform 63"/>
              <p:cNvSpPr>
                <a:spLocks/>
              </p:cNvSpPr>
              <p:nvPr userDrawn="1"/>
            </p:nvSpPr>
            <p:spPr bwMode="auto">
              <a:xfrm>
                <a:off x="5141" y="83"/>
                <a:ext cx="111" cy="119"/>
              </a:xfrm>
              <a:custGeom>
                <a:avLst/>
                <a:gdLst/>
                <a:ahLst/>
                <a:cxnLst>
                  <a:cxn ang="0">
                    <a:pos x="153" y="203"/>
                  </a:cxn>
                  <a:cxn ang="0">
                    <a:pos x="144" y="212"/>
                  </a:cxn>
                  <a:cxn ang="0">
                    <a:pos x="133" y="217"/>
                  </a:cxn>
                  <a:cxn ang="0">
                    <a:pos x="124" y="220"/>
                  </a:cxn>
                  <a:cxn ang="0">
                    <a:pos x="112" y="223"/>
                  </a:cxn>
                  <a:cxn ang="0">
                    <a:pos x="101" y="226"/>
                  </a:cxn>
                  <a:cxn ang="0">
                    <a:pos x="89" y="226"/>
                  </a:cxn>
                  <a:cxn ang="0">
                    <a:pos x="78" y="223"/>
                  </a:cxn>
                  <a:cxn ang="0">
                    <a:pos x="69" y="223"/>
                  </a:cxn>
                  <a:cxn ang="0">
                    <a:pos x="58" y="217"/>
                  </a:cxn>
                  <a:cxn ang="0">
                    <a:pos x="49" y="214"/>
                  </a:cxn>
                  <a:cxn ang="0">
                    <a:pos x="41" y="209"/>
                  </a:cxn>
                  <a:cxn ang="0">
                    <a:pos x="32" y="200"/>
                  </a:cxn>
                  <a:cxn ang="0">
                    <a:pos x="26" y="192"/>
                  </a:cxn>
                  <a:cxn ang="0">
                    <a:pos x="21" y="183"/>
                  </a:cxn>
                  <a:cxn ang="0">
                    <a:pos x="18" y="172"/>
                  </a:cxn>
                  <a:cxn ang="0">
                    <a:pos x="15" y="163"/>
                  </a:cxn>
                  <a:cxn ang="0">
                    <a:pos x="15" y="140"/>
                  </a:cxn>
                  <a:cxn ang="0">
                    <a:pos x="15" y="29"/>
                  </a:cxn>
                  <a:cxn ang="0">
                    <a:pos x="15" y="20"/>
                  </a:cxn>
                  <a:cxn ang="0">
                    <a:pos x="12" y="12"/>
                  </a:cxn>
                  <a:cxn ang="0">
                    <a:pos x="9" y="6"/>
                  </a:cxn>
                  <a:cxn ang="0">
                    <a:pos x="3" y="0"/>
                  </a:cxn>
                  <a:cxn ang="0">
                    <a:pos x="64" y="0"/>
                  </a:cxn>
                  <a:cxn ang="0">
                    <a:pos x="58" y="6"/>
                  </a:cxn>
                  <a:cxn ang="0">
                    <a:pos x="52" y="12"/>
                  </a:cxn>
                  <a:cxn ang="0">
                    <a:pos x="49" y="20"/>
                  </a:cxn>
                  <a:cxn ang="0">
                    <a:pos x="49" y="29"/>
                  </a:cxn>
                  <a:cxn ang="0">
                    <a:pos x="49" y="140"/>
                  </a:cxn>
                  <a:cxn ang="0">
                    <a:pos x="52" y="157"/>
                  </a:cxn>
                  <a:cxn ang="0">
                    <a:pos x="55" y="174"/>
                  </a:cxn>
                  <a:cxn ang="0">
                    <a:pos x="64" y="186"/>
                  </a:cxn>
                  <a:cxn ang="0">
                    <a:pos x="72" y="194"/>
                  </a:cxn>
                  <a:cxn ang="0">
                    <a:pos x="87" y="197"/>
                  </a:cxn>
                  <a:cxn ang="0">
                    <a:pos x="101" y="200"/>
                  </a:cxn>
                  <a:cxn ang="0">
                    <a:pos x="110" y="200"/>
                  </a:cxn>
                  <a:cxn ang="0">
                    <a:pos x="118" y="200"/>
                  </a:cxn>
                  <a:cxn ang="0">
                    <a:pos x="127" y="197"/>
                  </a:cxn>
                  <a:cxn ang="0">
                    <a:pos x="135" y="192"/>
                  </a:cxn>
                  <a:cxn ang="0">
                    <a:pos x="144" y="189"/>
                  </a:cxn>
                  <a:cxn ang="0">
                    <a:pos x="150" y="180"/>
                  </a:cxn>
                  <a:cxn ang="0">
                    <a:pos x="156" y="174"/>
                  </a:cxn>
                  <a:cxn ang="0">
                    <a:pos x="158" y="166"/>
                  </a:cxn>
                  <a:cxn ang="0">
                    <a:pos x="158" y="155"/>
                  </a:cxn>
                  <a:cxn ang="0">
                    <a:pos x="158" y="35"/>
                  </a:cxn>
                  <a:cxn ang="0">
                    <a:pos x="158" y="20"/>
                  </a:cxn>
                  <a:cxn ang="0">
                    <a:pos x="156" y="15"/>
                  </a:cxn>
                  <a:cxn ang="0">
                    <a:pos x="153" y="6"/>
                  </a:cxn>
                  <a:cxn ang="0">
                    <a:pos x="147" y="0"/>
                  </a:cxn>
                  <a:cxn ang="0">
                    <a:pos x="210" y="0"/>
                  </a:cxn>
                  <a:cxn ang="0">
                    <a:pos x="201" y="3"/>
                  </a:cxn>
                  <a:cxn ang="0">
                    <a:pos x="199" y="12"/>
                  </a:cxn>
                  <a:cxn ang="0">
                    <a:pos x="196" y="17"/>
                  </a:cxn>
                  <a:cxn ang="0">
                    <a:pos x="193" y="26"/>
                  </a:cxn>
                  <a:cxn ang="0">
                    <a:pos x="193" y="172"/>
                  </a:cxn>
                  <a:cxn ang="0">
                    <a:pos x="193" y="194"/>
                  </a:cxn>
                  <a:cxn ang="0">
                    <a:pos x="196" y="203"/>
                  </a:cxn>
                  <a:cxn ang="0">
                    <a:pos x="199" y="209"/>
                  </a:cxn>
                  <a:cxn ang="0">
                    <a:pos x="204" y="214"/>
                  </a:cxn>
                  <a:cxn ang="0">
                    <a:pos x="210" y="220"/>
                  </a:cxn>
                </a:cxnLst>
                <a:rect l="0" t="0" r="r" b="b"/>
                <a:pathLst>
                  <a:path w="210" h="226">
                    <a:moveTo>
                      <a:pt x="158" y="197"/>
                    </a:moveTo>
                    <a:lnTo>
                      <a:pt x="158" y="200"/>
                    </a:lnTo>
                    <a:lnTo>
                      <a:pt x="156" y="200"/>
                    </a:lnTo>
                    <a:lnTo>
                      <a:pt x="156" y="203"/>
                    </a:lnTo>
                    <a:lnTo>
                      <a:pt x="153" y="203"/>
                    </a:lnTo>
                    <a:lnTo>
                      <a:pt x="153" y="206"/>
                    </a:lnTo>
                    <a:lnTo>
                      <a:pt x="150" y="206"/>
                    </a:lnTo>
                    <a:lnTo>
                      <a:pt x="147" y="209"/>
                    </a:lnTo>
                    <a:lnTo>
                      <a:pt x="147" y="209"/>
                    </a:lnTo>
                    <a:lnTo>
                      <a:pt x="144" y="212"/>
                    </a:lnTo>
                    <a:lnTo>
                      <a:pt x="141" y="212"/>
                    </a:lnTo>
                    <a:lnTo>
                      <a:pt x="141" y="214"/>
                    </a:lnTo>
                    <a:lnTo>
                      <a:pt x="138" y="214"/>
                    </a:lnTo>
                    <a:lnTo>
                      <a:pt x="135" y="214"/>
                    </a:lnTo>
                    <a:lnTo>
                      <a:pt x="133" y="217"/>
                    </a:lnTo>
                    <a:lnTo>
                      <a:pt x="133" y="217"/>
                    </a:lnTo>
                    <a:lnTo>
                      <a:pt x="130" y="217"/>
                    </a:lnTo>
                    <a:lnTo>
                      <a:pt x="127" y="220"/>
                    </a:lnTo>
                    <a:lnTo>
                      <a:pt x="124" y="220"/>
                    </a:lnTo>
                    <a:lnTo>
                      <a:pt x="124" y="220"/>
                    </a:lnTo>
                    <a:lnTo>
                      <a:pt x="121" y="220"/>
                    </a:lnTo>
                    <a:lnTo>
                      <a:pt x="118" y="223"/>
                    </a:lnTo>
                    <a:lnTo>
                      <a:pt x="115" y="223"/>
                    </a:lnTo>
                    <a:lnTo>
                      <a:pt x="112" y="223"/>
                    </a:lnTo>
                    <a:lnTo>
                      <a:pt x="112" y="223"/>
                    </a:lnTo>
                    <a:lnTo>
                      <a:pt x="110" y="223"/>
                    </a:lnTo>
                    <a:lnTo>
                      <a:pt x="107" y="223"/>
                    </a:lnTo>
                    <a:lnTo>
                      <a:pt x="104" y="223"/>
                    </a:lnTo>
                    <a:lnTo>
                      <a:pt x="104" y="223"/>
                    </a:lnTo>
                    <a:lnTo>
                      <a:pt x="101" y="226"/>
                    </a:lnTo>
                    <a:lnTo>
                      <a:pt x="98" y="226"/>
                    </a:lnTo>
                    <a:lnTo>
                      <a:pt x="95" y="226"/>
                    </a:lnTo>
                    <a:lnTo>
                      <a:pt x="92" y="226"/>
                    </a:lnTo>
                    <a:lnTo>
                      <a:pt x="92" y="226"/>
                    </a:lnTo>
                    <a:lnTo>
                      <a:pt x="89" y="226"/>
                    </a:lnTo>
                    <a:lnTo>
                      <a:pt x="87" y="226"/>
                    </a:lnTo>
                    <a:lnTo>
                      <a:pt x="84" y="226"/>
                    </a:lnTo>
                    <a:lnTo>
                      <a:pt x="84" y="223"/>
                    </a:lnTo>
                    <a:lnTo>
                      <a:pt x="81" y="223"/>
                    </a:lnTo>
                    <a:lnTo>
                      <a:pt x="78" y="223"/>
                    </a:lnTo>
                    <a:lnTo>
                      <a:pt x="78" y="223"/>
                    </a:lnTo>
                    <a:lnTo>
                      <a:pt x="75" y="223"/>
                    </a:lnTo>
                    <a:lnTo>
                      <a:pt x="72" y="223"/>
                    </a:lnTo>
                    <a:lnTo>
                      <a:pt x="69" y="223"/>
                    </a:lnTo>
                    <a:lnTo>
                      <a:pt x="69" y="223"/>
                    </a:lnTo>
                    <a:lnTo>
                      <a:pt x="67" y="220"/>
                    </a:lnTo>
                    <a:lnTo>
                      <a:pt x="64" y="220"/>
                    </a:lnTo>
                    <a:lnTo>
                      <a:pt x="64" y="220"/>
                    </a:lnTo>
                    <a:lnTo>
                      <a:pt x="61" y="220"/>
                    </a:lnTo>
                    <a:lnTo>
                      <a:pt x="58" y="217"/>
                    </a:lnTo>
                    <a:lnTo>
                      <a:pt x="55" y="217"/>
                    </a:lnTo>
                    <a:lnTo>
                      <a:pt x="55" y="217"/>
                    </a:lnTo>
                    <a:lnTo>
                      <a:pt x="52" y="217"/>
                    </a:lnTo>
                    <a:lnTo>
                      <a:pt x="49" y="214"/>
                    </a:lnTo>
                    <a:lnTo>
                      <a:pt x="49" y="214"/>
                    </a:lnTo>
                    <a:lnTo>
                      <a:pt x="46" y="214"/>
                    </a:lnTo>
                    <a:lnTo>
                      <a:pt x="46" y="212"/>
                    </a:lnTo>
                    <a:lnTo>
                      <a:pt x="44" y="212"/>
                    </a:lnTo>
                    <a:lnTo>
                      <a:pt x="41" y="209"/>
                    </a:lnTo>
                    <a:lnTo>
                      <a:pt x="41" y="209"/>
                    </a:lnTo>
                    <a:lnTo>
                      <a:pt x="38" y="206"/>
                    </a:lnTo>
                    <a:lnTo>
                      <a:pt x="38" y="206"/>
                    </a:lnTo>
                    <a:lnTo>
                      <a:pt x="35" y="203"/>
                    </a:lnTo>
                    <a:lnTo>
                      <a:pt x="35" y="203"/>
                    </a:lnTo>
                    <a:lnTo>
                      <a:pt x="32" y="200"/>
                    </a:lnTo>
                    <a:lnTo>
                      <a:pt x="29" y="200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6" y="194"/>
                    </a:lnTo>
                    <a:lnTo>
                      <a:pt x="26" y="192"/>
                    </a:lnTo>
                    <a:lnTo>
                      <a:pt x="23" y="192"/>
                    </a:lnTo>
                    <a:lnTo>
                      <a:pt x="23" y="189"/>
                    </a:lnTo>
                    <a:lnTo>
                      <a:pt x="23" y="186"/>
                    </a:lnTo>
                    <a:lnTo>
                      <a:pt x="21" y="183"/>
                    </a:lnTo>
                    <a:lnTo>
                      <a:pt x="21" y="183"/>
                    </a:lnTo>
                    <a:lnTo>
                      <a:pt x="21" y="180"/>
                    </a:lnTo>
                    <a:lnTo>
                      <a:pt x="18" y="177"/>
                    </a:lnTo>
                    <a:lnTo>
                      <a:pt x="18" y="177"/>
                    </a:lnTo>
                    <a:lnTo>
                      <a:pt x="18" y="174"/>
                    </a:lnTo>
                    <a:lnTo>
                      <a:pt x="18" y="172"/>
                    </a:lnTo>
                    <a:lnTo>
                      <a:pt x="18" y="172"/>
                    </a:lnTo>
                    <a:lnTo>
                      <a:pt x="18" y="169"/>
                    </a:lnTo>
                    <a:lnTo>
                      <a:pt x="18" y="166"/>
                    </a:lnTo>
                    <a:lnTo>
                      <a:pt x="18" y="163"/>
                    </a:lnTo>
                    <a:lnTo>
                      <a:pt x="15" y="163"/>
                    </a:lnTo>
                    <a:lnTo>
                      <a:pt x="15" y="157"/>
                    </a:lnTo>
                    <a:lnTo>
                      <a:pt x="15" y="155"/>
                    </a:lnTo>
                    <a:lnTo>
                      <a:pt x="15" y="149"/>
                    </a:lnTo>
                    <a:lnTo>
                      <a:pt x="15" y="143"/>
                    </a:lnTo>
                    <a:lnTo>
                      <a:pt x="15" y="140"/>
                    </a:lnTo>
                    <a:lnTo>
                      <a:pt x="15" y="135"/>
                    </a:lnTo>
                    <a:lnTo>
                      <a:pt x="15" y="46"/>
                    </a:lnTo>
                    <a:lnTo>
                      <a:pt x="15" y="40"/>
                    </a:lnTo>
                    <a:lnTo>
                      <a:pt x="15" y="35"/>
                    </a:lnTo>
                    <a:lnTo>
                      <a:pt x="15" y="29"/>
                    </a:lnTo>
                    <a:lnTo>
                      <a:pt x="15" y="26"/>
                    </a:lnTo>
                    <a:lnTo>
                      <a:pt x="15" y="26"/>
                    </a:lnTo>
                    <a:lnTo>
                      <a:pt x="15" y="23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2" y="9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61" y="3"/>
                    </a:lnTo>
                    <a:lnTo>
                      <a:pt x="58" y="3"/>
                    </a:lnTo>
                    <a:lnTo>
                      <a:pt x="58" y="3"/>
                    </a:lnTo>
                    <a:lnTo>
                      <a:pt x="58" y="6"/>
                    </a:lnTo>
                    <a:lnTo>
                      <a:pt x="55" y="6"/>
                    </a:lnTo>
                    <a:lnTo>
                      <a:pt x="55" y="9"/>
                    </a:lnTo>
                    <a:lnTo>
                      <a:pt x="55" y="9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7"/>
                    </a:lnTo>
                    <a:lnTo>
                      <a:pt x="52" y="17"/>
                    </a:lnTo>
                    <a:lnTo>
                      <a:pt x="49" y="20"/>
                    </a:lnTo>
                    <a:lnTo>
                      <a:pt x="49" y="20"/>
                    </a:lnTo>
                    <a:lnTo>
                      <a:pt x="49" y="23"/>
                    </a:lnTo>
                    <a:lnTo>
                      <a:pt x="49" y="26"/>
                    </a:lnTo>
                    <a:lnTo>
                      <a:pt x="49" y="26"/>
                    </a:lnTo>
                    <a:lnTo>
                      <a:pt x="49" y="29"/>
                    </a:lnTo>
                    <a:lnTo>
                      <a:pt x="49" y="35"/>
                    </a:lnTo>
                    <a:lnTo>
                      <a:pt x="49" y="40"/>
                    </a:lnTo>
                    <a:lnTo>
                      <a:pt x="49" y="46"/>
                    </a:lnTo>
                    <a:lnTo>
                      <a:pt x="49" y="135"/>
                    </a:lnTo>
                    <a:lnTo>
                      <a:pt x="49" y="140"/>
                    </a:lnTo>
                    <a:lnTo>
                      <a:pt x="49" y="143"/>
                    </a:lnTo>
                    <a:lnTo>
                      <a:pt x="49" y="149"/>
                    </a:lnTo>
                    <a:lnTo>
                      <a:pt x="49" y="152"/>
                    </a:lnTo>
                    <a:lnTo>
                      <a:pt x="52" y="155"/>
                    </a:lnTo>
                    <a:lnTo>
                      <a:pt x="52" y="157"/>
                    </a:lnTo>
                    <a:lnTo>
                      <a:pt x="52" y="160"/>
                    </a:lnTo>
                    <a:lnTo>
                      <a:pt x="52" y="166"/>
                    </a:lnTo>
                    <a:lnTo>
                      <a:pt x="55" y="169"/>
                    </a:lnTo>
                    <a:lnTo>
                      <a:pt x="55" y="172"/>
                    </a:lnTo>
                    <a:lnTo>
                      <a:pt x="55" y="174"/>
                    </a:lnTo>
                    <a:lnTo>
                      <a:pt x="58" y="174"/>
                    </a:lnTo>
                    <a:lnTo>
                      <a:pt x="58" y="177"/>
                    </a:lnTo>
                    <a:lnTo>
                      <a:pt x="61" y="180"/>
                    </a:lnTo>
                    <a:lnTo>
                      <a:pt x="61" y="183"/>
                    </a:lnTo>
                    <a:lnTo>
                      <a:pt x="64" y="186"/>
                    </a:lnTo>
                    <a:lnTo>
                      <a:pt x="64" y="186"/>
                    </a:lnTo>
                    <a:lnTo>
                      <a:pt x="67" y="189"/>
                    </a:lnTo>
                    <a:lnTo>
                      <a:pt x="69" y="192"/>
                    </a:lnTo>
                    <a:lnTo>
                      <a:pt x="72" y="192"/>
                    </a:lnTo>
                    <a:lnTo>
                      <a:pt x="72" y="194"/>
                    </a:lnTo>
                    <a:lnTo>
                      <a:pt x="75" y="194"/>
                    </a:lnTo>
                    <a:lnTo>
                      <a:pt x="78" y="194"/>
                    </a:lnTo>
                    <a:lnTo>
                      <a:pt x="81" y="197"/>
                    </a:lnTo>
                    <a:lnTo>
                      <a:pt x="84" y="197"/>
                    </a:lnTo>
                    <a:lnTo>
                      <a:pt x="87" y="197"/>
                    </a:lnTo>
                    <a:lnTo>
                      <a:pt x="89" y="200"/>
                    </a:lnTo>
                    <a:lnTo>
                      <a:pt x="92" y="200"/>
                    </a:lnTo>
                    <a:lnTo>
                      <a:pt x="95" y="200"/>
                    </a:lnTo>
                    <a:lnTo>
                      <a:pt x="98" y="200"/>
                    </a:lnTo>
                    <a:lnTo>
                      <a:pt x="101" y="200"/>
                    </a:lnTo>
                    <a:lnTo>
                      <a:pt x="104" y="200"/>
                    </a:lnTo>
                    <a:lnTo>
                      <a:pt x="104" y="200"/>
                    </a:lnTo>
                    <a:lnTo>
                      <a:pt x="107" y="200"/>
                    </a:lnTo>
                    <a:lnTo>
                      <a:pt x="110" y="200"/>
                    </a:lnTo>
                    <a:lnTo>
                      <a:pt x="110" y="200"/>
                    </a:lnTo>
                    <a:lnTo>
                      <a:pt x="112" y="200"/>
                    </a:lnTo>
                    <a:lnTo>
                      <a:pt x="112" y="200"/>
                    </a:lnTo>
                    <a:lnTo>
                      <a:pt x="115" y="200"/>
                    </a:lnTo>
                    <a:lnTo>
                      <a:pt x="118" y="200"/>
                    </a:lnTo>
                    <a:lnTo>
                      <a:pt x="118" y="200"/>
                    </a:lnTo>
                    <a:lnTo>
                      <a:pt x="121" y="197"/>
                    </a:lnTo>
                    <a:lnTo>
                      <a:pt x="121" y="197"/>
                    </a:lnTo>
                    <a:lnTo>
                      <a:pt x="124" y="197"/>
                    </a:lnTo>
                    <a:lnTo>
                      <a:pt x="127" y="197"/>
                    </a:lnTo>
                    <a:lnTo>
                      <a:pt x="127" y="197"/>
                    </a:lnTo>
                    <a:lnTo>
                      <a:pt x="130" y="194"/>
                    </a:lnTo>
                    <a:lnTo>
                      <a:pt x="130" y="194"/>
                    </a:lnTo>
                    <a:lnTo>
                      <a:pt x="133" y="194"/>
                    </a:lnTo>
                    <a:lnTo>
                      <a:pt x="133" y="194"/>
                    </a:lnTo>
                    <a:lnTo>
                      <a:pt x="135" y="192"/>
                    </a:lnTo>
                    <a:lnTo>
                      <a:pt x="138" y="192"/>
                    </a:lnTo>
                    <a:lnTo>
                      <a:pt x="138" y="192"/>
                    </a:lnTo>
                    <a:lnTo>
                      <a:pt x="141" y="189"/>
                    </a:lnTo>
                    <a:lnTo>
                      <a:pt x="141" y="189"/>
                    </a:lnTo>
                    <a:lnTo>
                      <a:pt x="144" y="189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7" y="183"/>
                    </a:lnTo>
                    <a:lnTo>
                      <a:pt x="147" y="183"/>
                    </a:lnTo>
                    <a:lnTo>
                      <a:pt x="150" y="180"/>
                    </a:lnTo>
                    <a:lnTo>
                      <a:pt x="150" y="180"/>
                    </a:lnTo>
                    <a:lnTo>
                      <a:pt x="153" y="180"/>
                    </a:lnTo>
                    <a:lnTo>
                      <a:pt x="153" y="177"/>
                    </a:lnTo>
                    <a:lnTo>
                      <a:pt x="153" y="174"/>
                    </a:lnTo>
                    <a:lnTo>
                      <a:pt x="156" y="174"/>
                    </a:lnTo>
                    <a:lnTo>
                      <a:pt x="156" y="172"/>
                    </a:lnTo>
                    <a:lnTo>
                      <a:pt x="156" y="169"/>
                    </a:lnTo>
                    <a:lnTo>
                      <a:pt x="158" y="169"/>
                    </a:lnTo>
                    <a:lnTo>
                      <a:pt x="158" y="166"/>
                    </a:lnTo>
                    <a:lnTo>
                      <a:pt x="158" y="166"/>
                    </a:lnTo>
                    <a:lnTo>
                      <a:pt x="158" y="163"/>
                    </a:lnTo>
                    <a:lnTo>
                      <a:pt x="158" y="160"/>
                    </a:lnTo>
                    <a:lnTo>
                      <a:pt x="158" y="160"/>
                    </a:lnTo>
                    <a:lnTo>
                      <a:pt x="158" y="157"/>
                    </a:lnTo>
                    <a:lnTo>
                      <a:pt x="158" y="155"/>
                    </a:lnTo>
                    <a:lnTo>
                      <a:pt x="158" y="152"/>
                    </a:lnTo>
                    <a:lnTo>
                      <a:pt x="158" y="146"/>
                    </a:lnTo>
                    <a:lnTo>
                      <a:pt x="158" y="46"/>
                    </a:lnTo>
                    <a:lnTo>
                      <a:pt x="158" y="40"/>
                    </a:lnTo>
                    <a:lnTo>
                      <a:pt x="158" y="35"/>
                    </a:lnTo>
                    <a:lnTo>
                      <a:pt x="158" y="29"/>
                    </a:lnTo>
                    <a:lnTo>
                      <a:pt x="158" y="26"/>
                    </a:lnTo>
                    <a:lnTo>
                      <a:pt x="158" y="26"/>
                    </a:lnTo>
                    <a:lnTo>
                      <a:pt x="158" y="23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8" y="17"/>
                    </a:lnTo>
                    <a:lnTo>
                      <a:pt x="158" y="17"/>
                    </a:lnTo>
                    <a:lnTo>
                      <a:pt x="158" y="15"/>
                    </a:lnTo>
                    <a:lnTo>
                      <a:pt x="156" y="15"/>
                    </a:lnTo>
                    <a:lnTo>
                      <a:pt x="156" y="12"/>
                    </a:lnTo>
                    <a:lnTo>
                      <a:pt x="156" y="12"/>
                    </a:lnTo>
                    <a:lnTo>
                      <a:pt x="156" y="9"/>
                    </a:lnTo>
                    <a:lnTo>
                      <a:pt x="153" y="9"/>
                    </a:lnTo>
                    <a:lnTo>
                      <a:pt x="153" y="6"/>
                    </a:lnTo>
                    <a:lnTo>
                      <a:pt x="153" y="6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47" y="0"/>
                    </a:lnTo>
                    <a:lnTo>
                      <a:pt x="147" y="0"/>
                    </a:lnTo>
                    <a:lnTo>
                      <a:pt x="144" y="0"/>
                    </a:lnTo>
                    <a:lnTo>
                      <a:pt x="14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07" y="0"/>
                    </a:lnTo>
                    <a:lnTo>
                      <a:pt x="207" y="0"/>
                    </a:lnTo>
                    <a:lnTo>
                      <a:pt x="204" y="3"/>
                    </a:lnTo>
                    <a:lnTo>
                      <a:pt x="204" y="3"/>
                    </a:lnTo>
                    <a:lnTo>
                      <a:pt x="201" y="3"/>
                    </a:lnTo>
                    <a:lnTo>
                      <a:pt x="201" y="6"/>
                    </a:lnTo>
                    <a:lnTo>
                      <a:pt x="201" y="6"/>
                    </a:lnTo>
                    <a:lnTo>
                      <a:pt x="199" y="9"/>
                    </a:lnTo>
                    <a:lnTo>
                      <a:pt x="199" y="9"/>
                    </a:lnTo>
                    <a:lnTo>
                      <a:pt x="199" y="12"/>
                    </a:lnTo>
                    <a:lnTo>
                      <a:pt x="196" y="12"/>
                    </a:lnTo>
                    <a:lnTo>
                      <a:pt x="196" y="15"/>
                    </a:lnTo>
                    <a:lnTo>
                      <a:pt x="196" y="15"/>
                    </a:lnTo>
                    <a:lnTo>
                      <a:pt x="196" y="17"/>
                    </a:lnTo>
                    <a:lnTo>
                      <a:pt x="196" y="17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93" y="23"/>
                    </a:lnTo>
                    <a:lnTo>
                      <a:pt x="193" y="26"/>
                    </a:lnTo>
                    <a:lnTo>
                      <a:pt x="193" y="26"/>
                    </a:lnTo>
                    <a:lnTo>
                      <a:pt x="193" y="29"/>
                    </a:lnTo>
                    <a:lnTo>
                      <a:pt x="193" y="35"/>
                    </a:lnTo>
                    <a:lnTo>
                      <a:pt x="193" y="40"/>
                    </a:lnTo>
                    <a:lnTo>
                      <a:pt x="193" y="46"/>
                    </a:lnTo>
                    <a:lnTo>
                      <a:pt x="193" y="172"/>
                    </a:lnTo>
                    <a:lnTo>
                      <a:pt x="193" y="177"/>
                    </a:lnTo>
                    <a:lnTo>
                      <a:pt x="193" y="186"/>
                    </a:lnTo>
                    <a:lnTo>
                      <a:pt x="193" y="189"/>
                    </a:lnTo>
                    <a:lnTo>
                      <a:pt x="193" y="192"/>
                    </a:lnTo>
                    <a:lnTo>
                      <a:pt x="193" y="194"/>
                    </a:lnTo>
                    <a:lnTo>
                      <a:pt x="193" y="194"/>
                    </a:lnTo>
                    <a:lnTo>
                      <a:pt x="196" y="197"/>
                    </a:lnTo>
                    <a:lnTo>
                      <a:pt x="196" y="200"/>
                    </a:lnTo>
                    <a:lnTo>
                      <a:pt x="196" y="200"/>
                    </a:lnTo>
                    <a:lnTo>
                      <a:pt x="196" y="203"/>
                    </a:lnTo>
                    <a:lnTo>
                      <a:pt x="196" y="203"/>
                    </a:lnTo>
                    <a:lnTo>
                      <a:pt x="196" y="206"/>
                    </a:lnTo>
                    <a:lnTo>
                      <a:pt x="196" y="206"/>
                    </a:lnTo>
                    <a:lnTo>
                      <a:pt x="199" y="209"/>
                    </a:lnTo>
                    <a:lnTo>
                      <a:pt x="199" y="209"/>
                    </a:lnTo>
                    <a:lnTo>
                      <a:pt x="199" y="212"/>
                    </a:lnTo>
                    <a:lnTo>
                      <a:pt x="201" y="212"/>
                    </a:lnTo>
                    <a:lnTo>
                      <a:pt x="201" y="214"/>
                    </a:lnTo>
                    <a:lnTo>
                      <a:pt x="201" y="214"/>
                    </a:lnTo>
                    <a:lnTo>
                      <a:pt x="204" y="214"/>
                    </a:lnTo>
                    <a:lnTo>
                      <a:pt x="204" y="217"/>
                    </a:lnTo>
                    <a:lnTo>
                      <a:pt x="207" y="217"/>
                    </a:lnTo>
                    <a:lnTo>
                      <a:pt x="207" y="217"/>
                    </a:lnTo>
                    <a:lnTo>
                      <a:pt x="210" y="217"/>
                    </a:lnTo>
                    <a:lnTo>
                      <a:pt x="210" y="220"/>
                    </a:lnTo>
                    <a:lnTo>
                      <a:pt x="158" y="220"/>
                    </a:lnTo>
                    <a:lnTo>
                      <a:pt x="158" y="197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8" name="Freeform 64"/>
              <p:cNvSpPr>
                <a:spLocks/>
              </p:cNvSpPr>
              <p:nvPr userDrawn="1"/>
            </p:nvSpPr>
            <p:spPr bwMode="auto">
              <a:xfrm>
                <a:off x="5252" y="81"/>
                <a:ext cx="95" cy="118"/>
              </a:xfrm>
              <a:custGeom>
                <a:avLst/>
                <a:gdLst/>
                <a:ahLst/>
                <a:cxnLst>
                  <a:cxn ang="0">
                    <a:pos x="103" y="183"/>
                  </a:cxn>
                  <a:cxn ang="0">
                    <a:pos x="103" y="189"/>
                  </a:cxn>
                  <a:cxn ang="0">
                    <a:pos x="103" y="195"/>
                  </a:cxn>
                  <a:cxn ang="0">
                    <a:pos x="106" y="200"/>
                  </a:cxn>
                  <a:cxn ang="0">
                    <a:pos x="106" y="203"/>
                  </a:cxn>
                  <a:cxn ang="0">
                    <a:pos x="106" y="206"/>
                  </a:cxn>
                  <a:cxn ang="0">
                    <a:pos x="106" y="206"/>
                  </a:cxn>
                  <a:cxn ang="0">
                    <a:pos x="109" y="209"/>
                  </a:cxn>
                  <a:cxn ang="0">
                    <a:pos x="109" y="212"/>
                  </a:cxn>
                  <a:cxn ang="0">
                    <a:pos x="112" y="215"/>
                  </a:cxn>
                  <a:cxn ang="0">
                    <a:pos x="115" y="217"/>
                  </a:cxn>
                  <a:cxn ang="0">
                    <a:pos x="118" y="217"/>
                  </a:cxn>
                  <a:cxn ang="0">
                    <a:pos x="121" y="220"/>
                  </a:cxn>
                  <a:cxn ang="0">
                    <a:pos x="121" y="223"/>
                  </a:cxn>
                  <a:cxn ang="0">
                    <a:pos x="55" y="220"/>
                  </a:cxn>
                  <a:cxn ang="0">
                    <a:pos x="57" y="220"/>
                  </a:cxn>
                  <a:cxn ang="0">
                    <a:pos x="60" y="217"/>
                  </a:cxn>
                  <a:cxn ang="0">
                    <a:pos x="63" y="217"/>
                  </a:cxn>
                  <a:cxn ang="0">
                    <a:pos x="63" y="215"/>
                  </a:cxn>
                  <a:cxn ang="0">
                    <a:pos x="66" y="212"/>
                  </a:cxn>
                  <a:cxn ang="0">
                    <a:pos x="66" y="209"/>
                  </a:cxn>
                  <a:cxn ang="0">
                    <a:pos x="69" y="206"/>
                  </a:cxn>
                  <a:cxn ang="0">
                    <a:pos x="69" y="203"/>
                  </a:cxn>
                  <a:cxn ang="0">
                    <a:pos x="69" y="197"/>
                  </a:cxn>
                  <a:cxn ang="0">
                    <a:pos x="69" y="195"/>
                  </a:cxn>
                  <a:cxn ang="0">
                    <a:pos x="69" y="189"/>
                  </a:cxn>
                  <a:cxn ang="0">
                    <a:pos x="69" y="175"/>
                  </a:cxn>
                  <a:cxn ang="0">
                    <a:pos x="40" y="26"/>
                  </a:cxn>
                  <a:cxn ang="0">
                    <a:pos x="35" y="26"/>
                  </a:cxn>
                  <a:cxn ang="0">
                    <a:pos x="29" y="26"/>
                  </a:cxn>
                  <a:cxn ang="0">
                    <a:pos x="23" y="29"/>
                  </a:cxn>
                  <a:cxn ang="0">
                    <a:pos x="17" y="29"/>
                  </a:cxn>
                  <a:cxn ang="0">
                    <a:pos x="14" y="32"/>
                  </a:cxn>
                  <a:cxn ang="0">
                    <a:pos x="9" y="35"/>
                  </a:cxn>
                  <a:cxn ang="0">
                    <a:pos x="6" y="35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0" y="40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7" y="0"/>
                  </a:cxn>
                  <a:cxn ang="0">
                    <a:pos x="20" y="0"/>
                  </a:cxn>
                  <a:cxn ang="0">
                    <a:pos x="23" y="3"/>
                  </a:cxn>
                  <a:cxn ang="0">
                    <a:pos x="32" y="3"/>
                  </a:cxn>
                  <a:cxn ang="0">
                    <a:pos x="161" y="3"/>
                  </a:cxn>
                  <a:cxn ang="0">
                    <a:pos x="164" y="3"/>
                  </a:cxn>
                  <a:cxn ang="0">
                    <a:pos x="169" y="0"/>
                  </a:cxn>
                  <a:cxn ang="0">
                    <a:pos x="172" y="0"/>
                  </a:cxn>
                  <a:cxn ang="0">
                    <a:pos x="175" y="0"/>
                  </a:cxn>
                  <a:cxn ang="0">
                    <a:pos x="164" y="40"/>
                  </a:cxn>
                  <a:cxn ang="0">
                    <a:pos x="164" y="38"/>
                  </a:cxn>
                  <a:cxn ang="0">
                    <a:pos x="161" y="35"/>
                  </a:cxn>
                  <a:cxn ang="0">
                    <a:pos x="161" y="35"/>
                  </a:cxn>
                  <a:cxn ang="0">
                    <a:pos x="158" y="32"/>
                  </a:cxn>
                  <a:cxn ang="0">
                    <a:pos x="158" y="32"/>
                  </a:cxn>
                  <a:cxn ang="0">
                    <a:pos x="155" y="29"/>
                  </a:cxn>
                  <a:cxn ang="0">
                    <a:pos x="152" y="29"/>
                  </a:cxn>
                  <a:cxn ang="0">
                    <a:pos x="152" y="29"/>
                  </a:cxn>
                  <a:cxn ang="0">
                    <a:pos x="146" y="26"/>
                  </a:cxn>
                  <a:cxn ang="0">
                    <a:pos x="144" y="26"/>
                  </a:cxn>
                  <a:cxn ang="0">
                    <a:pos x="138" y="26"/>
                  </a:cxn>
                  <a:cxn ang="0">
                    <a:pos x="135" y="26"/>
                  </a:cxn>
                  <a:cxn ang="0">
                    <a:pos x="103" y="180"/>
                  </a:cxn>
                </a:cxnLst>
                <a:rect l="0" t="0" r="r" b="b"/>
                <a:pathLst>
                  <a:path w="175" h="223">
                    <a:moveTo>
                      <a:pt x="103" y="180"/>
                    </a:moveTo>
                    <a:lnTo>
                      <a:pt x="103" y="183"/>
                    </a:lnTo>
                    <a:lnTo>
                      <a:pt x="103" y="186"/>
                    </a:lnTo>
                    <a:lnTo>
                      <a:pt x="103" y="189"/>
                    </a:lnTo>
                    <a:lnTo>
                      <a:pt x="103" y="192"/>
                    </a:lnTo>
                    <a:lnTo>
                      <a:pt x="103" y="195"/>
                    </a:lnTo>
                    <a:lnTo>
                      <a:pt x="103" y="197"/>
                    </a:lnTo>
                    <a:lnTo>
                      <a:pt x="106" y="200"/>
                    </a:lnTo>
                    <a:lnTo>
                      <a:pt x="106" y="200"/>
                    </a:lnTo>
                    <a:lnTo>
                      <a:pt x="106" y="203"/>
                    </a:lnTo>
                    <a:lnTo>
                      <a:pt x="106" y="203"/>
                    </a:lnTo>
                    <a:lnTo>
                      <a:pt x="106" y="206"/>
                    </a:lnTo>
                    <a:lnTo>
                      <a:pt x="106" y="206"/>
                    </a:lnTo>
                    <a:lnTo>
                      <a:pt x="106" y="206"/>
                    </a:lnTo>
                    <a:lnTo>
                      <a:pt x="109" y="209"/>
                    </a:lnTo>
                    <a:lnTo>
                      <a:pt x="109" y="209"/>
                    </a:lnTo>
                    <a:lnTo>
                      <a:pt x="109" y="212"/>
                    </a:lnTo>
                    <a:lnTo>
                      <a:pt x="109" y="212"/>
                    </a:lnTo>
                    <a:lnTo>
                      <a:pt x="112" y="215"/>
                    </a:lnTo>
                    <a:lnTo>
                      <a:pt x="112" y="215"/>
                    </a:lnTo>
                    <a:lnTo>
                      <a:pt x="112" y="215"/>
                    </a:lnTo>
                    <a:lnTo>
                      <a:pt x="115" y="217"/>
                    </a:lnTo>
                    <a:lnTo>
                      <a:pt x="115" y="217"/>
                    </a:lnTo>
                    <a:lnTo>
                      <a:pt x="118" y="217"/>
                    </a:lnTo>
                    <a:lnTo>
                      <a:pt x="118" y="220"/>
                    </a:lnTo>
                    <a:lnTo>
                      <a:pt x="121" y="220"/>
                    </a:lnTo>
                    <a:lnTo>
                      <a:pt x="121" y="220"/>
                    </a:lnTo>
                    <a:lnTo>
                      <a:pt x="121" y="223"/>
                    </a:lnTo>
                    <a:lnTo>
                      <a:pt x="55" y="223"/>
                    </a:lnTo>
                    <a:lnTo>
                      <a:pt x="55" y="220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57" y="220"/>
                    </a:lnTo>
                    <a:lnTo>
                      <a:pt x="60" y="217"/>
                    </a:lnTo>
                    <a:lnTo>
                      <a:pt x="60" y="217"/>
                    </a:lnTo>
                    <a:lnTo>
                      <a:pt x="63" y="217"/>
                    </a:lnTo>
                    <a:lnTo>
                      <a:pt x="63" y="215"/>
                    </a:lnTo>
                    <a:lnTo>
                      <a:pt x="63" y="215"/>
                    </a:lnTo>
                    <a:lnTo>
                      <a:pt x="66" y="212"/>
                    </a:lnTo>
                    <a:lnTo>
                      <a:pt x="66" y="212"/>
                    </a:lnTo>
                    <a:lnTo>
                      <a:pt x="66" y="209"/>
                    </a:lnTo>
                    <a:lnTo>
                      <a:pt x="66" y="209"/>
                    </a:lnTo>
                    <a:lnTo>
                      <a:pt x="66" y="206"/>
                    </a:lnTo>
                    <a:lnTo>
                      <a:pt x="69" y="206"/>
                    </a:lnTo>
                    <a:lnTo>
                      <a:pt x="69" y="203"/>
                    </a:lnTo>
                    <a:lnTo>
                      <a:pt x="69" y="203"/>
                    </a:lnTo>
                    <a:lnTo>
                      <a:pt x="69" y="200"/>
                    </a:lnTo>
                    <a:lnTo>
                      <a:pt x="69" y="197"/>
                    </a:lnTo>
                    <a:lnTo>
                      <a:pt x="69" y="197"/>
                    </a:lnTo>
                    <a:lnTo>
                      <a:pt x="69" y="195"/>
                    </a:lnTo>
                    <a:lnTo>
                      <a:pt x="69" y="192"/>
                    </a:lnTo>
                    <a:lnTo>
                      <a:pt x="69" y="189"/>
                    </a:lnTo>
                    <a:lnTo>
                      <a:pt x="69" y="180"/>
                    </a:lnTo>
                    <a:lnTo>
                      <a:pt x="69" y="175"/>
                    </a:lnTo>
                    <a:lnTo>
                      <a:pt x="69" y="26"/>
                    </a:lnTo>
                    <a:lnTo>
                      <a:pt x="40" y="26"/>
                    </a:lnTo>
                    <a:lnTo>
                      <a:pt x="37" y="26"/>
                    </a:lnTo>
                    <a:lnTo>
                      <a:pt x="35" y="26"/>
                    </a:lnTo>
                    <a:lnTo>
                      <a:pt x="32" y="26"/>
                    </a:lnTo>
                    <a:lnTo>
                      <a:pt x="29" y="26"/>
                    </a:lnTo>
                    <a:lnTo>
                      <a:pt x="26" y="29"/>
                    </a:lnTo>
                    <a:lnTo>
                      <a:pt x="23" y="29"/>
                    </a:lnTo>
                    <a:lnTo>
                      <a:pt x="20" y="29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2" y="32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0" y="3"/>
                    </a:lnTo>
                    <a:lnTo>
                      <a:pt x="23" y="3"/>
                    </a:lnTo>
                    <a:lnTo>
                      <a:pt x="23" y="3"/>
                    </a:lnTo>
                    <a:lnTo>
                      <a:pt x="32" y="3"/>
                    </a:lnTo>
                    <a:lnTo>
                      <a:pt x="158" y="3"/>
                    </a:lnTo>
                    <a:lnTo>
                      <a:pt x="161" y="3"/>
                    </a:lnTo>
                    <a:lnTo>
                      <a:pt x="164" y="3"/>
                    </a:lnTo>
                    <a:lnTo>
                      <a:pt x="164" y="3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64" y="40"/>
                    </a:lnTo>
                    <a:lnTo>
                      <a:pt x="164" y="40"/>
                    </a:lnTo>
                    <a:lnTo>
                      <a:pt x="164" y="38"/>
                    </a:lnTo>
                    <a:lnTo>
                      <a:pt x="164" y="38"/>
                    </a:lnTo>
                    <a:lnTo>
                      <a:pt x="161" y="38"/>
                    </a:lnTo>
                    <a:lnTo>
                      <a:pt x="161" y="35"/>
                    </a:lnTo>
                    <a:lnTo>
                      <a:pt x="161" y="35"/>
                    </a:lnTo>
                    <a:lnTo>
                      <a:pt x="161" y="35"/>
                    </a:lnTo>
                    <a:lnTo>
                      <a:pt x="158" y="35"/>
                    </a:lnTo>
                    <a:lnTo>
                      <a:pt x="158" y="32"/>
                    </a:lnTo>
                    <a:lnTo>
                      <a:pt x="158" y="32"/>
                    </a:lnTo>
                    <a:lnTo>
                      <a:pt x="158" y="32"/>
                    </a:lnTo>
                    <a:lnTo>
                      <a:pt x="155" y="32"/>
                    </a:lnTo>
                    <a:lnTo>
                      <a:pt x="155" y="29"/>
                    </a:lnTo>
                    <a:lnTo>
                      <a:pt x="155" y="29"/>
                    </a:lnTo>
                    <a:lnTo>
                      <a:pt x="152" y="29"/>
                    </a:lnTo>
                    <a:lnTo>
                      <a:pt x="152" y="29"/>
                    </a:lnTo>
                    <a:lnTo>
                      <a:pt x="152" y="29"/>
                    </a:lnTo>
                    <a:lnTo>
                      <a:pt x="149" y="29"/>
                    </a:lnTo>
                    <a:lnTo>
                      <a:pt x="146" y="26"/>
                    </a:lnTo>
                    <a:lnTo>
                      <a:pt x="144" y="26"/>
                    </a:lnTo>
                    <a:lnTo>
                      <a:pt x="144" y="26"/>
                    </a:lnTo>
                    <a:lnTo>
                      <a:pt x="141" y="26"/>
                    </a:lnTo>
                    <a:lnTo>
                      <a:pt x="138" y="26"/>
                    </a:lnTo>
                    <a:lnTo>
                      <a:pt x="135" y="26"/>
                    </a:lnTo>
                    <a:lnTo>
                      <a:pt x="135" y="26"/>
                    </a:lnTo>
                    <a:lnTo>
                      <a:pt x="103" y="26"/>
                    </a:lnTo>
                    <a:lnTo>
                      <a:pt x="103" y="18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9" name="Freeform 65"/>
              <p:cNvSpPr>
                <a:spLocks/>
              </p:cNvSpPr>
              <p:nvPr userDrawn="1"/>
            </p:nvSpPr>
            <p:spPr bwMode="auto">
              <a:xfrm>
                <a:off x="5331" y="80"/>
                <a:ext cx="116" cy="122"/>
              </a:xfrm>
              <a:custGeom>
                <a:avLst/>
                <a:gdLst/>
                <a:ahLst/>
                <a:cxnLst>
                  <a:cxn ang="0">
                    <a:pos x="187" y="40"/>
                  </a:cxn>
                  <a:cxn ang="0">
                    <a:pos x="178" y="34"/>
                  </a:cxn>
                  <a:cxn ang="0">
                    <a:pos x="170" y="28"/>
                  </a:cxn>
                  <a:cxn ang="0">
                    <a:pos x="161" y="25"/>
                  </a:cxn>
                  <a:cxn ang="0">
                    <a:pos x="144" y="22"/>
                  </a:cxn>
                  <a:cxn ang="0">
                    <a:pos x="121" y="22"/>
                  </a:cxn>
                  <a:cxn ang="0">
                    <a:pos x="101" y="28"/>
                  </a:cxn>
                  <a:cxn ang="0">
                    <a:pos x="81" y="37"/>
                  </a:cxn>
                  <a:cxn ang="0">
                    <a:pos x="63" y="51"/>
                  </a:cxn>
                  <a:cxn ang="0">
                    <a:pos x="49" y="68"/>
                  </a:cxn>
                  <a:cxn ang="0">
                    <a:pos x="43" y="88"/>
                  </a:cxn>
                  <a:cxn ang="0">
                    <a:pos x="41" y="111"/>
                  </a:cxn>
                  <a:cxn ang="0">
                    <a:pos x="43" y="137"/>
                  </a:cxn>
                  <a:cxn ang="0">
                    <a:pos x="52" y="157"/>
                  </a:cxn>
                  <a:cxn ang="0">
                    <a:pos x="63" y="177"/>
                  </a:cxn>
                  <a:cxn ang="0">
                    <a:pos x="81" y="191"/>
                  </a:cxn>
                  <a:cxn ang="0">
                    <a:pos x="104" y="199"/>
                  </a:cxn>
                  <a:cxn ang="0">
                    <a:pos x="127" y="205"/>
                  </a:cxn>
                  <a:cxn ang="0">
                    <a:pos x="144" y="205"/>
                  </a:cxn>
                  <a:cxn ang="0">
                    <a:pos x="158" y="205"/>
                  </a:cxn>
                  <a:cxn ang="0">
                    <a:pos x="173" y="202"/>
                  </a:cxn>
                  <a:cxn ang="0">
                    <a:pos x="181" y="148"/>
                  </a:cxn>
                  <a:cxn ang="0">
                    <a:pos x="181" y="134"/>
                  </a:cxn>
                  <a:cxn ang="0">
                    <a:pos x="181" y="128"/>
                  </a:cxn>
                  <a:cxn ang="0">
                    <a:pos x="178" y="122"/>
                  </a:cxn>
                  <a:cxn ang="0">
                    <a:pos x="173" y="117"/>
                  </a:cxn>
                  <a:cxn ang="0">
                    <a:pos x="167" y="114"/>
                  </a:cxn>
                  <a:cxn ang="0">
                    <a:pos x="219" y="114"/>
                  </a:cxn>
                  <a:cxn ang="0">
                    <a:pos x="216" y="122"/>
                  </a:cxn>
                  <a:cxn ang="0">
                    <a:pos x="216" y="205"/>
                  </a:cxn>
                  <a:cxn ang="0">
                    <a:pos x="216" y="214"/>
                  </a:cxn>
                  <a:cxn ang="0">
                    <a:pos x="219" y="219"/>
                  </a:cxn>
                  <a:cxn ang="0">
                    <a:pos x="198" y="222"/>
                  </a:cxn>
                  <a:cxn ang="0">
                    <a:pos x="173" y="228"/>
                  </a:cxn>
                  <a:cxn ang="0">
                    <a:pos x="150" y="231"/>
                  </a:cxn>
                  <a:cxn ang="0">
                    <a:pos x="115" y="228"/>
                  </a:cxn>
                  <a:cxn ang="0">
                    <a:pos x="81" y="222"/>
                  </a:cxn>
                  <a:cxn ang="0">
                    <a:pos x="52" y="208"/>
                  </a:cxn>
                  <a:cxn ang="0">
                    <a:pos x="29" y="191"/>
                  </a:cxn>
                  <a:cxn ang="0">
                    <a:pos x="12" y="168"/>
                  </a:cxn>
                  <a:cxn ang="0">
                    <a:pos x="3" y="140"/>
                  </a:cxn>
                  <a:cxn ang="0">
                    <a:pos x="0" y="108"/>
                  </a:cxn>
                  <a:cxn ang="0">
                    <a:pos x="6" y="80"/>
                  </a:cxn>
                  <a:cxn ang="0">
                    <a:pos x="20" y="51"/>
                  </a:cxn>
                  <a:cxn ang="0">
                    <a:pos x="41" y="31"/>
                  </a:cxn>
                  <a:cxn ang="0">
                    <a:pos x="66" y="14"/>
                  </a:cxn>
                  <a:cxn ang="0">
                    <a:pos x="98" y="2"/>
                  </a:cxn>
                  <a:cxn ang="0">
                    <a:pos x="132" y="0"/>
                  </a:cxn>
                  <a:cxn ang="0">
                    <a:pos x="152" y="0"/>
                  </a:cxn>
                  <a:cxn ang="0">
                    <a:pos x="170" y="0"/>
                  </a:cxn>
                  <a:cxn ang="0">
                    <a:pos x="193" y="5"/>
                  </a:cxn>
                </a:cxnLst>
                <a:rect l="0" t="0" r="r" b="b"/>
                <a:pathLst>
                  <a:path w="219" h="231">
                    <a:moveTo>
                      <a:pt x="193" y="42"/>
                    </a:moveTo>
                    <a:lnTo>
                      <a:pt x="193" y="42"/>
                    </a:lnTo>
                    <a:lnTo>
                      <a:pt x="190" y="42"/>
                    </a:lnTo>
                    <a:lnTo>
                      <a:pt x="190" y="40"/>
                    </a:lnTo>
                    <a:lnTo>
                      <a:pt x="187" y="40"/>
                    </a:lnTo>
                    <a:lnTo>
                      <a:pt x="187" y="37"/>
                    </a:lnTo>
                    <a:lnTo>
                      <a:pt x="184" y="37"/>
                    </a:lnTo>
                    <a:lnTo>
                      <a:pt x="184" y="37"/>
                    </a:lnTo>
                    <a:lnTo>
                      <a:pt x="181" y="34"/>
                    </a:lnTo>
                    <a:lnTo>
                      <a:pt x="178" y="34"/>
                    </a:lnTo>
                    <a:lnTo>
                      <a:pt x="178" y="31"/>
                    </a:lnTo>
                    <a:lnTo>
                      <a:pt x="175" y="31"/>
                    </a:lnTo>
                    <a:lnTo>
                      <a:pt x="175" y="31"/>
                    </a:lnTo>
                    <a:lnTo>
                      <a:pt x="173" y="31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67" y="28"/>
                    </a:lnTo>
                    <a:lnTo>
                      <a:pt x="164" y="28"/>
                    </a:lnTo>
                    <a:lnTo>
                      <a:pt x="161" y="25"/>
                    </a:lnTo>
                    <a:lnTo>
                      <a:pt x="161" y="25"/>
                    </a:lnTo>
                    <a:lnTo>
                      <a:pt x="158" y="25"/>
                    </a:lnTo>
                    <a:lnTo>
                      <a:pt x="155" y="25"/>
                    </a:lnTo>
                    <a:lnTo>
                      <a:pt x="152" y="25"/>
                    </a:lnTo>
                    <a:lnTo>
                      <a:pt x="147" y="25"/>
                    </a:lnTo>
                    <a:lnTo>
                      <a:pt x="144" y="22"/>
                    </a:lnTo>
                    <a:lnTo>
                      <a:pt x="141" y="22"/>
                    </a:lnTo>
                    <a:lnTo>
                      <a:pt x="135" y="22"/>
                    </a:lnTo>
                    <a:lnTo>
                      <a:pt x="132" y="22"/>
                    </a:lnTo>
                    <a:lnTo>
                      <a:pt x="127" y="22"/>
                    </a:lnTo>
                    <a:lnTo>
                      <a:pt x="121" y="22"/>
                    </a:lnTo>
                    <a:lnTo>
                      <a:pt x="118" y="22"/>
                    </a:lnTo>
                    <a:lnTo>
                      <a:pt x="112" y="25"/>
                    </a:lnTo>
                    <a:lnTo>
                      <a:pt x="109" y="25"/>
                    </a:lnTo>
                    <a:lnTo>
                      <a:pt x="104" y="25"/>
                    </a:lnTo>
                    <a:lnTo>
                      <a:pt x="101" y="28"/>
                    </a:lnTo>
                    <a:lnTo>
                      <a:pt x="95" y="28"/>
                    </a:lnTo>
                    <a:lnTo>
                      <a:pt x="92" y="31"/>
                    </a:lnTo>
                    <a:lnTo>
                      <a:pt x="86" y="34"/>
                    </a:lnTo>
                    <a:lnTo>
                      <a:pt x="84" y="34"/>
                    </a:lnTo>
                    <a:lnTo>
                      <a:pt x="81" y="37"/>
                    </a:lnTo>
                    <a:lnTo>
                      <a:pt x="75" y="40"/>
                    </a:lnTo>
                    <a:lnTo>
                      <a:pt x="72" y="42"/>
                    </a:lnTo>
                    <a:lnTo>
                      <a:pt x="69" y="45"/>
                    </a:lnTo>
                    <a:lnTo>
                      <a:pt x="66" y="48"/>
                    </a:lnTo>
                    <a:lnTo>
                      <a:pt x="63" y="51"/>
                    </a:lnTo>
                    <a:lnTo>
                      <a:pt x="61" y="54"/>
                    </a:lnTo>
                    <a:lnTo>
                      <a:pt x="58" y="57"/>
                    </a:lnTo>
                    <a:lnTo>
                      <a:pt x="55" y="60"/>
                    </a:lnTo>
                    <a:lnTo>
                      <a:pt x="52" y="62"/>
                    </a:lnTo>
                    <a:lnTo>
                      <a:pt x="49" y="68"/>
                    </a:lnTo>
                    <a:lnTo>
                      <a:pt x="49" y="71"/>
                    </a:lnTo>
                    <a:lnTo>
                      <a:pt x="46" y="74"/>
                    </a:lnTo>
                    <a:lnTo>
                      <a:pt x="46" y="80"/>
                    </a:lnTo>
                    <a:lnTo>
                      <a:pt x="43" y="82"/>
                    </a:lnTo>
                    <a:lnTo>
                      <a:pt x="43" y="88"/>
                    </a:lnTo>
                    <a:lnTo>
                      <a:pt x="41" y="91"/>
                    </a:lnTo>
                    <a:lnTo>
                      <a:pt x="41" y="97"/>
                    </a:lnTo>
                    <a:lnTo>
                      <a:pt x="41" y="102"/>
                    </a:lnTo>
                    <a:lnTo>
                      <a:pt x="41" y="105"/>
                    </a:lnTo>
                    <a:lnTo>
                      <a:pt x="41" y="111"/>
                    </a:lnTo>
                    <a:lnTo>
                      <a:pt x="41" y="117"/>
                    </a:lnTo>
                    <a:lnTo>
                      <a:pt x="41" y="122"/>
                    </a:lnTo>
                    <a:lnTo>
                      <a:pt x="41" y="125"/>
                    </a:lnTo>
                    <a:lnTo>
                      <a:pt x="41" y="131"/>
                    </a:lnTo>
                    <a:lnTo>
                      <a:pt x="43" y="137"/>
                    </a:lnTo>
                    <a:lnTo>
                      <a:pt x="43" y="140"/>
                    </a:lnTo>
                    <a:lnTo>
                      <a:pt x="46" y="145"/>
                    </a:lnTo>
                    <a:lnTo>
                      <a:pt x="46" y="148"/>
                    </a:lnTo>
                    <a:lnTo>
                      <a:pt x="49" y="154"/>
                    </a:lnTo>
                    <a:lnTo>
                      <a:pt x="52" y="157"/>
                    </a:lnTo>
                    <a:lnTo>
                      <a:pt x="52" y="162"/>
                    </a:lnTo>
                    <a:lnTo>
                      <a:pt x="55" y="165"/>
                    </a:lnTo>
                    <a:lnTo>
                      <a:pt x="58" y="168"/>
                    </a:lnTo>
                    <a:lnTo>
                      <a:pt x="61" y="171"/>
                    </a:lnTo>
                    <a:lnTo>
                      <a:pt x="63" y="177"/>
                    </a:lnTo>
                    <a:lnTo>
                      <a:pt x="66" y="179"/>
                    </a:lnTo>
                    <a:lnTo>
                      <a:pt x="72" y="182"/>
                    </a:lnTo>
                    <a:lnTo>
                      <a:pt x="75" y="185"/>
                    </a:lnTo>
                    <a:lnTo>
                      <a:pt x="78" y="188"/>
                    </a:lnTo>
                    <a:lnTo>
                      <a:pt x="81" y="191"/>
                    </a:lnTo>
                    <a:lnTo>
                      <a:pt x="86" y="191"/>
                    </a:lnTo>
                    <a:lnTo>
                      <a:pt x="89" y="194"/>
                    </a:lnTo>
                    <a:lnTo>
                      <a:pt x="95" y="197"/>
                    </a:lnTo>
                    <a:lnTo>
                      <a:pt x="98" y="199"/>
                    </a:lnTo>
                    <a:lnTo>
                      <a:pt x="104" y="199"/>
                    </a:lnTo>
                    <a:lnTo>
                      <a:pt x="107" y="202"/>
                    </a:lnTo>
                    <a:lnTo>
                      <a:pt x="112" y="202"/>
                    </a:lnTo>
                    <a:lnTo>
                      <a:pt x="115" y="202"/>
                    </a:lnTo>
                    <a:lnTo>
                      <a:pt x="121" y="205"/>
                    </a:lnTo>
                    <a:lnTo>
                      <a:pt x="127" y="205"/>
                    </a:lnTo>
                    <a:lnTo>
                      <a:pt x="130" y="205"/>
                    </a:lnTo>
                    <a:lnTo>
                      <a:pt x="135" y="205"/>
                    </a:lnTo>
                    <a:lnTo>
                      <a:pt x="138" y="205"/>
                    </a:lnTo>
                    <a:lnTo>
                      <a:pt x="141" y="205"/>
                    </a:lnTo>
                    <a:lnTo>
                      <a:pt x="144" y="205"/>
                    </a:lnTo>
                    <a:lnTo>
                      <a:pt x="147" y="205"/>
                    </a:lnTo>
                    <a:lnTo>
                      <a:pt x="150" y="205"/>
                    </a:lnTo>
                    <a:lnTo>
                      <a:pt x="152" y="205"/>
                    </a:lnTo>
                    <a:lnTo>
                      <a:pt x="155" y="205"/>
                    </a:lnTo>
                    <a:lnTo>
                      <a:pt x="158" y="205"/>
                    </a:lnTo>
                    <a:lnTo>
                      <a:pt x="161" y="202"/>
                    </a:lnTo>
                    <a:lnTo>
                      <a:pt x="164" y="202"/>
                    </a:lnTo>
                    <a:lnTo>
                      <a:pt x="167" y="202"/>
                    </a:lnTo>
                    <a:lnTo>
                      <a:pt x="170" y="202"/>
                    </a:lnTo>
                    <a:lnTo>
                      <a:pt x="173" y="202"/>
                    </a:lnTo>
                    <a:lnTo>
                      <a:pt x="175" y="202"/>
                    </a:lnTo>
                    <a:lnTo>
                      <a:pt x="178" y="199"/>
                    </a:lnTo>
                    <a:lnTo>
                      <a:pt x="181" y="199"/>
                    </a:lnTo>
                    <a:lnTo>
                      <a:pt x="181" y="151"/>
                    </a:lnTo>
                    <a:lnTo>
                      <a:pt x="181" y="148"/>
                    </a:lnTo>
                    <a:lnTo>
                      <a:pt x="181" y="145"/>
                    </a:lnTo>
                    <a:lnTo>
                      <a:pt x="181" y="142"/>
                    </a:lnTo>
                    <a:lnTo>
                      <a:pt x="181" y="140"/>
                    </a:lnTo>
                    <a:lnTo>
                      <a:pt x="181" y="137"/>
                    </a:lnTo>
                    <a:lnTo>
                      <a:pt x="181" y="134"/>
                    </a:lnTo>
                    <a:lnTo>
                      <a:pt x="181" y="134"/>
                    </a:lnTo>
                    <a:lnTo>
                      <a:pt x="181" y="131"/>
                    </a:lnTo>
                    <a:lnTo>
                      <a:pt x="181" y="131"/>
                    </a:lnTo>
                    <a:lnTo>
                      <a:pt x="181" y="128"/>
                    </a:lnTo>
                    <a:lnTo>
                      <a:pt x="181" y="128"/>
                    </a:lnTo>
                    <a:lnTo>
                      <a:pt x="178" y="125"/>
                    </a:lnTo>
                    <a:lnTo>
                      <a:pt x="178" y="125"/>
                    </a:lnTo>
                    <a:lnTo>
                      <a:pt x="178" y="125"/>
                    </a:lnTo>
                    <a:lnTo>
                      <a:pt x="178" y="122"/>
                    </a:lnTo>
                    <a:lnTo>
                      <a:pt x="178" y="122"/>
                    </a:lnTo>
                    <a:lnTo>
                      <a:pt x="175" y="120"/>
                    </a:lnTo>
                    <a:lnTo>
                      <a:pt x="175" y="120"/>
                    </a:lnTo>
                    <a:lnTo>
                      <a:pt x="175" y="120"/>
                    </a:lnTo>
                    <a:lnTo>
                      <a:pt x="173" y="117"/>
                    </a:lnTo>
                    <a:lnTo>
                      <a:pt x="173" y="117"/>
                    </a:lnTo>
                    <a:lnTo>
                      <a:pt x="173" y="117"/>
                    </a:lnTo>
                    <a:lnTo>
                      <a:pt x="170" y="117"/>
                    </a:lnTo>
                    <a:lnTo>
                      <a:pt x="170" y="114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19" y="117"/>
                    </a:lnTo>
                    <a:lnTo>
                      <a:pt x="219" y="117"/>
                    </a:lnTo>
                    <a:lnTo>
                      <a:pt x="216" y="120"/>
                    </a:lnTo>
                    <a:lnTo>
                      <a:pt x="216" y="120"/>
                    </a:lnTo>
                    <a:lnTo>
                      <a:pt x="216" y="122"/>
                    </a:lnTo>
                    <a:lnTo>
                      <a:pt x="216" y="125"/>
                    </a:lnTo>
                    <a:lnTo>
                      <a:pt x="216" y="125"/>
                    </a:lnTo>
                    <a:lnTo>
                      <a:pt x="216" y="128"/>
                    </a:lnTo>
                    <a:lnTo>
                      <a:pt x="216" y="205"/>
                    </a:lnTo>
                    <a:lnTo>
                      <a:pt x="216" y="205"/>
                    </a:lnTo>
                    <a:lnTo>
                      <a:pt x="216" y="208"/>
                    </a:lnTo>
                    <a:lnTo>
                      <a:pt x="216" y="211"/>
                    </a:lnTo>
                    <a:lnTo>
                      <a:pt x="216" y="214"/>
                    </a:lnTo>
                    <a:lnTo>
                      <a:pt x="216" y="214"/>
                    </a:lnTo>
                    <a:lnTo>
                      <a:pt x="216" y="214"/>
                    </a:lnTo>
                    <a:lnTo>
                      <a:pt x="216" y="217"/>
                    </a:lnTo>
                    <a:lnTo>
                      <a:pt x="219" y="217"/>
                    </a:lnTo>
                    <a:lnTo>
                      <a:pt x="219" y="217"/>
                    </a:lnTo>
                    <a:lnTo>
                      <a:pt x="219" y="219"/>
                    </a:lnTo>
                    <a:lnTo>
                      <a:pt x="219" y="219"/>
                    </a:lnTo>
                    <a:lnTo>
                      <a:pt x="219" y="219"/>
                    </a:lnTo>
                    <a:lnTo>
                      <a:pt x="213" y="222"/>
                    </a:lnTo>
                    <a:lnTo>
                      <a:pt x="207" y="222"/>
                    </a:lnTo>
                    <a:lnTo>
                      <a:pt x="204" y="222"/>
                    </a:lnTo>
                    <a:lnTo>
                      <a:pt x="198" y="222"/>
                    </a:lnTo>
                    <a:lnTo>
                      <a:pt x="193" y="225"/>
                    </a:lnTo>
                    <a:lnTo>
                      <a:pt x="187" y="225"/>
                    </a:lnTo>
                    <a:lnTo>
                      <a:pt x="184" y="225"/>
                    </a:lnTo>
                    <a:lnTo>
                      <a:pt x="178" y="228"/>
                    </a:lnTo>
                    <a:lnTo>
                      <a:pt x="173" y="228"/>
                    </a:lnTo>
                    <a:lnTo>
                      <a:pt x="170" y="228"/>
                    </a:lnTo>
                    <a:lnTo>
                      <a:pt x="164" y="228"/>
                    </a:lnTo>
                    <a:lnTo>
                      <a:pt x="158" y="228"/>
                    </a:lnTo>
                    <a:lnTo>
                      <a:pt x="152" y="228"/>
                    </a:lnTo>
                    <a:lnTo>
                      <a:pt x="150" y="231"/>
                    </a:lnTo>
                    <a:lnTo>
                      <a:pt x="144" y="231"/>
                    </a:lnTo>
                    <a:lnTo>
                      <a:pt x="138" y="231"/>
                    </a:lnTo>
                    <a:lnTo>
                      <a:pt x="130" y="231"/>
                    </a:lnTo>
                    <a:lnTo>
                      <a:pt x="121" y="228"/>
                    </a:lnTo>
                    <a:lnTo>
                      <a:pt x="115" y="228"/>
                    </a:lnTo>
                    <a:lnTo>
                      <a:pt x="107" y="228"/>
                    </a:lnTo>
                    <a:lnTo>
                      <a:pt x="101" y="225"/>
                    </a:lnTo>
                    <a:lnTo>
                      <a:pt x="92" y="225"/>
                    </a:lnTo>
                    <a:lnTo>
                      <a:pt x="86" y="222"/>
                    </a:lnTo>
                    <a:lnTo>
                      <a:pt x="81" y="222"/>
                    </a:lnTo>
                    <a:lnTo>
                      <a:pt x="75" y="219"/>
                    </a:lnTo>
                    <a:lnTo>
                      <a:pt x="69" y="217"/>
                    </a:lnTo>
                    <a:lnTo>
                      <a:pt x="61" y="214"/>
                    </a:lnTo>
                    <a:lnTo>
                      <a:pt x="58" y="211"/>
                    </a:lnTo>
                    <a:lnTo>
                      <a:pt x="52" y="208"/>
                    </a:lnTo>
                    <a:lnTo>
                      <a:pt x="46" y="205"/>
                    </a:lnTo>
                    <a:lnTo>
                      <a:pt x="41" y="202"/>
                    </a:lnTo>
                    <a:lnTo>
                      <a:pt x="38" y="197"/>
                    </a:lnTo>
                    <a:lnTo>
                      <a:pt x="32" y="194"/>
                    </a:lnTo>
                    <a:lnTo>
                      <a:pt x="29" y="191"/>
                    </a:lnTo>
                    <a:lnTo>
                      <a:pt x="26" y="185"/>
                    </a:lnTo>
                    <a:lnTo>
                      <a:pt x="20" y="182"/>
                    </a:lnTo>
                    <a:lnTo>
                      <a:pt x="18" y="177"/>
                    </a:lnTo>
                    <a:lnTo>
                      <a:pt x="15" y="171"/>
                    </a:lnTo>
                    <a:lnTo>
                      <a:pt x="12" y="168"/>
                    </a:lnTo>
                    <a:lnTo>
                      <a:pt x="9" y="162"/>
                    </a:lnTo>
                    <a:lnTo>
                      <a:pt x="9" y="157"/>
                    </a:lnTo>
                    <a:lnTo>
                      <a:pt x="6" y="151"/>
                    </a:lnTo>
                    <a:lnTo>
                      <a:pt x="3" y="145"/>
                    </a:lnTo>
                    <a:lnTo>
                      <a:pt x="3" y="140"/>
                    </a:lnTo>
                    <a:lnTo>
                      <a:pt x="3" y="134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17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3" y="97"/>
                    </a:lnTo>
                    <a:lnTo>
                      <a:pt x="3" y="91"/>
                    </a:lnTo>
                    <a:lnTo>
                      <a:pt x="6" y="85"/>
                    </a:lnTo>
                    <a:lnTo>
                      <a:pt x="6" y="80"/>
                    </a:lnTo>
                    <a:lnTo>
                      <a:pt x="9" y="74"/>
                    </a:lnTo>
                    <a:lnTo>
                      <a:pt x="12" y="68"/>
                    </a:lnTo>
                    <a:lnTo>
                      <a:pt x="15" y="62"/>
                    </a:lnTo>
                    <a:lnTo>
                      <a:pt x="18" y="57"/>
                    </a:lnTo>
                    <a:lnTo>
                      <a:pt x="20" y="51"/>
                    </a:lnTo>
                    <a:lnTo>
                      <a:pt x="23" y="48"/>
                    </a:lnTo>
                    <a:lnTo>
                      <a:pt x="26" y="42"/>
                    </a:lnTo>
                    <a:lnTo>
                      <a:pt x="32" y="40"/>
                    </a:lnTo>
                    <a:lnTo>
                      <a:pt x="35" y="34"/>
                    </a:lnTo>
                    <a:lnTo>
                      <a:pt x="41" y="31"/>
                    </a:lnTo>
                    <a:lnTo>
                      <a:pt x="43" y="25"/>
                    </a:lnTo>
                    <a:lnTo>
                      <a:pt x="49" y="22"/>
                    </a:lnTo>
                    <a:lnTo>
                      <a:pt x="55" y="20"/>
                    </a:lnTo>
                    <a:lnTo>
                      <a:pt x="61" y="17"/>
                    </a:lnTo>
                    <a:lnTo>
                      <a:pt x="66" y="14"/>
                    </a:lnTo>
                    <a:lnTo>
                      <a:pt x="72" y="11"/>
                    </a:lnTo>
                    <a:lnTo>
                      <a:pt x="78" y="8"/>
                    </a:lnTo>
                    <a:lnTo>
                      <a:pt x="84" y="8"/>
                    </a:lnTo>
                    <a:lnTo>
                      <a:pt x="89" y="5"/>
                    </a:lnTo>
                    <a:lnTo>
                      <a:pt x="98" y="2"/>
                    </a:lnTo>
                    <a:lnTo>
                      <a:pt x="104" y="2"/>
                    </a:lnTo>
                    <a:lnTo>
                      <a:pt x="109" y="0"/>
                    </a:lnTo>
                    <a:lnTo>
                      <a:pt x="118" y="0"/>
                    </a:lnTo>
                    <a:lnTo>
                      <a:pt x="124" y="0"/>
                    </a:lnTo>
                    <a:lnTo>
                      <a:pt x="132" y="0"/>
                    </a:lnTo>
                    <a:lnTo>
                      <a:pt x="141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0" y="0"/>
                    </a:lnTo>
                    <a:lnTo>
                      <a:pt x="152" y="0"/>
                    </a:lnTo>
                    <a:lnTo>
                      <a:pt x="155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2"/>
                    </a:lnTo>
                    <a:lnTo>
                      <a:pt x="175" y="2"/>
                    </a:lnTo>
                    <a:lnTo>
                      <a:pt x="178" y="2"/>
                    </a:lnTo>
                    <a:lnTo>
                      <a:pt x="187" y="2"/>
                    </a:lnTo>
                    <a:lnTo>
                      <a:pt x="193" y="5"/>
                    </a:lnTo>
                    <a:lnTo>
                      <a:pt x="193" y="42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0" name="Freeform 66"/>
              <p:cNvSpPr>
                <a:spLocks/>
              </p:cNvSpPr>
              <p:nvPr userDrawn="1"/>
            </p:nvSpPr>
            <p:spPr bwMode="auto">
              <a:xfrm>
                <a:off x="5451" y="81"/>
                <a:ext cx="81" cy="118"/>
              </a:xfrm>
              <a:custGeom>
                <a:avLst/>
                <a:gdLst/>
                <a:ahLst/>
                <a:cxnLst>
                  <a:cxn ang="0">
                    <a:pos x="95" y="197"/>
                  </a:cxn>
                  <a:cxn ang="0">
                    <a:pos x="101" y="197"/>
                  </a:cxn>
                  <a:cxn ang="0">
                    <a:pos x="106" y="197"/>
                  </a:cxn>
                  <a:cxn ang="0">
                    <a:pos x="115" y="197"/>
                  </a:cxn>
                  <a:cxn ang="0">
                    <a:pos x="121" y="197"/>
                  </a:cxn>
                  <a:cxn ang="0">
                    <a:pos x="126" y="195"/>
                  </a:cxn>
                  <a:cxn ang="0">
                    <a:pos x="132" y="192"/>
                  </a:cxn>
                  <a:cxn ang="0">
                    <a:pos x="138" y="189"/>
                  </a:cxn>
                  <a:cxn ang="0">
                    <a:pos x="144" y="186"/>
                  </a:cxn>
                  <a:cxn ang="0">
                    <a:pos x="149" y="183"/>
                  </a:cxn>
                  <a:cxn ang="0">
                    <a:pos x="152" y="180"/>
                  </a:cxn>
                  <a:cxn ang="0">
                    <a:pos x="141" y="223"/>
                  </a:cxn>
                  <a:cxn ang="0">
                    <a:pos x="3" y="220"/>
                  </a:cxn>
                  <a:cxn ang="0">
                    <a:pos x="6" y="217"/>
                  </a:cxn>
                  <a:cxn ang="0">
                    <a:pos x="9" y="215"/>
                  </a:cxn>
                  <a:cxn ang="0">
                    <a:pos x="12" y="212"/>
                  </a:cxn>
                  <a:cxn ang="0">
                    <a:pos x="14" y="206"/>
                  </a:cxn>
                  <a:cxn ang="0">
                    <a:pos x="14" y="203"/>
                  </a:cxn>
                  <a:cxn ang="0">
                    <a:pos x="14" y="197"/>
                  </a:cxn>
                  <a:cxn ang="0">
                    <a:pos x="14" y="189"/>
                  </a:cxn>
                  <a:cxn ang="0">
                    <a:pos x="14" y="49"/>
                  </a:cxn>
                  <a:cxn ang="0">
                    <a:pos x="14" y="32"/>
                  </a:cxn>
                  <a:cxn ang="0">
                    <a:pos x="14" y="26"/>
                  </a:cxn>
                  <a:cxn ang="0">
                    <a:pos x="14" y="20"/>
                  </a:cxn>
                  <a:cxn ang="0">
                    <a:pos x="12" y="18"/>
                  </a:cxn>
                  <a:cxn ang="0">
                    <a:pos x="12" y="12"/>
                  </a:cxn>
                  <a:cxn ang="0">
                    <a:pos x="9" y="9"/>
                  </a:cxn>
                  <a:cxn ang="0">
                    <a:pos x="6" y="6"/>
                  </a:cxn>
                  <a:cxn ang="0">
                    <a:pos x="0" y="3"/>
                  </a:cxn>
                  <a:cxn ang="0">
                    <a:pos x="109" y="3"/>
                  </a:cxn>
                  <a:cxn ang="0">
                    <a:pos x="118" y="3"/>
                  </a:cxn>
                  <a:cxn ang="0">
                    <a:pos x="121" y="3"/>
                  </a:cxn>
                  <a:cxn ang="0">
                    <a:pos x="124" y="0"/>
                  </a:cxn>
                  <a:cxn ang="0">
                    <a:pos x="126" y="0"/>
                  </a:cxn>
                  <a:cxn ang="0">
                    <a:pos x="124" y="38"/>
                  </a:cxn>
                  <a:cxn ang="0">
                    <a:pos x="121" y="35"/>
                  </a:cxn>
                  <a:cxn ang="0">
                    <a:pos x="118" y="35"/>
                  </a:cxn>
                  <a:cxn ang="0">
                    <a:pos x="112" y="32"/>
                  </a:cxn>
                  <a:cxn ang="0">
                    <a:pos x="109" y="29"/>
                  </a:cxn>
                  <a:cxn ang="0">
                    <a:pos x="106" y="29"/>
                  </a:cxn>
                  <a:cxn ang="0">
                    <a:pos x="98" y="26"/>
                  </a:cxn>
                  <a:cxn ang="0">
                    <a:pos x="89" y="26"/>
                  </a:cxn>
                  <a:cxn ang="0">
                    <a:pos x="80" y="26"/>
                  </a:cxn>
                  <a:cxn ang="0">
                    <a:pos x="66" y="26"/>
                  </a:cxn>
                  <a:cxn ang="0">
                    <a:pos x="55" y="29"/>
                  </a:cxn>
                  <a:cxn ang="0">
                    <a:pos x="89" y="92"/>
                  </a:cxn>
                  <a:cxn ang="0">
                    <a:pos x="95" y="92"/>
                  </a:cxn>
                  <a:cxn ang="0">
                    <a:pos x="101" y="92"/>
                  </a:cxn>
                  <a:cxn ang="0">
                    <a:pos x="103" y="89"/>
                  </a:cxn>
                  <a:cxn ang="0">
                    <a:pos x="103" y="89"/>
                  </a:cxn>
                  <a:cxn ang="0">
                    <a:pos x="103" y="123"/>
                  </a:cxn>
                  <a:cxn ang="0">
                    <a:pos x="103" y="123"/>
                  </a:cxn>
                  <a:cxn ang="0">
                    <a:pos x="101" y="120"/>
                  </a:cxn>
                  <a:cxn ang="0">
                    <a:pos x="98" y="118"/>
                  </a:cxn>
                  <a:cxn ang="0">
                    <a:pos x="95" y="118"/>
                  </a:cxn>
                  <a:cxn ang="0">
                    <a:pos x="89" y="115"/>
                  </a:cxn>
                  <a:cxn ang="0">
                    <a:pos x="83" y="115"/>
                  </a:cxn>
                  <a:cxn ang="0">
                    <a:pos x="49" y="115"/>
                  </a:cxn>
                </a:cxnLst>
                <a:rect l="0" t="0" r="r" b="b"/>
                <a:pathLst>
                  <a:path w="155" h="223">
                    <a:moveTo>
                      <a:pt x="49" y="195"/>
                    </a:moveTo>
                    <a:lnTo>
                      <a:pt x="92" y="197"/>
                    </a:lnTo>
                    <a:lnTo>
                      <a:pt x="95" y="197"/>
                    </a:lnTo>
                    <a:lnTo>
                      <a:pt x="98" y="197"/>
                    </a:lnTo>
                    <a:lnTo>
                      <a:pt x="98" y="197"/>
                    </a:lnTo>
                    <a:lnTo>
                      <a:pt x="101" y="197"/>
                    </a:lnTo>
                    <a:lnTo>
                      <a:pt x="103" y="197"/>
                    </a:lnTo>
                    <a:lnTo>
                      <a:pt x="106" y="197"/>
                    </a:lnTo>
                    <a:lnTo>
                      <a:pt x="106" y="197"/>
                    </a:lnTo>
                    <a:lnTo>
                      <a:pt x="109" y="197"/>
                    </a:lnTo>
                    <a:lnTo>
                      <a:pt x="112" y="197"/>
                    </a:lnTo>
                    <a:lnTo>
                      <a:pt x="115" y="197"/>
                    </a:lnTo>
                    <a:lnTo>
                      <a:pt x="115" y="197"/>
                    </a:lnTo>
                    <a:lnTo>
                      <a:pt x="118" y="197"/>
                    </a:lnTo>
                    <a:lnTo>
                      <a:pt x="121" y="197"/>
                    </a:lnTo>
                    <a:lnTo>
                      <a:pt x="121" y="195"/>
                    </a:lnTo>
                    <a:lnTo>
                      <a:pt x="124" y="195"/>
                    </a:lnTo>
                    <a:lnTo>
                      <a:pt x="126" y="195"/>
                    </a:lnTo>
                    <a:lnTo>
                      <a:pt x="129" y="195"/>
                    </a:lnTo>
                    <a:lnTo>
                      <a:pt x="129" y="195"/>
                    </a:lnTo>
                    <a:lnTo>
                      <a:pt x="132" y="192"/>
                    </a:lnTo>
                    <a:lnTo>
                      <a:pt x="135" y="192"/>
                    </a:lnTo>
                    <a:lnTo>
                      <a:pt x="135" y="192"/>
                    </a:lnTo>
                    <a:lnTo>
                      <a:pt x="138" y="189"/>
                    </a:lnTo>
                    <a:lnTo>
                      <a:pt x="141" y="189"/>
                    </a:lnTo>
                    <a:lnTo>
                      <a:pt x="141" y="189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7" y="186"/>
                    </a:lnTo>
                    <a:lnTo>
                      <a:pt x="149" y="183"/>
                    </a:lnTo>
                    <a:lnTo>
                      <a:pt x="149" y="183"/>
                    </a:lnTo>
                    <a:lnTo>
                      <a:pt x="152" y="180"/>
                    </a:lnTo>
                    <a:lnTo>
                      <a:pt x="152" y="180"/>
                    </a:lnTo>
                    <a:lnTo>
                      <a:pt x="155" y="177"/>
                    </a:lnTo>
                    <a:lnTo>
                      <a:pt x="155" y="177"/>
                    </a:lnTo>
                    <a:lnTo>
                      <a:pt x="141" y="223"/>
                    </a:lnTo>
                    <a:lnTo>
                      <a:pt x="0" y="223"/>
                    </a:lnTo>
                    <a:lnTo>
                      <a:pt x="0" y="220"/>
                    </a:lnTo>
                    <a:lnTo>
                      <a:pt x="3" y="220"/>
                    </a:lnTo>
                    <a:lnTo>
                      <a:pt x="3" y="220"/>
                    </a:lnTo>
                    <a:lnTo>
                      <a:pt x="6" y="220"/>
                    </a:lnTo>
                    <a:lnTo>
                      <a:pt x="6" y="217"/>
                    </a:lnTo>
                    <a:lnTo>
                      <a:pt x="6" y="217"/>
                    </a:lnTo>
                    <a:lnTo>
                      <a:pt x="9" y="217"/>
                    </a:lnTo>
                    <a:lnTo>
                      <a:pt x="9" y="215"/>
                    </a:lnTo>
                    <a:lnTo>
                      <a:pt x="9" y="215"/>
                    </a:lnTo>
                    <a:lnTo>
                      <a:pt x="12" y="212"/>
                    </a:lnTo>
                    <a:lnTo>
                      <a:pt x="12" y="212"/>
                    </a:lnTo>
                    <a:lnTo>
                      <a:pt x="12" y="209"/>
                    </a:lnTo>
                    <a:lnTo>
                      <a:pt x="12" y="209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4" y="203"/>
                    </a:lnTo>
                    <a:lnTo>
                      <a:pt x="14" y="203"/>
                    </a:lnTo>
                    <a:lnTo>
                      <a:pt x="14" y="200"/>
                    </a:lnTo>
                    <a:lnTo>
                      <a:pt x="14" y="197"/>
                    </a:lnTo>
                    <a:lnTo>
                      <a:pt x="14" y="197"/>
                    </a:lnTo>
                    <a:lnTo>
                      <a:pt x="14" y="195"/>
                    </a:lnTo>
                    <a:lnTo>
                      <a:pt x="14" y="192"/>
                    </a:lnTo>
                    <a:lnTo>
                      <a:pt x="14" y="189"/>
                    </a:lnTo>
                    <a:lnTo>
                      <a:pt x="14" y="180"/>
                    </a:lnTo>
                    <a:lnTo>
                      <a:pt x="14" y="175"/>
                    </a:lnTo>
                    <a:lnTo>
                      <a:pt x="14" y="49"/>
                    </a:lnTo>
                    <a:lnTo>
                      <a:pt x="14" y="43"/>
                    </a:lnTo>
                    <a:lnTo>
                      <a:pt x="14" y="38"/>
                    </a:lnTo>
                    <a:lnTo>
                      <a:pt x="14" y="32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6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18"/>
                    </a:lnTo>
                    <a:lnTo>
                      <a:pt x="12" y="18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09" y="3"/>
                    </a:lnTo>
                    <a:lnTo>
                      <a:pt x="109" y="3"/>
                    </a:lnTo>
                    <a:lnTo>
                      <a:pt x="112" y="3"/>
                    </a:lnTo>
                    <a:lnTo>
                      <a:pt x="115" y="3"/>
                    </a:lnTo>
                    <a:lnTo>
                      <a:pt x="118" y="3"/>
                    </a:lnTo>
                    <a:lnTo>
                      <a:pt x="118" y="3"/>
                    </a:lnTo>
                    <a:lnTo>
                      <a:pt x="118" y="3"/>
                    </a:lnTo>
                    <a:lnTo>
                      <a:pt x="121" y="3"/>
                    </a:lnTo>
                    <a:lnTo>
                      <a:pt x="121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6" y="0"/>
                    </a:lnTo>
                    <a:lnTo>
                      <a:pt x="126" y="40"/>
                    </a:lnTo>
                    <a:lnTo>
                      <a:pt x="124" y="40"/>
                    </a:lnTo>
                    <a:lnTo>
                      <a:pt x="124" y="38"/>
                    </a:lnTo>
                    <a:lnTo>
                      <a:pt x="121" y="38"/>
                    </a:lnTo>
                    <a:lnTo>
                      <a:pt x="121" y="38"/>
                    </a:lnTo>
                    <a:lnTo>
                      <a:pt x="121" y="35"/>
                    </a:lnTo>
                    <a:lnTo>
                      <a:pt x="118" y="35"/>
                    </a:lnTo>
                    <a:lnTo>
                      <a:pt x="118" y="35"/>
                    </a:lnTo>
                    <a:lnTo>
                      <a:pt x="118" y="35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2" y="32"/>
                    </a:lnTo>
                    <a:lnTo>
                      <a:pt x="112" y="32"/>
                    </a:lnTo>
                    <a:lnTo>
                      <a:pt x="112" y="29"/>
                    </a:lnTo>
                    <a:lnTo>
                      <a:pt x="109" y="29"/>
                    </a:lnTo>
                    <a:lnTo>
                      <a:pt x="109" y="29"/>
                    </a:lnTo>
                    <a:lnTo>
                      <a:pt x="106" y="29"/>
                    </a:lnTo>
                    <a:lnTo>
                      <a:pt x="106" y="29"/>
                    </a:lnTo>
                    <a:lnTo>
                      <a:pt x="103" y="29"/>
                    </a:lnTo>
                    <a:lnTo>
                      <a:pt x="101" y="26"/>
                    </a:lnTo>
                    <a:lnTo>
                      <a:pt x="98" y="26"/>
                    </a:lnTo>
                    <a:lnTo>
                      <a:pt x="95" y="26"/>
                    </a:lnTo>
                    <a:lnTo>
                      <a:pt x="92" y="26"/>
                    </a:lnTo>
                    <a:lnTo>
                      <a:pt x="89" y="26"/>
                    </a:lnTo>
                    <a:lnTo>
                      <a:pt x="86" y="26"/>
                    </a:lnTo>
                    <a:lnTo>
                      <a:pt x="83" y="26"/>
                    </a:lnTo>
                    <a:lnTo>
                      <a:pt x="80" y="26"/>
                    </a:lnTo>
                    <a:lnTo>
                      <a:pt x="75" y="26"/>
                    </a:lnTo>
                    <a:lnTo>
                      <a:pt x="72" y="26"/>
                    </a:lnTo>
                    <a:lnTo>
                      <a:pt x="66" y="26"/>
                    </a:lnTo>
                    <a:lnTo>
                      <a:pt x="63" y="26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49" y="29"/>
                    </a:lnTo>
                    <a:lnTo>
                      <a:pt x="49" y="92"/>
                    </a:lnTo>
                    <a:lnTo>
                      <a:pt x="89" y="92"/>
                    </a:lnTo>
                    <a:lnTo>
                      <a:pt x="92" y="92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8" y="92"/>
                    </a:lnTo>
                    <a:lnTo>
                      <a:pt x="98" y="92"/>
                    </a:lnTo>
                    <a:lnTo>
                      <a:pt x="101" y="92"/>
                    </a:lnTo>
                    <a:lnTo>
                      <a:pt x="101" y="89"/>
                    </a:lnTo>
                    <a:lnTo>
                      <a:pt x="101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3" y="89"/>
                    </a:lnTo>
                    <a:lnTo>
                      <a:pt x="106" y="89"/>
                    </a:lnTo>
                    <a:lnTo>
                      <a:pt x="106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8" y="118"/>
                    </a:lnTo>
                    <a:lnTo>
                      <a:pt x="98" y="118"/>
                    </a:lnTo>
                    <a:lnTo>
                      <a:pt x="98" y="118"/>
                    </a:lnTo>
                    <a:lnTo>
                      <a:pt x="95" y="118"/>
                    </a:lnTo>
                    <a:lnTo>
                      <a:pt x="95" y="118"/>
                    </a:lnTo>
                    <a:lnTo>
                      <a:pt x="92" y="118"/>
                    </a:lnTo>
                    <a:lnTo>
                      <a:pt x="89" y="115"/>
                    </a:lnTo>
                    <a:lnTo>
                      <a:pt x="86" y="115"/>
                    </a:lnTo>
                    <a:lnTo>
                      <a:pt x="86" y="115"/>
                    </a:lnTo>
                    <a:lnTo>
                      <a:pt x="83" y="115"/>
                    </a:lnTo>
                    <a:lnTo>
                      <a:pt x="78" y="115"/>
                    </a:lnTo>
                    <a:lnTo>
                      <a:pt x="75" y="115"/>
                    </a:lnTo>
                    <a:lnTo>
                      <a:pt x="49" y="115"/>
                    </a:lnTo>
                    <a:lnTo>
                      <a:pt x="49" y="195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1" name="Freeform 67"/>
              <p:cNvSpPr>
                <a:spLocks/>
              </p:cNvSpPr>
              <p:nvPr userDrawn="1"/>
            </p:nvSpPr>
            <p:spPr bwMode="auto">
              <a:xfrm>
                <a:off x="5532" y="83"/>
                <a:ext cx="104" cy="116"/>
              </a:xfrm>
              <a:custGeom>
                <a:avLst/>
                <a:gdLst/>
                <a:ahLst/>
                <a:cxnLst>
                  <a:cxn ang="0">
                    <a:pos x="95" y="0"/>
                  </a:cxn>
                  <a:cxn ang="0">
                    <a:pos x="112" y="3"/>
                  </a:cxn>
                  <a:cxn ang="0">
                    <a:pos x="127" y="12"/>
                  </a:cxn>
                  <a:cxn ang="0">
                    <a:pos x="138" y="20"/>
                  </a:cxn>
                  <a:cxn ang="0">
                    <a:pos x="144" y="32"/>
                  </a:cxn>
                  <a:cxn ang="0">
                    <a:pos x="150" y="46"/>
                  </a:cxn>
                  <a:cxn ang="0">
                    <a:pos x="150" y="57"/>
                  </a:cxn>
                  <a:cxn ang="0">
                    <a:pos x="147" y="72"/>
                  </a:cxn>
                  <a:cxn ang="0">
                    <a:pos x="138" y="83"/>
                  </a:cxn>
                  <a:cxn ang="0">
                    <a:pos x="129" y="95"/>
                  </a:cxn>
                  <a:cxn ang="0">
                    <a:pos x="121" y="100"/>
                  </a:cxn>
                  <a:cxn ang="0">
                    <a:pos x="109" y="109"/>
                  </a:cxn>
                  <a:cxn ang="0">
                    <a:pos x="95" y="112"/>
                  </a:cxn>
                  <a:cxn ang="0">
                    <a:pos x="155" y="186"/>
                  </a:cxn>
                  <a:cxn ang="0">
                    <a:pos x="173" y="200"/>
                  </a:cxn>
                  <a:cxn ang="0">
                    <a:pos x="193" y="214"/>
                  </a:cxn>
                  <a:cxn ang="0">
                    <a:pos x="161" y="220"/>
                  </a:cxn>
                  <a:cxn ang="0">
                    <a:pos x="152" y="217"/>
                  </a:cxn>
                  <a:cxn ang="0">
                    <a:pos x="144" y="214"/>
                  </a:cxn>
                  <a:cxn ang="0">
                    <a:pos x="138" y="212"/>
                  </a:cxn>
                  <a:cxn ang="0">
                    <a:pos x="135" y="209"/>
                  </a:cxn>
                  <a:cxn ang="0">
                    <a:pos x="86" y="152"/>
                  </a:cxn>
                  <a:cxn ang="0">
                    <a:pos x="66" y="103"/>
                  </a:cxn>
                  <a:cxn ang="0">
                    <a:pos x="81" y="100"/>
                  </a:cxn>
                  <a:cxn ang="0">
                    <a:pos x="92" y="95"/>
                  </a:cxn>
                  <a:cxn ang="0">
                    <a:pos x="101" y="86"/>
                  </a:cxn>
                  <a:cxn ang="0">
                    <a:pos x="109" y="77"/>
                  </a:cxn>
                  <a:cxn ang="0">
                    <a:pos x="115" y="66"/>
                  </a:cxn>
                  <a:cxn ang="0">
                    <a:pos x="115" y="52"/>
                  </a:cxn>
                  <a:cxn ang="0">
                    <a:pos x="112" y="43"/>
                  </a:cxn>
                  <a:cxn ang="0">
                    <a:pos x="106" y="35"/>
                  </a:cxn>
                  <a:cxn ang="0">
                    <a:pos x="101" y="29"/>
                  </a:cxn>
                  <a:cxn ang="0">
                    <a:pos x="92" y="23"/>
                  </a:cxn>
                  <a:cxn ang="0">
                    <a:pos x="81" y="20"/>
                  </a:cxn>
                  <a:cxn ang="0">
                    <a:pos x="72" y="20"/>
                  </a:cxn>
                  <a:cxn ang="0">
                    <a:pos x="58" y="20"/>
                  </a:cxn>
                  <a:cxn ang="0">
                    <a:pos x="49" y="180"/>
                  </a:cxn>
                  <a:cxn ang="0">
                    <a:pos x="49" y="194"/>
                  </a:cxn>
                  <a:cxn ang="0">
                    <a:pos x="52" y="203"/>
                  </a:cxn>
                  <a:cxn ang="0">
                    <a:pos x="55" y="212"/>
                  </a:cxn>
                  <a:cxn ang="0">
                    <a:pos x="61" y="217"/>
                  </a:cxn>
                  <a:cxn ang="0">
                    <a:pos x="0" y="220"/>
                  </a:cxn>
                  <a:cxn ang="0">
                    <a:pos x="3" y="214"/>
                  </a:cxn>
                  <a:cxn ang="0">
                    <a:pos x="9" y="209"/>
                  </a:cxn>
                  <a:cxn ang="0">
                    <a:pos x="12" y="203"/>
                  </a:cxn>
                  <a:cxn ang="0">
                    <a:pos x="15" y="194"/>
                  </a:cxn>
                  <a:cxn ang="0">
                    <a:pos x="15" y="172"/>
                  </a:cxn>
                  <a:cxn ang="0">
                    <a:pos x="15" y="26"/>
                  </a:cxn>
                  <a:cxn ang="0">
                    <a:pos x="12" y="17"/>
                  </a:cxn>
                  <a:cxn ang="0">
                    <a:pos x="9" y="12"/>
                  </a:cxn>
                  <a:cxn ang="0">
                    <a:pos x="6" y="3"/>
                  </a:cxn>
                  <a:cxn ang="0">
                    <a:pos x="0" y="0"/>
                  </a:cxn>
                </a:cxnLst>
                <a:rect l="0" t="0" r="r" b="b"/>
                <a:pathLst>
                  <a:path w="198" h="220">
                    <a:moveTo>
                      <a:pt x="81" y="0"/>
                    </a:moveTo>
                    <a:lnTo>
                      <a:pt x="84" y="0"/>
                    </a:lnTo>
                    <a:lnTo>
                      <a:pt x="86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4" y="0"/>
                    </a:lnTo>
                    <a:lnTo>
                      <a:pt x="106" y="3"/>
                    </a:lnTo>
                    <a:lnTo>
                      <a:pt x="109" y="3"/>
                    </a:lnTo>
                    <a:lnTo>
                      <a:pt x="112" y="3"/>
                    </a:lnTo>
                    <a:lnTo>
                      <a:pt x="115" y="6"/>
                    </a:lnTo>
                    <a:lnTo>
                      <a:pt x="118" y="6"/>
                    </a:lnTo>
                    <a:lnTo>
                      <a:pt x="121" y="9"/>
                    </a:lnTo>
                    <a:lnTo>
                      <a:pt x="124" y="9"/>
                    </a:lnTo>
                    <a:lnTo>
                      <a:pt x="127" y="12"/>
                    </a:lnTo>
                    <a:lnTo>
                      <a:pt x="129" y="12"/>
                    </a:lnTo>
                    <a:lnTo>
                      <a:pt x="132" y="15"/>
                    </a:lnTo>
                    <a:lnTo>
                      <a:pt x="132" y="17"/>
                    </a:lnTo>
                    <a:lnTo>
                      <a:pt x="135" y="17"/>
                    </a:lnTo>
                    <a:lnTo>
                      <a:pt x="138" y="20"/>
                    </a:lnTo>
                    <a:lnTo>
                      <a:pt x="138" y="23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4" y="29"/>
                    </a:lnTo>
                    <a:lnTo>
                      <a:pt x="144" y="32"/>
                    </a:lnTo>
                    <a:lnTo>
                      <a:pt x="147" y="35"/>
                    </a:lnTo>
                    <a:lnTo>
                      <a:pt x="147" y="37"/>
                    </a:lnTo>
                    <a:lnTo>
                      <a:pt x="147" y="40"/>
                    </a:lnTo>
                    <a:lnTo>
                      <a:pt x="147" y="43"/>
                    </a:lnTo>
                    <a:lnTo>
                      <a:pt x="150" y="46"/>
                    </a:lnTo>
                    <a:lnTo>
                      <a:pt x="150" y="49"/>
                    </a:lnTo>
                    <a:lnTo>
                      <a:pt x="150" y="52"/>
                    </a:lnTo>
                    <a:lnTo>
                      <a:pt x="150" y="55"/>
                    </a:lnTo>
                    <a:lnTo>
                      <a:pt x="150" y="55"/>
                    </a:lnTo>
                    <a:lnTo>
                      <a:pt x="150" y="57"/>
                    </a:lnTo>
                    <a:lnTo>
                      <a:pt x="150" y="60"/>
                    </a:lnTo>
                    <a:lnTo>
                      <a:pt x="147" y="63"/>
                    </a:lnTo>
                    <a:lnTo>
                      <a:pt x="147" y="66"/>
                    </a:lnTo>
                    <a:lnTo>
                      <a:pt x="147" y="69"/>
                    </a:lnTo>
                    <a:lnTo>
                      <a:pt x="147" y="72"/>
                    </a:lnTo>
                    <a:lnTo>
                      <a:pt x="144" y="75"/>
                    </a:lnTo>
                    <a:lnTo>
                      <a:pt x="144" y="77"/>
                    </a:lnTo>
                    <a:lnTo>
                      <a:pt x="141" y="77"/>
                    </a:lnTo>
                    <a:lnTo>
                      <a:pt x="141" y="80"/>
                    </a:lnTo>
                    <a:lnTo>
                      <a:pt x="138" y="83"/>
                    </a:lnTo>
                    <a:lnTo>
                      <a:pt x="138" y="86"/>
                    </a:lnTo>
                    <a:lnTo>
                      <a:pt x="135" y="86"/>
                    </a:lnTo>
                    <a:lnTo>
                      <a:pt x="135" y="89"/>
                    </a:lnTo>
                    <a:lnTo>
                      <a:pt x="132" y="92"/>
                    </a:lnTo>
                    <a:lnTo>
                      <a:pt x="129" y="95"/>
                    </a:lnTo>
                    <a:lnTo>
                      <a:pt x="129" y="95"/>
                    </a:lnTo>
                    <a:lnTo>
                      <a:pt x="127" y="97"/>
                    </a:lnTo>
                    <a:lnTo>
                      <a:pt x="124" y="97"/>
                    </a:lnTo>
                    <a:lnTo>
                      <a:pt x="121" y="100"/>
                    </a:lnTo>
                    <a:lnTo>
                      <a:pt x="121" y="100"/>
                    </a:lnTo>
                    <a:lnTo>
                      <a:pt x="118" y="103"/>
                    </a:lnTo>
                    <a:lnTo>
                      <a:pt x="115" y="103"/>
                    </a:lnTo>
                    <a:lnTo>
                      <a:pt x="112" y="106"/>
                    </a:lnTo>
                    <a:lnTo>
                      <a:pt x="109" y="106"/>
                    </a:lnTo>
                    <a:lnTo>
                      <a:pt x="109" y="109"/>
                    </a:lnTo>
                    <a:lnTo>
                      <a:pt x="106" y="109"/>
                    </a:lnTo>
                    <a:lnTo>
                      <a:pt x="104" y="109"/>
                    </a:lnTo>
                    <a:lnTo>
                      <a:pt x="101" y="112"/>
                    </a:lnTo>
                    <a:lnTo>
                      <a:pt x="98" y="112"/>
                    </a:lnTo>
                    <a:lnTo>
                      <a:pt x="95" y="112"/>
                    </a:lnTo>
                    <a:lnTo>
                      <a:pt x="144" y="172"/>
                    </a:lnTo>
                    <a:lnTo>
                      <a:pt x="147" y="177"/>
                    </a:lnTo>
                    <a:lnTo>
                      <a:pt x="150" y="180"/>
                    </a:lnTo>
                    <a:lnTo>
                      <a:pt x="152" y="183"/>
                    </a:lnTo>
                    <a:lnTo>
                      <a:pt x="155" y="186"/>
                    </a:lnTo>
                    <a:lnTo>
                      <a:pt x="158" y="189"/>
                    </a:lnTo>
                    <a:lnTo>
                      <a:pt x="161" y="192"/>
                    </a:lnTo>
                    <a:lnTo>
                      <a:pt x="167" y="194"/>
                    </a:lnTo>
                    <a:lnTo>
                      <a:pt x="170" y="197"/>
                    </a:lnTo>
                    <a:lnTo>
                      <a:pt x="173" y="200"/>
                    </a:lnTo>
                    <a:lnTo>
                      <a:pt x="175" y="203"/>
                    </a:lnTo>
                    <a:lnTo>
                      <a:pt x="181" y="206"/>
                    </a:lnTo>
                    <a:lnTo>
                      <a:pt x="184" y="209"/>
                    </a:lnTo>
                    <a:lnTo>
                      <a:pt x="187" y="212"/>
                    </a:lnTo>
                    <a:lnTo>
                      <a:pt x="193" y="214"/>
                    </a:lnTo>
                    <a:lnTo>
                      <a:pt x="195" y="217"/>
                    </a:lnTo>
                    <a:lnTo>
                      <a:pt x="198" y="220"/>
                    </a:lnTo>
                    <a:lnTo>
                      <a:pt x="167" y="220"/>
                    </a:lnTo>
                    <a:lnTo>
                      <a:pt x="164" y="220"/>
                    </a:lnTo>
                    <a:lnTo>
                      <a:pt x="161" y="220"/>
                    </a:lnTo>
                    <a:lnTo>
                      <a:pt x="158" y="220"/>
                    </a:lnTo>
                    <a:lnTo>
                      <a:pt x="155" y="220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52" y="217"/>
                    </a:lnTo>
                    <a:lnTo>
                      <a:pt x="150" y="217"/>
                    </a:lnTo>
                    <a:lnTo>
                      <a:pt x="150" y="217"/>
                    </a:lnTo>
                    <a:lnTo>
                      <a:pt x="147" y="217"/>
                    </a:lnTo>
                    <a:lnTo>
                      <a:pt x="147" y="217"/>
                    </a:lnTo>
                    <a:lnTo>
                      <a:pt x="144" y="214"/>
                    </a:lnTo>
                    <a:lnTo>
                      <a:pt x="144" y="214"/>
                    </a:lnTo>
                    <a:lnTo>
                      <a:pt x="144" y="214"/>
                    </a:lnTo>
                    <a:lnTo>
                      <a:pt x="141" y="214"/>
                    </a:lnTo>
                    <a:lnTo>
                      <a:pt x="141" y="214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8" y="212"/>
                    </a:lnTo>
                    <a:lnTo>
                      <a:pt x="135" y="212"/>
                    </a:lnTo>
                    <a:lnTo>
                      <a:pt x="135" y="209"/>
                    </a:lnTo>
                    <a:lnTo>
                      <a:pt x="135" y="209"/>
                    </a:lnTo>
                    <a:lnTo>
                      <a:pt x="132" y="209"/>
                    </a:lnTo>
                    <a:lnTo>
                      <a:pt x="132" y="206"/>
                    </a:lnTo>
                    <a:lnTo>
                      <a:pt x="129" y="206"/>
                    </a:lnTo>
                    <a:lnTo>
                      <a:pt x="129" y="203"/>
                    </a:lnTo>
                    <a:lnTo>
                      <a:pt x="86" y="152"/>
                    </a:lnTo>
                    <a:lnTo>
                      <a:pt x="58" y="106"/>
                    </a:lnTo>
                    <a:lnTo>
                      <a:pt x="58" y="103"/>
                    </a:lnTo>
                    <a:lnTo>
                      <a:pt x="61" y="103"/>
                    </a:lnTo>
                    <a:lnTo>
                      <a:pt x="63" y="103"/>
                    </a:lnTo>
                    <a:lnTo>
                      <a:pt x="66" y="103"/>
                    </a:lnTo>
                    <a:lnTo>
                      <a:pt x="69" y="103"/>
                    </a:lnTo>
                    <a:lnTo>
                      <a:pt x="72" y="103"/>
                    </a:lnTo>
                    <a:lnTo>
                      <a:pt x="75" y="100"/>
                    </a:lnTo>
                    <a:lnTo>
                      <a:pt x="78" y="100"/>
                    </a:lnTo>
                    <a:lnTo>
                      <a:pt x="81" y="100"/>
                    </a:lnTo>
                    <a:lnTo>
                      <a:pt x="81" y="97"/>
                    </a:lnTo>
                    <a:lnTo>
                      <a:pt x="84" y="97"/>
                    </a:lnTo>
                    <a:lnTo>
                      <a:pt x="86" y="97"/>
                    </a:lnTo>
                    <a:lnTo>
                      <a:pt x="89" y="95"/>
                    </a:lnTo>
                    <a:lnTo>
                      <a:pt x="92" y="95"/>
                    </a:lnTo>
                    <a:lnTo>
                      <a:pt x="92" y="92"/>
                    </a:lnTo>
                    <a:lnTo>
                      <a:pt x="95" y="92"/>
                    </a:lnTo>
                    <a:lnTo>
                      <a:pt x="98" y="89"/>
                    </a:lnTo>
                    <a:lnTo>
                      <a:pt x="101" y="89"/>
                    </a:lnTo>
                    <a:lnTo>
                      <a:pt x="101" y="86"/>
                    </a:lnTo>
                    <a:lnTo>
                      <a:pt x="104" y="86"/>
                    </a:lnTo>
                    <a:lnTo>
                      <a:pt x="104" y="83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9" y="77"/>
                    </a:lnTo>
                    <a:lnTo>
                      <a:pt x="109" y="75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2" y="69"/>
                    </a:lnTo>
                    <a:lnTo>
                      <a:pt x="115" y="66"/>
                    </a:lnTo>
                    <a:lnTo>
                      <a:pt x="115" y="63"/>
                    </a:lnTo>
                    <a:lnTo>
                      <a:pt x="115" y="60"/>
                    </a:lnTo>
                    <a:lnTo>
                      <a:pt x="115" y="57"/>
                    </a:lnTo>
                    <a:lnTo>
                      <a:pt x="115" y="55"/>
                    </a:lnTo>
                    <a:lnTo>
                      <a:pt x="115" y="52"/>
                    </a:lnTo>
                    <a:lnTo>
                      <a:pt x="115" y="52"/>
                    </a:lnTo>
                    <a:lnTo>
                      <a:pt x="112" y="49"/>
                    </a:lnTo>
                    <a:lnTo>
                      <a:pt x="112" y="46"/>
                    </a:lnTo>
                    <a:lnTo>
                      <a:pt x="112" y="46"/>
                    </a:lnTo>
                    <a:lnTo>
                      <a:pt x="112" y="43"/>
                    </a:lnTo>
                    <a:lnTo>
                      <a:pt x="112" y="40"/>
                    </a:lnTo>
                    <a:lnTo>
                      <a:pt x="109" y="40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4" y="32"/>
                    </a:lnTo>
                    <a:lnTo>
                      <a:pt x="104" y="32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95" y="26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89" y="23"/>
                    </a:lnTo>
                    <a:lnTo>
                      <a:pt x="86" y="23"/>
                    </a:lnTo>
                    <a:lnTo>
                      <a:pt x="86" y="20"/>
                    </a:lnTo>
                    <a:lnTo>
                      <a:pt x="84" y="20"/>
                    </a:lnTo>
                    <a:lnTo>
                      <a:pt x="81" y="20"/>
                    </a:lnTo>
                    <a:lnTo>
                      <a:pt x="81" y="20"/>
                    </a:lnTo>
                    <a:lnTo>
                      <a:pt x="78" y="20"/>
                    </a:lnTo>
                    <a:lnTo>
                      <a:pt x="75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69" y="20"/>
                    </a:lnTo>
                    <a:lnTo>
                      <a:pt x="66" y="20"/>
                    </a:lnTo>
                    <a:lnTo>
                      <a:pt x="63" y="20"/>
                    </a:lnTo>
                    <a:lnTo>
                      <a:pt x="61" y="20"/>
                    </a:lnTo>
                    <a:lnTo>
                      <a:pt x="58" y="20"/>
                    </a:lnTo>
                    <a:lnTo>
                      <a:pt x="55" y="20"/>
                    </a:lnTo>
                    <a:lnTo>
                      <a:pt x="52" y="23"/>
                    </a:lnTo>
                    <a:lnTo>
                      <a:pt x="49" y="23"/>
                    </a:lnTo>
                    <a:lnTo>
                      <a:pt x="49" y="172"/>
                    </a:lnTo>
                    <a:lnTo>
                      <a:pt x="49" y="180"/>
                    </a:lnTo>
                    <a:lnTo>
                      <a:pt x="49" y="186"/>
                    </a:lnTo>
                    <a:lnTo>
                      <a:pt x="49" y="189"/>
                    </a:lnTo>
                    <a:lnTo>
                      <a:pt x="49" y="192"/>
                    </a:lnTo>
                    <a:lnTo>
                      <a:pt x="49" y="194"/>
                    </a:lnTo>
                    <a:lnTo>
                      <a:pt x="49" y="194"/>
                    </a:lnTo>
                    <a:lnTo>
                      <a:pt x="49" y="197"/>
                    </a:lnTo>
                    <a:lnTo>
                      <a:pt x="49" y="200"/>
                    </a:lnTo>
                    <a:lnTo>
                      <a:pt x="49" y="200"/>
                    </a:lnTo>
                    <a:lnTo>
                      <a:pt x="49" y="203"/>
                    </a:lnTo>
                    <a:lnTo>
                      <a:pt x="52" y="203"/>
                    </a:lnTo>
                    <a:lnTo>
                      <a:pt x="52" y="206"/>
                    </a:lnTo>
                    <a:lnTo>
                      <a:pt x="52" y="206"/>
                    </a:lnTo>
                    <a:lnTo>
                      <a:pt x="52" y="209"/>
                    </a:lnTo>
                    <a:lnTo>
                      <a:pt x="52" y="209"/>
                    </a:lnTo>
                    <a:lnTo>
                      <a:pt x="55" y="212"/>
                    </a:lnTo>
                    <a:lnTo>
                      <a:pt x="55" y="212"/>
                    </a:lnTo>
                    <a:lnTo>
                      <a:pt x="55" y="214"/>
                    </a:lnTo>
                    <a:lnTo>
                      <a:pt x="58" y="214"/>
                    </a:lnTo>
                    <a:lnTo>
                      <a:pt x="58" y="214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3" y="217"/>
                    </a:lnTo>
                    <a:lnTo>
                      <a:pt x="63" y="220"/>
                    </a:lnTo>
                    <a:lnTo>
                      <a:pt x="0" y="220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3" y="217"/>
                    </a:lnTo>
                    <a:lnTo>
                      <a:pt x="3" y="217"/>
                    </a:lnTo>
                    <a:lnTo>
                      <a:pt x="3" y="214"/>
                    </a:lnTo>
                    <a:lnTo>
                      <a:pt x="6" y="214"/>
                    </a:lnTo>
                    <a:lnTo>
                      <a:pt x="6" y="214"/>
                    </a:lnTo>
                    <a:lnTo>
                      <a:pt x="9" y="212"/>
                    </a:lnTo>
                    <a:lnTo>
                      <a:pt x="9" y="212"/>
                    </a:lnTo>
                    <a:lnTo>
                      <a:pt x="9" y="209"/>
                    </a:lnTo>
                    <a:lnTo>
                      <a:pt x="9" y="209"/>
                    </a:lnTo>
                    <a:lnTo>
                      <a:pt x="12" y="206"/>
                    </a:lnTo>
                    <a:lnTo>
                      <a:pt x="12" y="206"/>
                    </a:lnTo>
                    <a:lnTo>
                      <a:pt x="12" y="203"/>
                    </a:lnTo>
                    <a:lnTo>
                      <a:pt x="12" y="203"/>
                    </a:lnTo>
                    <a:lnTo>
                      <a:pt x="12" y="200"/>
                    </a:lnTo>
                    <a:lnTo>
                      <a:pt x="12" y="200"/>
                    </a:lnTo>
                    <a:lnTo>
                      <a:pt x="15" y="197"/>
                    </a:lnTo>
                    <a:lnTo>
                      <a:pt x="15" y="194"/>
                    </a:lnTo>
                    <a:lnTo>
                      <a:pt x="15" y="194"/>
                    </a:lnTo>
                    <a:lnTo>
                      <a:pt x="15" y="192"/>
                    </a:lnTo>
                    <a:lnTo>
                      <a:pt x="15" y="189"/>
                    </a:lnTo>
                    <a:lnTo>
                      <a:pt x="15" y="186"/>
                    </a:lnTo>
                    <a:lnTo>
                      <a:pt x="15" y="177"/>
                    </a:lnTo>
                    <a:lnTo>
                      <a:pt x="15" y="172"/>
                    </a:lnTo>
                    <a:lnTo>
                      <a:pt x="15" y="46"/>
                    </a:lnTo>
                    <a:lnTo>
                      <a:pt x="15" y="40"/>
                    </a:lnTo>
                    <a:lnTo>
                      <a:pt x="15" y="35"/>
                    </a:lnTo>
                    <a:lnTo>
                      <a:pt x="15" y="29"/>
                    </a:lnTo>
                    <a:lnTo>
                      <a:pt x="15" y="26"/>
                    </a:lnTo>
                    <a:lnTo>
                      <a:pt x="15" y="26"/>
                    </a:lnTo>
                    <a:lnTo>
                      <a:pt x="15" y="23"/>
                    </a:lnTo>
                    <a:lnTo>
                      <a:pt x="15" y="20"/>
                    </a:lnTo>
                    <a:lnTo>
                      <a:pt x="12" y="20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2"/>
                    </a:lnTo>
                    <a:lnTo>
                      <a:pt x="9" y="12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6" y="6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2" name="Freeform 68"/>
              <p:cNvSpPr>
                <a:spLocks/>
              </p:cNvSpPr>
              <p:nvPr userDrawn="1"/>
            </p:nvSpPr>
            <p:spPr bwMode="auto">
              <a:xfrm>
                <a:off x="5624" y="80"/>
                <a:ext cx="85" cy="122"/>
              </a:xfrm>
              <a:custGeom>
                <a:avLst/>
                <a:gdLst/>
                <a:ahLst/>
                <a:cxnLst>
                  <a:cxn ang="0">
                    <a:pos x="135" y="40"/>
                  </a:cxn>
                  <a:cxn ang="0">
                    <a:pos x="130" y="34"/>
                  </a:cxn>
                  <a:cxn ang="0">
                    <a:pos x="121" y="31"/>
                  </a:cxn>
                  <a:cxn ang="0">
                    <a:pos x="112" y="25"/>
                  </a:cxn>
                  <a:cxn ang="0">
                    <a:pos x="104" y="25"/>
                  </a:cxn>
                  <a:cxn ang="0">
                    <a:pos x="95" y="22"/>
                  </a:cxn>
                  <a:cxn ang="0">
                    <a:pos x="84" y="22"/>
                  </a:cxn>
                  <a:cxn ang="0">
                    <a:pos x="75" y="25"/>
                  </a:cxn>
                  <a:cxn ang="0">
                    <a:pos x="66" y="25"/>
                  </a:cxn>
                  <a:cxn ang="0">
                    <a:pos x="58" y="31"/>
                  </a:cxn>
                  <a:cxn ang="0">
                    <a:pos x="52" y="37"/>
                  </a:cxn>
                  <a:cxn ang="0">
                    <a:pos x="46" y="42"/>
                  </a:cxn>
                  <a:cxn ang="0">
                    <a:pos x="46" y="54"/>
                  </a:cxn>
                  <a:cxn ang="0">
                    <a:pos x="52" y="71"/>
                  </a:cxn>
                  <a:cxn ang="0">
                    <a:pos x="72" y="85"/>
                  </a:cxn>
                  <a:cxn ang="0">
                    <a:pos x="109" y="102"/>
                  </a:cxn>
                  <a:cxn ang="0">
                    <a:pos x="135" y="117"/>
                  </a:cxn>
                  <a:cxn ang="0">
                    <a:pos x="153" y="137"/>
                  </a:cxn>
                  <a:cxn ang="0">
                    <a:pos x="161" y="160"/>
                  </a:cxn>
                  <a:cxn ang="0">
                    <a:pos x="158" y="177"/>
                  </a:cxn>
                  <a:cxn ang="0">
                    <a:pos x="150" y="194"/>
                  </a:cxn>
                  <a:cxn ang="0">
                    <a:pos x="138" y="205"/>
                  </a:cxn>
                  <a:cxn ang="0">
                    <a:pos x="124" y="217"/>
                  </a:cxn>
                  <a:cxn ang="0">
                    <a:pos x="104" y="225"/>
                  </a:cxn>
                  <a:cxn ang="0">
                    <a:pos x="81" y="228"/>
                  </a:cxn>
                  <a:cxn ang="0">
                    <a:pos x="61" y="231"/>
                  </a:cxn>
                  <a:cxn ang="0">
                    <a:pos x="41" y="228"/>
                  </a:cxn>
                  <a:cxn ang="0">
                    <a:pos x="20" y="222"/>
                  </a:cxn>
                  <a:cxn ang="0">
                    <a:pos x="3" y="179"/>
                  </a:cxn>
                  <a:cxn ang="0">
                    <a:pos x="12" y="188"/>
                  </a:cxn>
                  <a:cxn ang="0">
                    <a:pos x="23" y="194"/>
                  </a:cxn>
                  <a:cxn ang="0">
                    <a:pos x="35" y="199"/>
                  </a:cxn>
                  <a:cxn ang="0">
                    <a:pos x="46" y="202"/>
                  </a:cxn>
                  <a:cxn ang="0">
                    <a:pos x="61" y="205"/>
                  </a:cxn>
                  <a:cxn ang="0">
                    <a:pos x="72" y="205"/>
                  </a:cxn>
                  <a:cxn ang="0">
                    <a:pos x="84" y="205"/>
                  </a:cxn>
                  <a:cxn ang="0">
                    <a:pos x="92" y="202"/>
                  </a:cxn>
                  <a:cxn ang="0">
                    <a:pos x="101" y="199"/>
                  </a:cxn>
                  <a:cxn ang="0">
                    <a:pos x="112" y="194"/>
                  </a:cxn>
                  <a:cxn ang="0">
                    <a:pos x="118" y="185"/>
                  </a:cxn>
                  <a:cxn ang="0">
                    <a:pos x="121" y="177"/>
                  </a:cxn>
                  <a:cxn ang="0">
                    <a:pos x="121" y="162"/>
                  </a:cxn>
                  <a:cxn ang="0">
                    <a:pos x="109" y="145"/>
                  </a:cxn>
                  <a:cxn ang="0">
                    <a:pos x="86" y="131"/>
                  </a:cxn>
                  <a:cxn ang="0">
                    <a:pos x="49" y="114"/>
                  </a:cxn>
                  <a:cxn ang="0">
                    <a:pos x="26" y="97"/>
                  </a:cxn>
                  <a:cxn ang="0">
                    <a:pos x="9" y="74"/>
                  </a:cxn>
                  <a:cxn ang="0">
                    <a:pos x="6" y="51"/>
                  </a:cxn>
                  <a:cxn ang="0">
                    <a:pos x="12" y="34"/>
                  </a:cxn>
                  <a:cxn ang="0">
                    <a:pos x="23" y="20"/>
                  </a:cxn>
                  <a:cxn ang="0">
                    <a:pos x="38" y="11"/>
                  </a:cxn>
                  <a:cxn ang="0">
                    <a:pos x="55" y="2"/>
                  </a:cxn>
                  <a:cxn ang="0">
                    <a:pos x="72" y="0"/>
                  </a:cxn>
                  <a:cxn ang="0">
                    <a:pos x="92" y="0"/>
                  </a:cxn>
                  <a:cxn ang="0">
                    <a:pos x="107" y="0"/>
                  </a:cxn>
                  <a:cxn ang="0">
                    <a:pos x="124" y="2"/>
                  </a:cxn>
                  <a:cxn ang="0">
                    <a:pos x="138" y="5"/>
                  </a:cxn>
                </a:cxnLst>
                <a:rect l="0" t="0" r="r" b="b"/>
                <a:pathLst>
                  <a:path w="161" h="231">
                    <a:moveTo>
                      <a:pt x="141" y="45"/>
                    </a:moveTo>
                    <a:lnTo>
                      <a:pt x="141" y="42"/>
                    </a:lnTo>
                    <a:lnTo>
                      <a:pt x="138" y="42"/>
                    </a:lnTo>
                    <a:lnTo>
                      <a:pt x="138" y="40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32" y="37"/>
                    </a:lnTo>
                    <a:lnTo>
                      <a:pt x="132" y="37"/>
                    </a:lnTo>
                    <a:lnTo>
                      <a:pt x="130" y="34"/>
                    </a:lnTo>
                    <a:lnTo>
                      <a:pt x="130" y="34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4" y="31"/>
                    </a:lnTo>
                    <a:lnTo>
                      <a:pt x="121" y="31"/>
                    </a:lnTo>
                    <a:lnTo>
                      <a:pt x="121" y="31"/>
                    </a:lnTo>
                    <a:lnTo>
                      <a:pt x="118" y="28"/>
                    </a:lnTo>
                    <a:lnTo>
                      <a:pt x="118" y="28"/>
                    </a:lnTo>
                    <a:lnTo>
                      <a:pt x="115" y="28"/>
                    </a:lnTo>
                    <a:lnTo>
                      <a:pt x="112" y="28"/>
                    </a:lnTo>
                    <a:lnTo>
                      <a:pt x="112" y="25"/>
                    </a:lnTo>
                    <a:lnTo>
                      <a:pt x="109" y="25"/>
                    </a:lnTo>
                    <a:lnTo>
                      <a:pt x="109" y="25"/>
                    </a:lnTo>
                    <a:lnTo>
                      <a:pt x="107" y="25"/>
                    </a:lnTo>
                    <a:lnTo>
                      <a:pt x="104" y="25"/>
                    </a:lnTo>
                    <a:lnTo>
                      <a:pt x="104" y="25"/>
                    </a:lnTo>
                    <a:lnTo>
                      <a:pt x="101" y="25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95" y="22"/>
                    </a:lnTo>
                    <a:lnTo>
                      <a:pt x="95" y="22"/>
                    </a:lnTo>
                    <a:lnTo>
                      <a:pt x="92" y="22"/>
                    </a:lnTo>
                    <a:lnTo>
                      <a:pt x="89" y="22"/>
                    </a:lnTo>
                    <a:lnTo>
                      <a:pt x="89" y="22"/>
                    </a:lnTo>
                    <a:lnTo>
                      <a:pt x="86" y="22"/>
                    </a:lnTo>
                    <a:lnTo>
                      <a:pt x="84" y="22"/>
                    </a:lnTo>
                    <a:lnTo>
                      <a:pt x="84" y="22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78" y="22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2" y="25"/>
                    </a:lnTo>
                    <a:lnTo>
                      <a:pt x="69" y="25"/>
                    </a:lnTo>
                    <a:lnTo>
                      <a:pt x="69" y="25"/>
                    </a:lnTo>
                    <a:lnTo>
                      <a:pt x="66" y="25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61" y="28"/>
                    </a:lnTo>
                    <a:lnTo>
                      <a:pt x="61" y="28"/>
                    </a:lnTo>
                    <a:lnTo>
                      <a:pt x="58" y="31"/>
                    </a:lnTo>
                    <a:lnTo>
                      <a:pt x="58" y="31"/>
                    </a:lnTo>
                    <a:lnTo>
                      <a:pt x="55" y="34"/>
                    </a:lnTo>
                    <a:lnTo>
                      <a:pt x="55" y="34"/>
                    </a:lnTo>
                    <a:lnTo>
                      <a:pt x="52" y="34"/>
                    </a:lnTo>
                    <a:lnTo>
                      <a:pt x="52" y="37"/>
                    </a:lnTo>
                    <a:lnTo>
                      <a:pt x="49" y="37"/>
                    </a:lnTo>
                    <a:lnTo>
                      <a:pt x="49" y="40"/>
                    </a:lnTo>
                    <a:lnTo>
                      <a:pt x="49" y="40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46" y="45"/>
                    </a:lnTo>
                    <a:lnTo>
                      <a:pt x="46" y="48"/>
                    </a:lnTo>
                    <a:lnTo>
                      <a:pt x="46" y="48"/>
                    </a:lnTo>
                    <a:lnTo>
                      <a:pt x="46" y="51"/>
                    </a:lnTo>
                    <a:lnTo>
                      <a:pt x="46" y="54"/>
                    </a:lnTo>
                    <a:lnTo>
                      <a:pt x="46" y="57"/>
                    </a:lnTo>
                    <a:lnTo>
                      <a:pt x="46" y="62"/>
                    </a:lnTo>
                    <a:lnTo>
                      <a:pt x="49" y="65"/>
                    </a:lnTo>
                    <a:lnTo>
                      <a:pt x="49" y="68"/>
                    </a:lnTo>
                    <a:lnTo>
                      <a:pt x="52" y="71"/>
                    </a:lnTo>
                    <a:lnTo>
                      <a:pt x="55" y="74"/>
                    </a:lnTo>
                    <a:lnTo>
                      <a:pt x="61" y="77"/>
                    </a:lnTo>
                    <a:lnTo>
                      <a:pt x="64" y="80"/>
                    </a:lnTo>
                    <a:lnTo>
                      <a:pt x="66" y="82"/>
                    </a:lnTo>
                    <a:lnTo>
                      <a:pt x="72" y="85"/>
                    </a:lnTo>
                    <a:lnTo>
                      <a:pt x="78" y="88"/>
                    </a:lnTo>
                    <a:lnTo>
                      <a:pt x="81" y="91"/>
                    </a:lnTo>
                    <a:lnTo>
                      <a:pt x="92" y="97"/>
                    </a:lnTo>
                    <a:lnTo>
                      <a:pt x="104" y="100"/>
                    </a:lnTo>
                    <a:lnTo>
                      <a:pt x="109" y="102"/>
                    </a:lnTo>
                    <a:lnTo>
                      <a:pt x="115" y="105"/>
                    </a:lnTo>
                    <a:lnTo>
                      <a:pt x="118" y="108"/>
                    </a:lnTo>
                    <a:lnTo>
                      <a:pt x="124" y="111"/>
                    </a:lnTo>
                    <a:lnTo>
                      <a:pt x="130" y="114"/>
                    </a:lnTo>
                    <a:lnTo>
                      <a:pt x="135" y="117"/>
                    </a:lnTo>
                    <a:lnTo>
                      <a:pt x="138" y="120"/>
                    </a:lnTo>
                    <a:lnTo>
                      <a:pt x="144" y="125"/>
                    </a:lnTo>
                    <a:lnTo>
                      <a:pt x="147" y="128"/>
                    </a:lnTo>
                    <a:lnTo>
                      <a:pt x="150" y="131"/>
                    </a:lnTo>
                    <a:lnTo>
                      <a:pt x="153" y="137"/>
                    </a:lnTo>
                    <a:lnTo>
                      <a:pt x="155" y="140"/>
                    </a:lnTo>
                    <a:lnTo>
                      <a:pt x="158" y="145"/>
                    </a:lnTo>
                    <a:lnTo>
                      <a:pt x="161" y="151"/>
                    </a:lnTo>
                    <a:lnTo>
                      <a:pt x="161" y="154"/>
                    </a:lnTo>
                    <a:lnTo>
                      <a:pt x="161" y="160"/>
                    </a:lnTo>
                    <a:lnTo>
                      <a:pt x="161" y="165"/>
                    </a:lnTo>
                    <a:lnTo>
                      <a:pt x="161" y="168"/>
                    </a:lnTo>
                    <a:lnTo>
                      <a:pt x="161" y="171"/>
                    </a:lnTo>
                    <a:lnTo>
                      <a:pt x="158" y="174"/>
                    </a:lnTo>
                    <a:lnTo>
                      <a:pt x="158" y="177"/>
                    </a:lnTo>
                    <a:lnTo>
                      <a:pt x="158" y="179"/>
                    </a:lnTo>
                    <a:lnTo>
                      <a:pt x="155" y="182"/>
                    </a:lnTo>
                    <a:lnTo>
                      <a:pt x="155" y="185"/>
                    </a:lnTo>
                    <a:lnTo>
                      <a:pt x="153" y="188"/>
                    </a:lnTo>
                    <a:lnTo>
                      <a:pt x="150" y="194"/>
                    </a:lnTo>
                    <a:lnTo>
                      <a:pt x="150" y="197"/>
                    </a:lnTo>
                    <a:lnTo>
                      <a:pt x="147" y="199"/>
                    </a:lnTo>
                    <a:lnTo>
                      <a:pt x="144" y="199"/>
                    </a:lnTo>
                    <a:lnTo>
                      <a:pt x="141" y="202"/>
                    </a:lnTo>
                    <a:lnTo>
                      <a:pt x="138" y="205"/>
                    </a:lnTo>
                    <a:lnTo>
                      <a:pt x="135" y="208"/>
                    </a:lnTo>
                    <a:lnTo>
                      <a:pt x="132" y="211"/>
                    </a:lnTo>
                    <a:lnTo>
                      <a:pt x="130" y="214"/>
                    </a:lnTo>
                    <a:lnTo>
                      <a:pt x="127" y="217"/>
                    </a:lnTo>
                    <a:lnTo>
                      <a:pt x="124" y="217"/>
                    </a:lnTo>
                    <a:lnTo>
                      <a:pt x="118" y="219"/>
                    </a:lnTo>
                    <a:lnTo>
                      <a:pt x="115" y="222"/>
                    </a:lnTo>
                    <a:lnTo>
                      <a:pt x="112" y="222"/>
                    </a:lnTo>
                    <a:lnTo>
                      <a:pt x="107" y="225"/>
                    </a:lnTo>
                    <a:lnTo>
                      <a:pt x="104" y="225"/>
                    </a:lnTo>
                    <a:lnTo>
                      <a:pt x="98" y="225"/>
                    </a:lnTo>
                    <a:lnTo>
                      <a:pt x="95" y="228"/>
                    </a:lnTo>
                    <a:lnTo>
                      <a:pt x="89" y="228"/>
                    </a:lnTo>
                    <a:lnTo>
                      <a:pt x="86" y="228"/>
                    </a:lnTo>
                    <a:lnTo>
                      <a:pt x="81" y="228"/>
                    </a:lnTo>
                    <a:lnTo>
                      <a:pt x="75" y="231"/>
                    </a:lnTo>
                    <a:lnTo>
                      <a:pt x="72" y="231"/>
                    </a:lnTo>
                    <a:lnTo>
                      <a:pt x="66" y="231"/>
                    </a:lnTo>
                    <a:lnTo>
                      <a:pt x="64" y="231"/>
                    </a:lnTo>
                    <a:lnTo>
                      <a:pt x="61" y="231"/>
                    </a:lnTo>
                    <a:lnTo>
                      <a:pt x="55" y="228"/>
                    </a:lnTo>
                    <a:lnTo>
                      <a:pt x="52" y="228"/>
                    </a:lnTo>
                    <a:lnTo>
                      <a:pt x="49" y="228"/>
                    </a:lnTo>
                    <a:lnTo>
                      <a:pt x="43" y="228"/>
                    </a:lnTo>
                    <a:lnTo>
                      <a:pt x="41" y="228"/>
                    </a:lnTo>
                    <a:lnTo>
                      <a:pt x="38" y="228"/>
                    </a:lnTo>
                    <a:lnTo>
                      <a:pt x="32" y="225"/>
                    </a:lnTo>
                    <a:lnTo>
                      <a:pt x="29" y="225"/>
                    </a:lnTo>
                    <a:lnTo>
                      <a:pt x="26" y="225"/>
                    </a:lnTo>
                    <a:lnTo>
                      <a:pt x="20" y="222"/>
                    </a:lnTo>
                    <a:lnTo>
                      <a:pt x="18" y="222"/>
                    </a:lnTo>
                    <a:lnTo>
                      <a:pt x="15" y="222"/>
                    </a:lnTo>
                    <a:lnTo>
                      <a:pt x="12" y="219"/>
                    </a:lnTo>
                    <a:lnTo>
                      <a:pt x="0" y="179"/>
                    </a:lnTo>
                    <a:lnTo>
                      <a:pt x="3" y="179"/>
                    </a:lnTo>
                    <a:lnTo>
                      <a:pt x="3" y="182"/>
                    </a:lnTo>
                    <a:lnTo>
                      <a:pt x="6" y="182"/>
                    </a:lnTo>
                    <a:lnTo>
                      <a:pt x="9" y="185"/>
                    </a:lnTo>
                    <a:lnTo>
                      <a:pt x="12" y="185"/>
                    </a:lnTo>
                    <a:lnTo>
                      <a:pt x="12" y="188"/>
                    </a:lnTo>
                    <a:lnTo>
                      <a:pt x="15" y="188"/>
                    </a:lnTo>
                    <a:lnTo>
                      <a:pt x="18" y="188"/>
                    </a:lnTo>
                    <a:lnTo>
                      <a:pt x="20" y="191"/>
                    </a:lnTo>
                    <a:lnTo>
                      <a:pt x="20" y="191"/>
                    </a:lnTo>
                    <a:lnTo>
                      <a:pt x="23" y="194"/>
                    </a:lnTo>
                    <a:lnTo>
                      <a:pt x="26" y="194"/>
                    </a:lnTo>
                    <a:lnTo>
                      <a:pt x="29" y="197"/>
                    </a:lnTo>
                    <a:lnTo>
                      <a:pt x="32" y="197"/>
                    </a:lnTo>
                    <a:lnTo>
                      <a:pt x="32" y="197"/>
                    </a:lnTo>
                    <a:lnTo>
                      <a:pt x="35" y="199"/>
                    </a:lnTo>
                    <a:lnTo>
                      <a:pt x="38" y="199"/>
                    </a:lnTo>
                    <a:lnTo>
                      <a:pt x="41" y="199"/>
                    </a:lnTo>
                    <a:lnTo>
                      <a:pt x="43" y="199"/>
                    </a:lnTo>
                    <a:lnTo>
                      <a:pt x="46" y="202"/>
                    </a:lnTo>
                    <a:lnTo>
                      <a:pt x="46" y="202"/>
                    </a:lnTo>
                    <a:lnTo>
                      <a:pt x="49" y="202"/>
                    </a:lnTo>
                    <a:lnTo>
                      <a:pt x="52" y="202"/>
                    </a:lnTo>
                    <a:lnTo>
                      <a:pt x="55" y="202"/>
                    </a:lnTo>
                    <a:lnTo>
                      <a:pt x="58" y="205"/>
                    </a:lnTo>
                    <a:lnTo>
                      <a:pt x="61" y="205"/>
                    </a:lnTo>
                    <a:lnTo>
                      <a:pt x="64" y="205"/>
                    </a:lnTo>
                    <a:lnTo>
                      <a:pt x="64" y="205"/>
                    </a:lnTo>
                    <a:lnTo>
                      <a:pt x="66" y="205"/>
                    </a:lnTo>
                    <a:lnTo>
                      <a:pt x="69" y="205"/>
                    </a:lnTo>
                    <a:lnTo>
                      <a:pt x="72" y="205"/>
                    </a:lnTo>
                    <a:lnTo>
                      <a:pt x="75" y="205"/>
                    </a:lnTo>
                    <a:lnTo>
                      <a:pt x="75" y="205"/>
                    </a:lnTo>
                    <a:lnTo>
                      <a:pt x="78" y="205"/>
                    </a:lnTo>
                    <a:lnTo>
                      <a:pt x="81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6" y="205"/>
                    </a:lnTo>
                    <a:lnTo>
                      <a:pt x="89" y="205"/>
                    </a:lnTo>
                    <a:lnTo>
                      <a:pt x="89" y="202"/>
                    </a:lnTo>
                    <a:lnTo>
                      <a:pt x="92" y="202"/>
                    </a:lnTo>
                    <a:lnTo>
                      <a:pt x="95" y="202"/>
                    </a:lnTo>
                    <a:lnTo>
                      <a:pt x="95" y="202"/>
                    </a:lnTo>
                    <a:lnTo>
                      <a:pt x="98" y="199"/>
                    </a:lnTo>
                    <a:lnTo>
                      <a:pt x="101" y="199"/>
                    </a:lnTo>
                    <a:lnTo>
                      <a:pt x="101" y="199"/>
                    </a:lnTo>
                    <a:lnTo>
                      <a:pt x="104" y="199"/>
                    </a:lnTo>
                    <a:lnTo>
                      <a:pt x="107" y="197"/>
                    </a:lnTo>
                    <a:lnTo>
                      <a:pt x="107" y="197"/>
                    </a:lnTo>
                    <a:lnTo>
                      <a:pt x="109" y="194"/>
                    </a:lnTo>
                    <a:lnTo>
                      <a:pt x="112" y="194"/>
                    </a:lnTo>
                    <a:lnTo>
                      <a:pt x="112" y="191"/>
                    </a:lnTo>
                    <a:lnTo>
                      <a:pt x="115" y="191"/>
                    </a:lnTo>
                    <a:lnTo>
                      <a:pt x="115" y="188"/>
                    </a:lnTo>
                    <a:lnTo>
                      <a:pt x="118" y="188"/>
                    </a:lnTo>
                    <a:lnTo>
                      <a:pt x="118" y="185"/>
                    </a:lnTo>
                    <a:lnTo>
                      <a:pt x="118" y="185"/>
                    </a:lnTo>
                    <a:lnTo>
                      <a:pt x="121" y="182"/>
                    </a:lnTo>
                    <a:lnTo>
                      <a:pt x="121" y="182"/>
                    </a:lnTo>
                    <a:lnTo>
                      <a:pt x="121" y="179"/>
                    </a:lnTo>
                    <a:lnTo>
                      <a:pt x="121" y="177"/>
                    </a:lnTo>
                    <a:lnTo>
                      <a:pt x="124" y="177"/>
                    </a:lnTo>
                    <a:lnTo>
                      <a:pt x="124" y="174"/>
                    </a:lnTo>
                    <a:lnTo>
                      <a:pt x="124" y="171"/>
                    </a:lnTo>
                    <a:lnTo>
                      <a:pt x="124" y="165"/>
                    </a:lnTo>
                    <a:lnTo>
                      <a:pt x="121" y="162"/>
                    </a:lnTo>
                    <a:lnTo>
                      <a:pt x="121" y="157"/>
                    </a:lnTo>
                    <a:lnTo>
                      <a:pt x="118" y="154"/>
                    </a:lnTo>
                    <a:lnTo>
                      <a:pt x="115" y="151"/>
                    </a:lnTo>
                    <a:lnTo>
                      <a:pt x="112" y="148"/>
                    </a:lnTo>
                    <a:lnTo>
                      <a:pt x="109" y="145"/>
                    </a:lnTo>
                    <a:lnTo>
                      <a:pt x="104" y="142"/>
                    </a:lnTo>
                    <a:lnTo>
                      <a:pt x="101" y="140"/>
                    </a:lnTo>
                    <a:lnTo>
                      <a:pt x="95" y="137"/>
                    </a:lnTo>
                    <a:lnTo>
                      <a:pt x="92" y="134"/>
                    </a:lnTo>
                    <a:lnTo>
                      <a:pt x="86" y="131"/>
                    </a:lnTo>
                    <a:lnTo>
                      <a:pt x="75" y="125"/>
                    </a:lnTo>
                    <a:lnTo>
                      <a:pt x="64" y="122"/>
                    </a:lnTo>
                    <a:lnTo>
                      <a:pt x="61" y="120"/>
                    </a:lnTo>
                    <a:lnTo>
                      <a:pt x="55" y="117"/>
                    </a:lnTo>
                    <a:lnTo>
                      <a:pt x="49" y="114"/>
                    </a:lnTo>
                    <a:lnTo>
                      <a:pt x="43" y="111"/>
                    </a:lnTo>
                    <a:lnTo>
                      <a:pt x="38" y="108"/>
                    </a:lnTo>
                    <a:lnTo>
                      <a:pt x="35" y="105"/>
                    </a:lnTo>
                    <a:lnTo>
                      <a:pt x="29" y="102"/>
                    </a:lnTo>
                    <a:lnTo>
                      <a:pt x="26" y="97"/>
                    </a:lnTo>
                    <a:lnTo>
                      <a:pt x="20" y="94"/>
                    </a:lnTo>
                    <a:lnTo>
                      <a:pt x="18" y="88"/>
                    </a:lnTo>
                    <a:lnTo>
                      <a:pt x="15" y="85"/>
                    </a:lnTo>
                    <a:lnTo>
                      <a:pt x="12" y="80"/>
                    </a:lnTo>
                    <a:lnTo>
                      <a:pt x="9" y="74"/>
                    </a:lnTo>
                    <a:lnTo>
                      <a:pt x="9" y="71"/>
                    </a:lnTo>
                    <a:lnTo>
                      <a:pt x="6" y="62"/>
                    </a:lnTo>
                    <a:lnTo>
                      <a:pt x="6" y="57"/>
                    </a:lnTo>
                    <a:lnTo>
                      <a:pt x="6" y="54"/>
                    </a:lnTo>
                    <a:lnTo>
                      <a:pt x="6" y="51"/>
                    </a:lnTo>
                    <a:lnTo>
                      <a:pt x="9" y="45"/>
                    </a:lnTo>
                    <a:lnTo>
                      <a:pt x="9" y="42"/>
                    </a:lnTo>
                    <a:lnTo>
                      <a:pt x="9" y="40"/>
                    </a:lnTo>
                    <a:lnTo>
                      <a:pt x="12" y="37"/>
                    </a:lnTo>
                    <a:lnTo>
                      <a:pt x="12" y="34"/>
                    </a:lnTo>
                    <a:lnTo>
                      <a:pt x="15" y="31"/>
                    </a:lnTo>
                    <a:lnTo>
                      <a:pt x="15" y="28"/>
                    </a:lnTo>
                    <a:lnTo>
                      <a:pt x="18" y="25"/>
                    </a:lnTo>
                    <a:lnTo>
                      <a:pt x="20" y="22"/>
                    </a:lnTo>
                    <a:lnTo>
                      <a:pt x="23" y="20"/>
                    </a:lnTo>
                    <a:lnTo>
                      <a:pt x="26" y="17"/>
                    </a:lnTo>
                    <a:lnTo>
                      <a:pt x="29" y="17"/>
                    </a:lnTo>
                    <a:lnTo>
                      <a:pt x="32" y="14"/>
                    </a:lnTo>
                    <a:lnTo>
                      <a:pt x="35" y="11"/>
                    </a:lnTo>
                    <a:lnTo>
                      <a:pt x="38" y="11"/>
                    </a:lnTo>
                    <a:lnTo>
                      <a:pt x="41" y="8"/>
                    </a:lnTo>
                    <a:lnTo>
                      <a:pt x="43" y="8"/>
                    </a:lnTo>
                    <a:lnTo>
                      <a:pt x="46" y="5"/>
                    </a:lnTo>
                    <a:lnTo>
                      <a:pt x="49" y="5"/>
                    </a:lnTo>
                    <a:lnTo>
                      <a:pt x="55" y="2"/>
                    </a:lnTo>
                    <a:lnTo>
                      <a:pt x="58" y="2"/>
                    </a:lnTo>
                    <a:lnTo>
                      <a:pt x="61" y="2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09" y="0"/>
                    </a:lnTo>
                    <a:lnTo>
                      <a:pt x="112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2"/>
                    </a:lnTo>
                    <a:lnTo>
                      <a:pt x="127" y="2"/>
                    </a:lnTo>
                    <a:lnTo>
                      <a:pt x="130" y="2"/>
                    </a:lnTo>
                    <a:lnTo>
                      <a:pt x="132" y="2"/>
                    </a:lnTo>
                    <a:lnTo>
                      <a:pt x="135" y="5"/>
                    </a:lnTo>
                    <a:lnTo>
                      <a:pt x="138" y="5"/>
                    </a:lnTo>
                    <a:lnTo>
                      <a:pt x="141" y="5"/>
                    </a:lnTo>
                    <a:lnTo>
                      <a:pt x="141" y="45"/>
                    </a:lnTo>
                    <a:close/>
                  </a:path>
                </a:pathLst>
              </a:custGeom>
              <a:solidFill>
                <a:srgbClr val="544DB5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69"/>
            <p:cNvGrpSpPr>
              <a:grpSpLocks/>
            </p:cNvGrpSpPr>
            <p:nvPr userDrawn="1"/>
          </p:nvGrpSpPr>
          <p:grpSpPr bwMode="auto">
            <a:xfrm>
              <a:off x="5061" y="4134"/>
              <a:ext cx="653" cy="29"/>
              <a:chOff x="18" y="4094"/>
              <a:chExt cx="806" cy="36"/>
            </a:xfrm>
          </p:grpSpPr>
          <p:sp>
            <p:nvSpPr>
              <p:cNvPr id="1094" name="Freeform 70"/>
              <p:cNvSpPr>
                <a:spLocks noEditPoints="1"/>
              </p:cNvSpPr>
              <p:nvPr userDrawn="1"/>
            </p:nvSpPr>
            <p:spPr bwMode="auto">
              <a:xfrm>
                <a:off x="25" y="4115"/>
                <a:ext cx="788" cy="15"/>
              </a:xfrm>
              <a:custGeom>
                <a:avLst/>
                <a:gdLst/>
                <a:ahLst/>
                <a:cxnLst>
                  <a:cxn ang="0">
                    <a:pos x="61" y="23"/>
                  </a:cxn>
                  <a:cxn ang="0">
                    <a:pos x="150" y="0"/>
                  </a:cxn>
                  <a:cxn ang="0">
                    <a:pos x="150" y="14"/>
                  </a:cxn>
                  <a:cxn ang="0">
                    <a:pos x="138" y="17"/>
                  </a:cxn>
                  <a:cxn ang="0">
                    <a:pos x="133" y="8"/>
                  </a:cxn>
                  <a:cxn ang="0">
                    <a:pos x="130" y="17"/>
                  </a:cxn>
                  <a:cxn ang="0">
                    <a:pos x="144" y="23"/>
                  </a:cxn>
                  <a:cxn ang="0">
                    <a:pos x="155" y="11"/>
                  </a:cxn>
                  <a:cxn ang="0">
                    <a:pos x="155" y="0"/>
                  </a:cxn>
                  <a:cxn ang="0">
                    <a:pos x="230" y="23"/>
                  </a:cxn>
                  <a:cxn ang="0">
                    <a:pos x="265" y="0"/>
                  </a:cxn>
                  <a:cxn ang="0">
                    <a:pos x="322" y="11"/>
                  </a:cxn>
                  <a:cxn ang="0">
                    <a:pos x="331" y="20"/>
                  </a:cxn>
                  <a:cxn ang="0">
                    <a:pos x="342" y="23"/>
                  </a:cxn>
                  <a:cxn ang="0">
                    <a:pos x="354" y="17"/>
                  </a:cxn>
                  <a:cxn ang="0">
                    <a:pos x="356" y="0"/>
                  </a:cxn>
                  <a:cxn ang="0">
                    <a:pos x="348" y="14"/>
                  </a:cxn>
                  <a:cxn ang="0">
                    <a:pos x="342" y="17"/>
                  </a:cxn>
                  <a:cxn ang="0">
                    <a:pos x="333" y="14"/>
                  </a:cxn>
                  <a:cxn ang="0">
                    <a:pos x="328" y="5"/>
                  </a:cxn>
                  <a:cxn ang="0">
                    <a:pos x="408" y="0"/>
                  </a:cxn>
                  <a:cxn ang="0">
                    <a:pos x="468" y="0"/>
                  </a:cxn>
                  <a:cxn ang="0">
                    <a:pos x="523" y="23"/>
                  </a:cxn>
                  <a:cxn ang="0">
                    <a:pos x="552" y="0"/>
                  </a:cxn>
                  <a:cxn ang="0">
                    <a:pos x="589" y="5"/>
                  </a:cxn>
                  <a:cxn ang="0">
                    <a:pos x="583" y="17"/>
                  </a:cxn>
                  <a:cxn ang="0">
                    <a:pos x="569" y="14"/>
                  </a:cxn>
                  <a:cxn ang="0">
                    <a:pos x="563" y="11"/>
                  </a:cxn>
                  <a:cxn ang="0">
                    <a:pos x="569" y="20"/>
                  </a:cxn>
                  <a:cxn ang="0">
                    <a:pos x="589" y="20"/>
                  </a:cxn>
                  <a:cxn ang="0">
                    <a:pos x="595" y="8"/>
                  </a:cxn>
                  <a:cxn ang="0">
                    <a:pos x="606" y="0"/>
                  </a:cxn>
                  <a:cxn ang="0">
                    <a:pos x="664" y="0"/>
                  </a:cxn>
                  <a:cxn ang="0">
                    <a:pos x="710" y="8"/>
                  </a:cxn>
                  <a:cxn ang="0">
                    <a:pos x="721" y="20"/>
                  </a:cxn>
                  <a:cxn ang="0">
                    <a:pos x="738" y="23"/>
                  </a:cxn>
                  <a:cxn ang="0">
                    <a:pos x="753" y="17"/>
                  </a:cxn>
                  <a:cxn ang="0">
                    <a:pos x="761" y="3"/>
                  </a:cxn>
                  <a:cxn ang="0">
                    <a:pos x="753" y="8"/>
                  </a:cxn>
                  <a:cxn ang="0">
                    <a:pos x="744" y="14"/>
                  </a:cxn>
                  <a:cxn ang="0">
                    <a:pos x="733" y="17"/>
                  </a:cxn>
                  <a:cxn ang="0">
                    <a:pos x="721" y="11"/>
                  </a:cxn>
                  <a:cxn ang="0">
                    <a:pos x="712" y="3"/>
                  </a:cxn>
                  <a:cxn ang="0">
                    <a:pos x="830" y="0"/>
                  </a:cxn>
                  <a:cxn ang="0">
                    <a:pos x="905" y="17"/>
                  </a:cxn>
                  <a:cxn ang="0">
                    <a:pos x="954" y="23"/>
                  </a:cxn>
                  <a:cxn ang="0">
                    <a:pos x="1017" y="11"/>
                  </a:cxn>
                  <a:cxn ang="0">
                    <a:pos x="1014" y="17"/>
                  </a:cxn>
                  <a:cxn ang="0">
                    <a:pos x="1002" y="14"/>
                  </a:cxn>
                  <a:cxn ang="0">
                    <a:pos x="997" y="17"/>
                  </a:cxn>
                  <a:cxn ang="0">
                    <a:pos x="1011" y="23"/>
                  </a:cxn>
                  <a:cxn ang="0">
                    <a:pos x="1020" y="17"/>
                  </a:cxn>
                  <a:cxn ang="0">
                    <a:pos x="1020" y="0"/>
                  </a:cxn>
                  <a:cxn ang="0">
                    <a:pos x="1083" y="0"/>
                  </a:cxn>
                  <a:cxn ang="0">
                    <a:pos x="1132" y="0"/>
                  </a:cxn>
                  <a:cxn ang="0">
                    <a:pos x="1137" y="11"/>
                  </a:cxn>
                  <a:cxn ang="0">
                    <a:pos x="1126" y="17"/>
                  </a:cxn>
                  <a:cxn ang="0">
                    <a:pos x="1117" y="11"/>
                  </a:cxn>
                  <a:cxn ang="0">
                    <a:pos x="1111" y="14"/>
                  </a:cxn>
                  <a:cxn ang="0">
                    <a:pos x="1123" y="23"/>
                  </a:cxn>
                  <a:cxn ang="0">
                    <a:pos x="1140" y="14"/>
                  </a:cxn>
                  <a:cxn ang="0">
                    <a:pos x="1143" y="3"/>
                  </a:cxn>
                  <a:cxn ang="0">
                    <a:pos x="1198" y="0"/>
                  </a:cxn>
                </a:cxnLst>
                <a:rect l="0" t="0" r="r" b="b"/>
                <a:pathLst>
                  <a:path w="1209" h="23">
                    <a:moveTo>
                      <a:pt x="0" y="0"/>
                    </a:moveTo>
                    <a:lnTo>
                      <a:pt x="0" y="23"/>
                    </a:lnTo>
                    <a:lnTo>
                      <a:pt x="6" y="2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  <a:moveTo>
                      <a:pt x="23" y="0"/>
                    </a:moveTo>
                    <a:lnTo>
                      <a:pt x="23" y="23"/>
                    </a:lnTo>
                    <a:lnTo>
                      <a:pt x="29" y="23"/>
                    </a:lnTo>
                    <a:lnTo>
                      <a:pt x="29" y="0"/>
                    </a:lnTo>
                    <a:lnTo>
                      <a:pt x="23" y="0"/>
                    </a:lnTo>
                    <a:close/>
                    <a:moveTo>
                      <a:pt x="55" y="0"/>
                    </a:moveTo>
                    <a:lnTo>
                      <a:pt x="55" y="23"/>
                    </a:lnTo>
                    <a:lnTo>
                      <a:pt x="61" y="23"/>
                    </a:lnTo>
                    <a:lnTo>
                      <a:pt x="61" y="0"/>
                    </a:lnTo>
                    <a:lnTo>
                      <a:pt x="55" y="0"/>
                    </a:lnTo>
                    <a:close/>
                    <a:moveTo>
                      <a:pt x="72" y="0"/>
                    </a:moveTo>
                    <a:lnTo>
                      <a:pt x="72" y="23"/>
                    </a:lnTo>
                    <a:lnTo>
                      <a:pt x="101" y="23"/>
                    </a:lnTo>
                    <a:lnTo>
                      <a:pt x="101" y="17"/>
                    </a:lnTo>
                    <a:lnTo>
                      <a:pt x="78" y="17"/>
                    </a:lnTo>
                    <a:lnTo>
                      <a:pt x="78" y="0"/>
                    </a:lnTo>
                    <a:lnTo>
                      <a:pt x="72" y="0"/>
                    </a:lnTo>
                    <a:close/>
                    <a:moveTo>
                      <a:pt x="147" y="0"/>
                    </a:moveTo>
                    <a:lnTo>
                      <a:pt x="147" y="0"/>
                    </a:lnTo>
                    <a:lnTo>
                      <a:pt x="150" y="0"/>
                    </a:lnTo>
                    <a:lnTo>
                      <a:pt x="150" y="0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3" y="3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3" y="8"/>
                    </a:lnTo>
                    <a:lnTo>
                      <a:pt x="153" y="8"/>
                    </a:lnTo>
                    <a:lnTo>
                      <a:pt x="153" y="8"/>
                    </a:lnTo>
                    <a:lnTo>
                      <a:pt x="153" y="11"/>
                    </a:lnTo>
                    <a:lnTo>
                      <a:pt x="153" y="11"/>
                    </a:lnTo>
                    <a:lnTo>
                      <a:pt x="150" y="11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4" y="17"/>
                    </a:lnTo>
                    <a:lnTo>
                      <a:pt x="144" y="17"/>
                    </a:lnTo>
                    <a:lnTo>
                      <a:pt x="144" y="17"/>
                    </a:lnTo>
                    <a:lnTo>
                      <a:pt x="141" y="17"/>
                    </a:lnTo>
                    <a:lnTo>
                      <a:pt x="141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5" y="17"/>
                    </a:lnTo>
                    <a:lnTo>
                      <a:pt x="135" y="17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8"/>
                    </a:lnTo>
                    <a:lnTo>
                      <a:pt x="133" y="8"/>
                    </a:lnTo>
                    <a:lnTo>
                      <a:pt x="133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8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5" y="20"/>
                    </a:lnTo>
                    <a:lnTo>
                      <a:pt x="135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7" y="23"/>
                    </a:lnTo>
                    <a:lnTo>
                      <a:pt x="147" y="23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53" y="20"/>
                    </a:lnTo>
                    <a:lnTo>
                      <a:pt x="153" y="17"/>
                    </a:lnTo>
                    <a:lnTo>
                      <a:pt x="153" y="17"/>
                    </a:lnTo>
                    <a:lnTo>
                      <a:pt x="155" y="17"/>
                    </a:lnTo>
                    <a:lnTo>
                      <a:pt x="155" y="14"/>
                    </a:lnTo>
                    <a:lnTo>
                      <a:pt x="155" y="14"/>
                    </a:lnTo>
                    <a:lnTo>
                      <a:pt x="155" y="14"/>
                    </a:lnTo>
                    <a:lnTo>
                      <a:pt x="155" y="11"/>
                    </a:lnTo>
                    <a:lnTo>
                      <a:pt x="158" y="11"/>
                    </a:lnTo>
                    <a:lnTo>
                      <a:pt x="158" y="11"/>
                    </a:lnTo>
                    <a:lnTo>
                      <a:pt x="158" y="11"/>
                    </a:lnTo>
                    <a:lnTo>
                      <a:pt x="158" y="8"/>
                    </a:lnTo>
                    <a:lnTo>
                      <a:pt x="158" y="8"/>
                    </a:lnTo>
                    <a:lnTo>
                      <a:pt x="158" y="8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3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47" y="0"/>
                    </a:lnTo>
                    <a:close/>
                    <a:moveTo>
                      <a:pt x="173" y="0"/>
                    </a:moveTo>
                    <a:lnTo>
                      <a:pt x="173" y="23"/>
                    </a:lnTo>
                    <a:lnTo>
                      <a:pt x="176" y="23"/>
                    </a:lnTo>
                    <a:lnTo>
                      <a:pt x="176" y="0"/>
                    </a:lnTo>
                    <a:lnTo>
                      <a:pt x="173" y="0"/>
                    </a:lnTo>
                    <a:close/>
                    <a:moveTo>
                      <a:pt x="193" y="0"/>
                    </a:moveTo>
                    <a:lnTo>
                      <a:pt x="184" y="23"/>
                    </a:lnTo>
                    <a:lnTo>
                      <a:pt x="190" y="23"/>
                    </a:lnTo>
                    <a:lnTo>
                      <a:pt x="199" y="5"/>
                    </a:lnTo>
                    <a:lnTo>
                      <a:pt x="222" y="5"/>
                    </a:lnTo>
                    <a:lnTo>
                      <a:pt x="230" y="23"/>
                    </a:lnTo>
                    <a:lnTo>
                      <a:pt x="236" y="23"/>
                    </a:lnTo>
                    <a:lnTo>
                      <a:pt x="224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199" y="0"/>
                    </a:lnTo>
                    <a:lnTo>
                      <a:pt x="199" y="0"/>
                    </a:lnTo>
                    <a:lnTo>
                      <a:pt x="193" y="0"/>
                    </a:lnTo>
                    <a:close/>
                    <a:moveTo>
                      <a:pt x="242" y="0"/>
                    </a:moveTo>
                    <a:lnTo>
                      <a:pt x="242" y="23"/>
                    </a:lnTo>
                    <a:lnTo>
                      <a:pt x="247" y="23"/>
                    </a:lnTo>
                    <a:lnTo>
                      <a:pt x="247" y="0"/>
                    </a:lnTo>
                    <a:lnTo>
                      <a:pt x="242" y="0"/>
                    </a:lnTo>
                    <a:close/>
                    <a:moveTo>
                      <a:pt x="265" y="0"/>
                    </a:moveTo>
                    <a:lnTo>
                      <a:pt x="265" y="23"/>
                    </a:lnTo>
                    <a:lnTo>
                      <a:pt x="293" y="23"/>
                    </a:lnTo>
                    <a:lnTo>
                      <a:pt x="293" y="17"/>
                    </a:lnTo>
                    <a:lnTo>
                      <a:pt x="270" y="17"/>
                    </a:lnTo>
                    <a:lnTo>
                      <a:pt x="270" y="0"/>
                    </a:lnTo>
                    <a:lnTo>
                      <a:pt x="265" y="0"/>
                    </a:lnTo>
                    <a:close/>
                    <a:moveTo>
                      <a:pt x="322" y="0"/>
                    </a:moveTo>
                    <a:lnTo>
                      <a:pt x="322" y="3"/>
                    </a:lnTo>
                    <a:lnTo>
                      <a:pt x="322" y="3"/>
                    </a:lnTo>
                    <a:lnTo>
                      <a:pt x="322" y="5"/>
                    </a:lnTo>
                    <a:lnTo>
                      <a:pt x="322" y="8"/>
                    </a:lnTo>
                    <a:lnTo>
                      <a:pt x="322" y="8"/>
                    </a:lnTo>
                    <a:lnTo>
                      <a:pt x="322" y="11"/>
                    </a:lnTo>
                    <a:lnTo>
                      <a:pt x="322" y="11"/>
                    </a:lnTo>
                    <a:lnTo>
                      <a:pt x="325" y="11"/>
                    </a:lnTo>
                    <a:lnTo>
                      <a:pt x="325" y="14"/>
                    </a:lnTo>
                    <a:lnTo>
                      <a:pt x="325" y="14"/>
                    </a:lnTo>
                    <a:lnTo>
                      <a:pt x="325" y="14"/>
                    </a:lnTo>
                    <a:lnTo>
                      <a:pt x="325" y="17"/>
                    </a:lnTo>
                    <a:lnTo>
                      <a:pt x="325" y="17"/>
                    </a:lnTo>
                    <a:lnTo>
                      <a:pt x="328" y="17"/>
                    </a:lnTo>
                    <a:lnTo>
                      <a:pt x="328" y="17"/>
                    </a:lnTo>
                    <a:lnTo>
                      <a:pt x="328" y="20"/>
                    </a:lnTo>
                    <a:lnTo>
                      <a:pt x="328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3" y="20"/>
                    </a:lnTo>
                    <a:lnTo>
                      <a:pt x="333" y="23"/>
                    </a:lnTo>
                    <a:lnTo>
                      <a:pt x="333" y="23"/>
                    </a:lnTo>
                    <a:lnTo>
                      <a:pt x="336" y="23"/>
                    </a:lnTo>
                    <a:lnTo>
                      <a:pt x="336" y="23"/>
                    </a:lnTo>
                    <a:lnTo>
                      <a:pt x="336" y="23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39" y="23"/>
                    </a:lnTo>
                    <a:lnTo>
                      <a:pt x="342" y="23"/>
                    </a:lnTo>
                    <a:lnTo>
                      <a:pt x="342" y="23"/>
                    </a:lnTo>
                    <a:lnTo>
                      <a:pt x="342" y="23"/>
                    </a:lnTo>
                    <a:lnTo>
                      <a:pt x="345" y="23"/>
                    </a:lnTo>
                    <a:lnTo>
                      <a:pt x="345" y="23"/>
                    </a:lnTo>
                    <a:lnTo>
                      <a:pt x="345" y="23"/>
                    </a:lnTo>
                    <a:lnTo>
                      <a:pt x="348" y="23"/>
                    </a:lnTo>
                    <a:lnTo>
                      <a:pt x="348" y="20"/>
                    </a:lnTo>
                    <a:lnTo>
                      <a:pt x="348" y="20"/>
                    </a:lnTo>
                    <a:lnTo>
                      <a:pt x="348" y="20"/>
                    </a:lnTo>
                    <a:lnTo>
                      <a:pt x="351" y="20"/>
                    </a:lnTo>
                    <a:lnTo>
                      <a:pt x="351" y="20"/>
                    </a:lnTo>
                    <a:lnTo>
                      <a:pt x="351" y="17"/>
                    </a:lnTo>
                    <a:lnTo>
                      <a:pt x="354" y="17"/>
                    </a:lnTo>
                    <a:lnTo>
                      <a:pt x="354" y="17"/>
                    </a:lnTo>
                    <a:lnTo>
                      <a:pt x="354" y="17"/>
                    </a:lnTo>
                    <a:lnTo>
                      <a:pt x="354" y="14"/>
                    </a:lnTo>
                    <a:lnTo>
                      <a:pt x="354" y="14"/>
                    </a:lnTo>
                    <a:lnTo>
                      <a:pt x="356" y="14"/>
                    </a:lnTo>
                    <a:lnTo>
                      <a:pt x="356" y="14"/>
                    </a:lnTo>
                    <a:lnTo>
                      <a:pt x="356" y="11"/>
                    </a:lnTo>
                    <a:lnTo>
                      <a:pt x="356" y="11"/>
                    </a:lnTo>
                    <a:lnTo>
                      <a:pt x="356" y="11"/>
                    </a:lnTo>
                    <a:lnTo>
                      <a:pt x="356" y="8"/>
                    </a:lnTo>
                    <a:lnTo>
                      <a:pt x="356" y="8"/>
                    </a:lnTo>
                    <a:lnTo>
                      <a:pt x="356" y="5"/>
                    </a:lnTo>
                    <a:lnTo>
                      <a:pt x="356" y="3"/>
                    </a:lnTo>
                    <a:lnTo>
                      <a:pt x="356" y="3"/>
                    </a:lnTo>
                    <a:lnTo>
                      <a:pt x="356" y="0"/>
                    </a:lnTo>
                    <a:lnTo>
                      <a:pt x="354" y="0"/>
                    </a:lnTo>
                    <a:lnTo>
                      <a:pt x="354" y="3"/>
                    </a:lnTo>
                    <a:lnTo>
                      <a:pt x="354" y="3"/>
                    </a:lnTo>
                    <a:lnTo>
                      <a:pt x="354" y="5"/>
                    </a:lnTo>
                    <a:lnTo>
                      <a:pt x="351" y="5"/>
                    </a:lnTo>
                    <a:lnTo>
                      <a:pt x="351" y="8"/>
                    </a:lnTo>
                    <a:lnTo>
                      <a:pt x="351" y="8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51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8" y="14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5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42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9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6" y="17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33" y="17"/>
                    </a:lnTo>
                    <a:lnTo>
                      <a:pt x="333" y="14"/>
                    </a:lnTo>
                    <a:lnTo>
                      <a:pt x="333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4"/>
                    </a:lnTo>
                    <a:lnTo>
                      <a:pt x="331" y="11"/>
                    </a:lnTo>
                    <a:lnTo>
                      <a:pt x="331" y="11"/>
                    </a:lnTo>
                    <a:lnTo>
                      <a:pt x="328" y="11"/>
                    </a:lnTo>
                    <a:lnTo>
                      <a:pt x="328" y="11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8" y="5"/>
                    </a:lnTo>
                    <a:lnTo>
                      <a:pt x="328" y="5"/>
                    </a:lnTo>
                    <a:lnTo>
                      <a:pt x="328" y="3"/>
                    </a:lnTo>
                    <a:lnTo>
                      <a:pt x="328" y="3"/>
                    </a:lnTo>
                    <a:lnTo>
                      <a:pt x="328" y="0"/>
                    </a:lnTo>
                    <a:lnTo>
                      <a:pt x="322" y="0"/>
                    </a:lnTo>
                    <a:close/>
                    <a:moveTo>
                      <a:pt x="368" y="0"/>
                    </a:moveTo>
                    <a:lnTo>
                      <a:pt x="368" y="23"/>
                    </a:lnTo>
                    <a:lnTo>
                      <a:pt x="374" y="23"/>
                    </a:lnTo>
                    <a:lnTo>
                      <a:pt x="374" y="0"/>
                    </a:lnTo>
                    <a:lnTo>
                      <a:pt x="368" y="0"/>
                    </a:lnTo>
                    <a:close/>
                    <a:moveTo>
                      <a:pt x="388" y="0"/>
                    </a:moveTo>
                    <a:lnTo>
                      <a:pt x="405" y="23"/>
                    </a:lnTo>
                    <a:lnTo>
                      <a:pt x="408" y="23"/>
                    </a:lnTo>
                    <a:lnTo>
                      <a:pt x="408" y="0"/>
                    </a:lnTo>
                    <a:lnTo>
                      <a:pt x="405" y="0"/>
                    </a:lnTo>
                    <a:lnTo>
                      <a:pt x="405" y="14"/>
                    </a:lnTo>
                    <a:lnTo>
                      <a:pt x="394" y="0"/>
                    </a:lnTo>
                    <a:lnTo>
                      <a:pt x="388" y="0"/>
                    </a:lnTo>
                    <a:close/>
                    <a:moveTo>
                      <a:pt x="420" y="0"/>
                    </a:moveTo>
                    <a:lnTo>
                      <a:pt x="420" y="23"/>
                    </a:lnTo>
                    <a:lnTo>
                      <a:pt x="425" y="23"/>
                    </a:lnTo>
                    <a:lnTo>
                      <a:pt x="425" y="0"/>
                    </a:lnTo>
                    <a:lnTo>
                      <a:pt x="420" y="0"/>
                    </a:lnTo>
                    <a:close/>
                    <a:moveTo>
                      <a:pt x="443" y="0"/>
                    </a:moveTo>
                    <a:lnTo>
                      <a:pt x="454" y="23"/>
                    </a:lnTo>
                    <a:lnTo>
                      <a:pt x="457" y="23"/>
                    </a:lnTo>
                    <a:lnTo>
                      <a:pt x="468" y="0"/>
                    </a:lnTo>
                    <a:lnTo>
                      <a:pt x="463" y="0"/>
                    </a:lnTo>
                    <a:lnTo>
                      <a:pt x="454" y="14"/>
                    </a:lnTo>
                    <a:lnTo>
                      <a:pt x="448" y="0"/>
                    </a:lnTo>
                    <a:lnTo>
                      <a:pt x="443" y="0"/>
                    </a:lnTo>
                    <a:close/>
                    <a:moveTo>
                      <a:pt x="486" y="0"/>
                    </a:moveTo>
                    <a:lnTo>
                      <a:pt x="486" y="23"/>
                    </a:lnTo>
                    <a:lnTo>
                      <a:pt x="514" y="23"/>
                    </a:lnTo>
                    <a:lnTo>
                      <a:pt x="514" y="17"/>
                    </a:lnTo>
                    <a:lnTo>
                      <a:pt x="491" y="17"/>
                    </a:lnTo>
                    <a:lnTo>
                      <a:pt x="491" y="0"/>
                    </a:lnTo>
                    <a:lnTo>
                      <a:pt x="486" y="0"/>
                    </a:lnTo>
                    <a:close/>
                    <a:moveTo>
                      <a:pt x="523" y="0"/>
                    </a:moveTo>
                    <a:lnTo>
                      <a:pt x="523" y="23"/>
                    </a:lnTo>
                    <a:lnTo>
                      <a:pt x="529" y="23"/>
                    </a:lnTo>
                    <a:lnTo>
                      <a:pt x="529" y="0"/>
                    </a:lnTo>
                    <a:lnTo>
                      <a:pt x="523" y="0"/>
                    </a:lnTo>
                    <a:close/>
                    <a:moveTo>
                      <a:pt x="534" y="0"/>
                    </a:moveTo>
                    <a:lnTo>
                      <a:pt x="552" y="23"/>
                    </a:lnTo>
                    <a:lnTo>
                      <a:pt x="557" y="23"/>
                    </a:lnTo>
                    <a:lnTo>
                      <a:pt x="543" y="3"/>
                    </a:lnTo>
                    <a:lnTo>
                      <a:pt x="543" y="3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9" y="3"/>
                    </a:lnTo>
                    <a:lnTo>
                      <a:pt x="549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52" y="0"/>
                    </a:lnTo>
                    <a:lnTo>
                      <a:pt x="534" y="0"/>
                    </a:lnTo>
                    <a:close/>
                    <a:moveTo>
                      <a:pt x="583" y="0"/>
                    </a:moveTo>
                    <a:lnTo>
                      <a:pt x="583" y="0"/>
                    </a:lnTo>
                    <a:lnTo>
                      <a:pt x="586" y="0"/>
                    </a:lnTo>
                    <a:lnTo>
                      <a:pt x="586" y="0"/>
                    </a:lnTo>
                    <a:lnTo>
                      <a:pt x="586" y="3"/>
                    </a:lnTo>
                    <a:lnTo>
                      <a:pt x="586" y="3"/>
                    </a:lnTo>
                    <a:lnTo>
                      <a:pt x="589" y="3"/>
                    </a:lnTo>
                    <a:lnTo>
                      <a:pt x="589" y="5"/>
                    </a:lnTo>
                    <a:lnTo>
                      <a:pt x="589" y="5"/>
                    </a:lnTo>
                    <a:lnTo>
                      <a:pt x="589" y="5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8"/>
                    </a:lnTo>
                    <a:lnTo>
                      <a:pt x="589" y="11"/>
                    </a:lnTo>
                    <a:lnTo>
                      <a:pt x="589" y="11"/>
                    </a:lnTo>
                    <a:lnTo>
                      <a:pt x="586" y="11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6" y="14"/>
                    </a:lnTo>
                    <a:lnTo>
                      <a:pt x="583" y="17"/>
                    </a:lnTo>
                    <a:lnTo>
                      <a:pt x="583" y="17"/>
                    </a:lnTo>
                    <a:lnTo>
                      <a:pt x="583" y="17"/>
                    </a:lnTo>
                    <a:lnTo>
                      <a:pt x="580" y="17"/>
                    </a:lnTo>
                    <a:lnTo>
                      <a:pt x="580" y="17"/>
                    </a:lnTo>
                    <a:lnTo>
                      <a:pt x="580" y="17"/>
                    </a:lnTo>
                    <a:lnTo>
                      <a:pt x="577" y="17"/>
                    </a:lnTo>
                    <a:lnTo>
                      <a:pt x="577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2" y="17"/>
                    </a:lnTo>
                    <a:lnTo>
                      <a:pt x="572" y="17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69" y="14"/>
                    </a:lnTo>
                    <a:lnTo>
                      <a:pt x="569" y="14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3" y="14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72" y="20"/>
                    </a:lnTo>
                    <a:lnTo>
                      <a:pt x="572" y="23"/>
                    </a:lnTo>
                    <a:lnTo>
                      <a:pt x="575" y="23"/>
                    </a:lnTo>
                    <a:lnTo>
                      <a:pt x="575" y="23"/>
                    </a:lnTo>
                    <a:lnTo>
                      <a:pt x="577" y="23"/>
                    </a:lnTo>
                    <a:lnTo>
                      <a:pt x="577" y="23"/>
                    </a:lnTo>
                    <a:lnTo>
                      <a:pt x="580" y="23"/>
                    </a:lnTo>
                    <a:lnTo>
                      <a:pt x="580" y="23"/>
                    </a:lnTo>
                    <a:lnTo>
                      <a:pt x="583" y="23"/>
                    </a:lnTo>
                    <a:lnTo>
                      <a:pt x="583" y="23"/>
                    </a:lnTo>
                    <a:lnTo>
                      <a:pt x="586" y="20"/>
                    </a:lnTo>
                    <a:lnTo>
                      <a:pt x="586" y="20"/>
                    </a:lnTo>
                    <a:lnTo>
                      <a:pt x="589" y="20"/>
                    </a:lnTo>
                    <a:lnTo>
                      <a:pt x="589" y="17"/>
                    </a:lnTo>
                    <a:lnTo>
                      <a:pt x="589" y="17"/>
                    </a:lnTo>
                    <a:lnTo>
                      <a:pt x="592" y="17"/>
                    </a:lnTo>
                    <a:lnTo>
                      <a:pt x="592" y="14"/>
                    </a:lnTo>
                    <a:lnTo>
                      <a:pt x="592" y="14"/>
                    </a:lnTo>
                    <a:lnTo>
                      <a:pt x="592" y="14"/>
                    </a:lnTo>
                    <a:lnTo>
                      <a:pt x="592" y="11"/>
                    </a:lnTo>
                    <a:lnTo>
                      <a:pt x="595" y="11"/>
                    </a:lnTo>
                    <a:lnTo>
                      <a:pt x="595" y="11"/>
                    </a:lnTo>
                    <a:lnTo>
                      <a:pt x="595" y="11"/>
                    </a:lnTo>
                    <a:lnTo>
                      <a:pt x="595" y="8"/>
                    </a:lnTo>
                    <a:lnTo>
                      <a:pt x="595" y="8"/>
                    </a:lnTo>
                    <a:lnTo>
                      <a:pt x="595" y="8"/>
                    </a:lnTo>
                    <a:lnTo>
                      <a:pt x="595" y="5"/>
                    </a:lnTo>
                    <a:lnTo>
                      <a:pt x="595" y="5"/>
                    </a:lnTo>
                    <a:lnTo>
                      <a:pt x="595" y="3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83" y="0"/>
                    </a:lnTo>
                    <a:close/>
                    <a:moveTo>
                      <a:pt x="603" y="0"/>
                    </a:moveTo>
                    <a:lnTo>
                      <a:pt x="603" y="23"/>
                    </a:lnTo>
                    <a:lnTo>
                      <a:pt x="606" y="23"/>
                    </a:lnTo>
                    <a:lnTo>
                      <a:pt x="606" y="0"/>
                    </a:lnTo>
                    <a:lnTo>
                      <a:pt x="603" y="0"/>
                    </a:lnTo>
                    <a:close/>
                    <a:moveTo>
                      <a:pt x="626" y="0"/>
                    </a:moveTo>
                    <a:lnTo>
                      <a:pt x="626" y="23"/>
                    </a:lnTo>
                    <a:lnTo>
                      <a:pt x="629" y="23"/>
                    </a:lnTo>
                    <a:lnTo>
                      <a:pt x="629" y="0"/>
                    </a:lnTo>
                    <a:lnTo>
                      <a:pt x="626" y="0"/>
                    </a:lnTo>
                    <a:close/>
                    <a:moveTo>
                      <a:pt x="658" y="0"/>
                    </a:moveTo>
                    <a:lnTo>
                      <a:pt x="661" y="5"/>
                    </a:lnTo>
                    <a:lnTo>
                      <a:pt x="661" y="23"/>
                    </a:lnTo>
                    <a:lnTo>
                      <a:pt x="666" y="23"/>
                    </a:lnTo>
                    <a:lnTo>
                      <a:pt x="666" y="5"/>
                    </a:lnTo>
                    <a:lnTo>
                      <a:pt x="669" y="0"/>
                    </a:lnTo>
                    <a:lnTo>
                      <a:pt x="664" y="0"/>
                    </a:lnTo>
                    <a:lnTo>
                      <a:pt x="664" y="0"/>
                    </a:lnTo>
                    <a:lnTo>
                      <a:pt x="664" y="0"/>
                    </a:lnTo>
                    <a:lnTo>
                      <a:pt x="658" y="0"/>
                    </a:lnTo>
                    <a:close/>
                    <a:moveTo>
                      <a:pt x="707" y="0"/>
                    </a:moveTo>
                    <a:lnTo>
                      <a:pt x="707" y="0"/>
                    </a:lnTo>
                    <a:lnTo>
                      <a:pt x="707" y="3"/>
                    </a:lnTo>
                    <a:lnTo>
                      <a:pt x="707" y="3"/>
                    </a:lnTo>
                    <a:lnTo>
                      <a:pt x="707" y="3"/>
                    </a:lnTo>
                    <a:lnTo>
                      <a:pt x="710" y="5"/>
                    </a:lnTo>
                    <a:lnTo>
                      <a:pt x="710" y="5"/>
                    </a:lnTo>
                    <a:lnTo>
                      <a:pt x="710" y="8"/>
                    </a:lnTo>
                    <a:lnTo>
                      <a:pt x="710" y="8"/>
                    </a:lnTo>
                    <a:lnTo>
                      <a:pt x="710" y="8"/>
                    </a:lnTo>
                    <a:lnTo>
                      <a:pt x="712" y="11"/>
                    </a:lnTo>
                    <a:lnTo>
                      <a:pt x="712" y="11"/>
                    </a:lnTo>
                    <a:lnTo>
                      <a:pt x="712" y="11"/>
                    </a:lnTo>
                    <a:lnTo>
                      <a:pt x="712" y="14"/>
                    </a:lnTo>
                    <a:lnTo>
                      <a:pt x="715" y="14"/>
                    </a:lnTo>
                    <a:lnTo>
                      <a:pt x="715" y="14"/>
                    </a:lnTo>
                    <a:lnTo>
                      <a:pt x="715" y="17"/>
                    </a:lnTo>
                    <a:lnTo>
                      <a:pt x="718" y="17"/>
                    </a:lnTo>
                    <a:lnTo>
                      <a:pt x="718" y="17"/>
                    </a:lnTo>
                    <a:lnTo>
                      <a:pt x="718" y="17"/>
                    </a:lnTo>
                    <a:lnTo>
                      <a:pt x="721" y="20"/>
                    </a:lnTo>
                    <a:lnTo>
                      <a:pt x="721" y="20"/>
                    </a:lnTo>
                    <a:lnTo>
                      <a:pt x="721" y="20"/>
                    </a:lnTo>
                    <a:lnTo>
                      <a:pt x="724" y="20"/>
                    </a:lnTo>
                    <a:lnTo>
                      <a:pt x="724" y="20"/>
                    </a:lnTo>
                    <a:lnTo>
                      <a:pt x="727" y="20"/>
                    </a:lnTo>
                    <a:lnTo>
                      <a:pt x="727" y="23"/>
                    </a:lnTo>
                    <a:lnTo>
                      <a:pt x="727" y="23"/>
                    </a:lnTo>
                    <a:lnTo>
                      <a:pt x="730" y="23"/>
                    </a:lnTo>
                    <a:lnTo>
                      <a:pt x="730" y="23"/>
                    </a:lnTo>
                    <a:lnTo>
                      <a:pt x="733" y="23"/>
                    </a:lnTo>
                    <a:lnTo>
                      <a:pt x="733" y="23"/>
                    </a:lnTo>
                    <a:lnTo>
                      <a:pt x="735" y="23"/>
                    </a:lnTo>
                    <a:lnTo>
                      <a:pt x="735" y="23"/>
                    </a:lnTo>
                    <a:lnTo>
                      <a:pt x="738" y="23"/>
                    </a:lnTo>
                    <a:lnTo>
                      <a:pt x="738" y="23"/>
                    </a:lnTo>
                    <a:lnTo>
                      <a:pt x="738" y="23"/>
                    </a:lnTo>
                    <a:lnTo>
                      <a:pt x="741" y="23"/>
                    </a:lnTo>
                    <a:lnTo>
                      <a:pt x="741" y="23"/>
                    </a:lnTo>
                    <a:lnTo>
                      <a:pt x="744" y="20"/>
                    </a:lnTo>
                    <a:lnTo>
                      <a:pt x="744" y="20"/>
                    </a:lnTo>
                    <a:lnTo>
                      <a:pt x="744" y="20"/>
                    </a:lnTo>
                    <a:lnTo>
                      <a:pt x="747" y="20"/>
                    </a:lnTo>
                    <a:lnTo>
                      <a:pt x="747" y="20"/>
                    </a:lnTo>
                    <a:lnTo>
                      <a:pt x="750" y="20"/>
                    </a:lnTo>
                    <a:lnTo>
                      <a:pt x="750" y="17"/>
                    </a:lnTo>
                    <a:lnTo>
                      <a:pt x="750" y="17"/>
                    </a:lnTo>
                    <a:lnTo>
                      <a:pt x="753" y="17"/>
                    </a:lnTo>
                    <a:lnTo>
                      <a:pt x="753" y="17"/>
                    </a:lnTo>
                    <a:lnTo>
                      <a:pt x="753" y="14"/>
                    </a:lnTo>
                    <a:lnTo>
                      <a:pt x="755" y="14"/>
                    </a:lnTo>
                    <a:lnTo>
                      <a:pt x="755" y="14"/>
                    </a:lnTo>
                    <a:lnTo>
                      <a:pt x="755" y="11"/>
                    </a:lnTo>
                    <a:lnTo>
                      <a:pt x="755" y="11"/>
                    </a:lnTo>
                    <a:lnTo>
                      <a:pt x="758" y="11"/>
                    </a:lnTo>
                    <a:lnTo>
                      <a:pt x="758" y="8"/>
                    </a:lnTo>
                    <a:lnTo>
                      <a:pt x="758" y="8"/>
                    </a:lnTo>
                    <a:lnTo>
                      <a:pt x="758" y="8"/>
                    </a:lnTo>
                    <a:lnTo>
                      <a:pt x="758" y="5"/>
                    </a:lnTo>
                    <a:lnTo>
                      <a:pt x="761" y="5"/>
                    </a:lnTo>
                    <a:lnTo>
                      <a:pt x="761" y="3"/>
                    </a:lnTo>
                    <a:lnTo>
                      <a:pt x="761" y="3"/>
                    </a:lnTo>
                    <a:lnTo>
                      <a:pt x="761" y="3"/>
                    </a:lnTo>
                    <a:lnTo>
                      <a:pt x="761" y="0"/>
                    </a:lnTo>
                    <a:lnTo>
                      <a:pt x="761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55" y="0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5"/>
                    </a:lnTo>
                    <a:lnTo>
                      <a:pt x="755" y="5"/>
                    </a:lnTo>
                    <a:lnTo>
                      <a:pt x="753" y="5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3" y="8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50" y="11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7" y="14"/>
                    </a:lnTo>
                    <a:lnTo>
                      <a:pt x="744" y="14"/>
                    </a:lnTo>
                    <a:lnTo>
                      <a:pt x="744" y="14"/>
                    </a:lnTo>
                    <a:lnTo>
                      <a:pt x="744" y="17"/>
                    </a:lnTo>
                    <a:lnTo>
                      <a:pt x="741" y="17"/>
                    </a:lnTo>
                    <a:lnTo>
                      <a:pt x="741" y="17"/>
                    </a:lnTo>
                    <a:lnTo>
                      <a:pt x="741" y="17"/>
                    </a:lnTo>
                    <a:lnTo>
                      <a:pt x="738" y="17"/>
                    </a:lnTo>
                    <a:lnTo>
                      <a:pt x="738" y="17"/>
                    </a:lnTo>
                    <a:lnTo>
                      <a:pt x="738" y="17"/>
                    </a:lnTo>
                    <a:lnTo>
                      <a:pt x="735" y="17"/>
                    </a:lnTo>
                    <a:lnTo>
                      <a:pt x="735" y="17"/>
                    </a:lnTo>
                    <a:lnTo>
                      <a:pt x="735" y="17"/>
                    </a:lnTo>
                    <a:lnTo>
                      <a:pt x="733" y="17"/>
                    </a:lnTo>
                    <a:lnTo>
                      <a:pt x="733" y="17"/>
                    </a:lnTo>
                    <a:lnTo>
                      <a:pt x="733" y="17"/>
                    </a:lnTo>
                    <a:lnTo>
                      <a:pt x="730" y="17"/>
                    </a:lnTo>
                    <a:lnTo>
                      <a:pt x="730" y="17"/>
                    </a:lnTo>
                    <a:lnTo>
                      <a:pt x="730" y="17"/>
                    </a:lnTo>
                    <a:lnTo>
                      <a:pt x="727" y="17"/>
                    </a:lnTo>
                    <a:lnTo>
                      <a:pt x="727" y="17"/>
                    </a:lnTo>
                    <a:lnTo>
                      <a:pt x="727" y="17"/>
                    </a:lnTo>
                    <a:lnTo>
                      <a:pt x="724" y="14"/>
                    </a:lnTo>
                    <a:lnTo>
                      <a:pt x="724" y="14"/>
                    </a:lnTo>
                    <a:lnTo>
                      <a:pt x="724" y="14"/>
                    </a:lnTo>
                    <a:lnTo>
                      <a:pt x="721" y="14"/>
                    </a:lnTo>
                    <a:lnTo>
                      <a:pt x="721" y="14"/>
                    </a:lnTo>
                    <a:lnTo>
                      <a:pt x="721" y="14"/>
                    </a:lnTo>
                    <a:lnTo>
                      <a:pt x="721" y="11"/>
                    </a:lnTo>
                    <a:lnTo>
                      <a:pt x="718" y="11"/>
                    </a:lnTo>
                    <a:lnTo>
                      <a:pt x="718" y="11"/>
                    </a:lnTo>
                    <a:lnTo>
                      <a:pt x="718" y="11"/>
                    </a:lnTo>
                    <a:lnTo>
                      <a:pt x="718" y="8"/>
                    </a:lnTo>
                    <a:lnTo>
                      <a:pt x="715" y="8"/>
                    </a:lnTo>
                    <a:lnTo>
                      <a:pt x="715" y="8"/>
                    </a:lnTo>
                    <a:lnTo>
                      <a:pt x="715" y="8"/>
                    </a:lnTo>
                    <a:lnTo>
                      <a:pt x="715" y="5"/>
                    </a:lnTo>
                    <a:lnTo>
                      <a:pt x="715" y="5"/>
                    </a:lnTo>
                    <a:lnTo>
                      <a:pt x="715" y="5"/>
                    </a:lnTo>
                    <a:lnTo>
                      <a:pt x="712" y="3"/>
                    </a:lnTo>
                    <a:lnTo>
                      <a:pt x="712" y="3"/>
                    </a:lnTo>
                    <a:lnTo>
                      <a:pt x="712" y="3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12" y="0"/>
                    </a:lnTo>
                    <a:lnTo>
                      <a:pt x="707" y="0"/>
                    </a:lnTo>
                    <a:close/>
                    <a:moveTo>
                      <a:pt x="770" y="0"/>
                    </a:moveTo>
                    <a:lnTo>
                      <a:pt x="770" y="23"/>
                    </a:lnTo>
                    <a:lnTo>
                      <a:pt x="776" y="23"/>
                    </a:lnTo>
                    <a:lnTo>
                      <a:pt x="776" y="0"/>
                    </a:lnTo>
                    <a:lnTo>
                      <a:pt x="770" y="0"/>
                    </a:lnTo>
                    <a:close/>
                    <a:moveTo>
                      <a:pt x="824" y="0"/>
                    </a:moveTo>
                    <a:lnTo>
                      <a:pt x="824" y="23"/>
                    </a:lnTo>
                    <a:lnTo>
                      <a:pt x="830" y="23"/>
                    </a:lnTo>
                    <a:lnTo>
                      <a:pt x="830" y="0"/>
                    </a:lnTo>
                    <a:lnTo>
                      <a:pt x="824" y="0"/>
                    </a:lnTo>
                    <a:close/>
                    <a:moveTo>
                      <a:pt x="844" y="0"/>
                    </a:moveTo>
                    <a:lnTo>
                      <a:pt x="859" y="23"/>
                    </a:lnTo>
                    <a:lnTo>
                      <a:pt x="865" y="23"/>
                    </a:lnTo>
                    <a:lnTo>
                      <a:pt x="865" y="0"/>
                    </a:lnTo>
                    <a:lnTo>
                      <a:pt x="859" y="0"/>
                    </a:lnTo>
                    <a:lnTo>
                      <a:pt x="859" y="14"/>
                    </a:lnTo>
                    <a:lnTo>
                      <a:pt x="850" y="0"/>
                    </a:lnTo>
                    <a:lnTo>
                      <a:pt x="844" y="0"/>
                    </a:lnTo>
                    <a:close/>
                    <a:moveTo>
                      <a:pt x="876" y="0"/>
                    </a:moveTo>
                    <a:lnTo>
                      <a:pt x="876" y="23"/>
                    </a:lnTo>
                    <a:lnTo>
                      <a:pt x="905" y="23"/>
                    </a:lnTo>
                    <a:lnTo>
                      <a:pt x="905" y="17"/>
                    </a:lnTo>
                    <a:lnTo>
                      <a:pt x="882" y="17"/>
                    </a:lnTo>
                    <a:lnTo>
                      <a:pt x="882" y="0"/>
                    </a:lnTo>
                    <a:lnTo>
                      <a:pt x="876" y="0"/>
                    </a:lnTo>
                    <a:close/>
                    <a:moveTo>
                      <a:pt x="916" y="0"/>
                    </a:moveTo>
                    <a:lnTo>
                      <a:pt x="925" y="23"/>
                    </a:lnTo>
                    <a:lnTo>
                      <a:pt x="931" y="23"/>
                    </a:lnTo>
                    <a:lnTo>
                      <a:pt x="936" y="0"/>
                    </a:lnTo>
                    <a:lnTo>
                      <a:pt x="931" y="0"/>
                    </a:lnTo>
                    <a:lnTo>
                      <a:pt x="928" y="14"/>
                    </a:lnTo>
                    <a:lnTo>
                      <a:pt x="922" y="0"/>
                    </a:lnTo>
                    <a:lnTo>
                      <a:pt x="916" y="0"/>
                    </a:lnTo>
                    <a:close/>
                    <a:moveTo>
                      <a:pt x="948" y="0"/>
                    </a:moveTo>
                    <a:lnTo>
                      <a:pt x="954" y="23"/>
                    </a:lnTo>
                    <a:lnTo>
                      <a:pt x="959" y="23"/>
                    </a:lnTo>
                    <a:lnTo>
                      <a:pt x="968" y="0"/>
                    </a:lnTo>
                    <a:lnTo>
                      <a:pt x="962" y="0"/>
                    </a:lnTo>
                    <a:lnTo>
                      <a:pt x="956" y="14"/>
                    </a:lnTo>
                    <a:lnTo>
                      <a:pt x="954" y="0"/>
                    </a:lnTo>
                    <a:lnTo>
                      <a:pt x="948" y="0"/>
                    </a:lnTo>
                    <a:close/>
                    <a:moveTo>
                      <a:pt x="1020" y="0"/>
                    </a:moveTo>
                    <a:lnTo>
                      <a:pt x="1020" y="5"/>
                    </a:lnTo>
                    <a:lnTo>
                      <a:pt x="1020" y="8"/>
                    </a:lnTo>
                    <a:lnTo>
                      <a:pt x="1020" y="8"/>
                    </a:lnTo>
                    <a:lnTo>
                      <a:pt x="1020" y="11"/>
                    </a:lnTo>
                    <a:lnTo>
                      <a:pt x="1020" y="11"/>
                    </a:lnTo>
                    <a:lnTo>
                      <a:pt x="1017" y="11"/>
                    </a:lnTo>
                    <a:lnTo>
                      <a:pt x="1017" y="11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4"/>
                    </a:lnTo>
                    <a:lnTo>
                      <a:pt x="1017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4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11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8" y="17"/>
                    </a:lnTo>
                    <a:lnTo>
                      <a:pt x="1005" y="17"/>
                    </a:lnTo>
                    <a:lnTo>
                      <a:pt x="1005" y="17"/>
                    </a:lnTo>
                    <a:lnTo>
                      <a:pt x="1005" y="17"/>
                    </a:lnTo>
                    <a:lnTo>
                      <a:pt x="1005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4"/>
                    </a:lnTo>
                    <a:lnTo>
                      <a:pt x="1002" y="11"/>
                    </a:lnTo>
                    <a:lnTo>
                      <a:pt x="1002" y="11"/>
                    </a:lnTo>
                    <a:lnTo>
                      <a:pt x="1002" y="11"/>
                    </a:lnTo>
                    <a:lnTo>
                      <a:pt x="1002" y="8"/>
                    </a:lnTo>
                    <a:lnTo>
                      <a:pt x="997" y="8"/>
                    </a:lnTo>
                    <a:lnTo>
                      <a:pt x="997" y="11"/>
                    </a:lnTo>
                    <a:lnTo>
                      <a:pt x="997" y="11"/>
                    </a:lnTo>
                    <a:lnTo>
                      <a:pt x="997" y="14"/>
                    </a:lnTo>
                    <a:lnTo>
                      <a:pt x="997" y="14"/>
                    </a:lnTo>
                    <a:lnTo>
                      <a:pt x="997" y="17"/>
                    </a:lnTo>
                    <a:lnTo>
                      <a:pt x="999" y="17"/>
                    </a:lnTo>
                    <a:lnTo>
                      <a:pt x="999" y="17"/>
                    </a:lnTo>
                    <a:lnTo>
                      <a:pt x="999" y="20"/>
                    </a:lnTo>
                    <a:lnTo>
                      <a:pt x="1002" y="20"/>
                    </a:lnTo>
                    <a:lnTo>
                      <a:pt x="1002" y="20"/>
                    </a:lnTo>
                    <a:lnTo>
                      <a:pt x="1002" y="20"/>
                    </a:lnTo>
                    <a:lnTo>
                      <a:pt x="1005" y="23"/>
                    </a:lnTo>
                    <a:lnTo>
                      <a:pt x="1005" y="23"/>
                    </a:lnTo>
                    <a:lnTo>
                      <a:pt x="1008" y="23"/>
                    </a:lnTo>
                    <a:lnTo>
                      <a:pt x="1008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1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4" y="23"/>
                    </a:lnTo>
                    <a:lnTo>
                      <a:pt x="1017" y="23"/>
                    </a:lnTo>
                    <a:lnTo>
                      <a:pt x="1017" y="20"/>
                    </a:lnTo>
                    <a:lnTo>
                      <a:pt x="1017" y="20"/>
                    </a:lnTo>
                    <a:lnTo>
                      <a:pt x="1017" y="20"/>
                    </a:lnTo>
                    <a:lnTo>
                      <a:pt x="1020" y="20"/>
                    </a:lnTo>
                    <a:lnTo>
                      <a:pt x="1020" y="20"/>
                    </a:lnTo>
                    <a:lnTo>
                      <a:pt x="1020" y="20"/>
                    </a:lnTo>
                    <a:lnTo>
                      <a:pt x="1020" y="17"/>
                    </a:lnTo>
                    <a:lnTo>
                      <a:pt x="1020" y="17"/>
                    </a:lnTo>
                    <a:lnTo>
                      <a:pt x="1022" y="17"/>
                    </a:lnTo>
                    <a:lnTo>
                      <a:pt x="1022" y="17"/>
                    </a:lnTo>
                    <a:lnTo>
                      <a:pt x="1022" y="17"/>
                    </a:lnTo>
                    <a:lnTo>
                      <a:pt x="1022" y="14"/>
                    </a:lnTo>
                    <a:lnTo>
                      <a:pt x="1022" y="14"/>
                    </a:lnTo>
                    <a:lnTo>
                      <a:pt x="1022" y="11"/>
                    </a:lnTo>
                    <a:lnTo>
                      <a:pt x="1022" y="11"/>
                    </a:lnTo>
                    <a:lnTo>
                      <a:pt x="1022" y="11"/>
                    </a:lnTo>
                    <a:lnTo>
                      <a:pt x="1022" y="8"/>
                    </a:lnTo>
                    <a:lnTo>
                      <a:pt x="1022" y="8"/>
                    </a:lnTo>
                    <a:lnTo>
                      <a:pt x="1022" y="0"/>
                    </a:lnTo>
                    <a:lnTo>
                      <a:pt x="1020" y="0"/>
                    </a:lnTo>
                    <a:close/>
                    <a:moveTo>
                      <a:pt x="1034" y="0"/>
                    </a:moveTo>
                    <a:lnTo>
                      <a:pt x="1034" y="23"/>
                    </a:lnTo>
                    <a:lnTo>
                      <a:pt x="1063" y="23"/>
                    </a:lnTo>
                    <a:lnTo>
                      <a:pt x="1063" y="17"/>
                    </a:lnTo>
                    <a:lnTo>
                      <a:pt x="1040" y="17"/>
                    </a:lnTo>
                    <a:lnTo>
                      <a:pt x="1040" y="0"/>
                    </a:lnTo>
                    <a:lnTo>
                      <a:pt x="1034" y="0"/>
                    </a:lnTo>
                    <a:close/>
                    <a:moveTo>
                      <a:pt x="1071" y="0"/>
                    </a:moveTo>
                    <a:lnTo>
                      <a:pt x="1071" y="23"/>
                    </a:lnTo>
                    <a:lnTo>
                      <a:pt x="1077" y="23"/>
                    </a:lnTo>
                    <a:lnTo>
                      <a:pt x="1077" y="0"/>
                    </a:lnTo>
                    <a:lnTo>
                      <a:pt x="1071" y="0"/>
                    </a:lnTo>
                    <a:close/>
                    <a:moveTo>
                      <a:pt x="1083" y="0"/>
                    </a:moveTo>
                    <a:lnTo>
                      <a:pt x="1100" y="23"/>
                    </a:lnTo>
                    <a:lnTo>
                      <a:pt x="1106" y="23"/>
                    </a:lnTo>
                    <a:lnTo>
                      <a:pt x="1091" y="3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0"/>
                    </a:lnTo>
                    <a:lnTo>
                      <a:pt x="1100" y="0"/>
                    </a:lnTo>
                    <a:lnTo>
                      <a:pt x="1100" y="0"/>
                    </a:lnTo>
                    <a:lnTo>
                      <a:pt x="1103" y="0"/>
                    </a:lnTo>
                    <a:lnTo>
                      <a:pt x="1083" y="0"/>
                    </a:lnTo>
                    <a:close/>
                    <a:moveTo>
                      <a:pt x="1132" y="0"/>
                    </a:moveTo>
                    <a:lnTo>
                      <a:pt x="1132" y="0"/>
                    </a:lnTo>
                    <a:lnTo>
                      <a:pt x="1134" y="0"/>
                    </a:lnTo>
                    <a:lnTo>
                      <a:pt x="1134" y="0"/>
                    </a:lnTo>
                    <a:lnTo>
                      <a:pt x="1134" y="3"/>
                    </a:lnTo>
                    <a:lnTo>
                      <a:pt x="1137" y="3"/>
                    </a:lnTo>
                    <a:lnTo>
                      <a:pt x="1137" y="3"/>
                    </a:lnTo>
                    <a:lnTo>
                      <a:pt x="1137" y="5"/>
                    </a:lnTo>
                    <a:lnTo>
                      <a:pt x="1137" y="5"/>
                    </a:lnTo>
                    <a:lnTo>
                      <a:pt x="1137" y="5"/>
                    </a:lnTo>
                    <a:lnTo>
                      <a:pt x="1137" y="8"/>
                    </a:lnTo>
                    <a:lnTo>
                      <a:pt x="1137" y="8"/>
                    </a:lnTo>
                    <a:lnTo>
                      <a:pt x="1137" y="8"/>
                    </a:lnTo>
                    <a:lnTo>
                      <a:pt x="1137" y="11"/>
                    </a:lnTo>
                    <a:lnTo>
                      <a:pt x="1137" y="11"/>
                    </a:lnTo>
                    <a:lnTo>
                      <a:pt x="1137" y="11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4" y="14"/>
                    </a:lnTo>
                    <a:lnTo>
                      <a:pt x="1132" y="17"/>
                    </a:lnTo>
                    <a:lnTo>
                      <a:pt x="1132" y="17"/>
                    </a:lnTo>
                    <a:lnTo>
                      <a:pt x="1132" y="17"/>
                    </a:lnTo>
                    <a:lnTo>
                      <a:pt x="1129" y="17"/>
                    </a:lnTo>
                    <a:lnTo>
                      <a:pt x="1129" y="17"/>
                    </a:lnTo>
                    <a:lnTo>
                      <a:pt x="1129" y="17"/>
                    </a:lnTo>
                    <a:lnTo>
                      <a:pt x="1126" y="17"/>
                    </a:lnTo>
                    <a:lnTo>
                      <a:pt x="1126" y="17"/>
                    </a:lnTo>
                    <a:lnTo>
                      <a:pt x="1126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0" y="17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17" y="14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8"/>
                    </a:lnTo>
                    <a:lnTo>
                      <a:pt x="1117" y="8"/>
                    </a:lnTo>
                    <a:lnTo>
                      <a:pt x="1117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8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1" y="14"/>
                    </a:lnTo>
                    <a:lnTo>
                      <a:pt x="1114" y="14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7" y="20"/>
                    </a:lnTo>
                    <a:lnTo>
                      <a:pt x="1117" y="20"/>
                    </a:lnTo>
                    <a:lnTo>
                      <a:pt x="1120" y="20"/>
                    </a:lnTo>
                    <a:lnTo>
                      <a:pt x="1120" y="23"/>
                    </a:lnTo>
                    <a:lnTo>
                      <a:pt x="1123" y="23"/>
                    </a:lnTo>
                    <a:lnTo>
                      <a:pt x="1123" y="23"/>
                    </a:lnTo>
                    <a:lnTo>
                      <a:pt x="1126" y="23"/>
                    </a:lnTo>
                    <a:lnTo>
                      <a:pt x="1126" y="23"/>
                    </a:lnTo>
                    <a:lnTo>
                      <a:pt x="1129" y="23"/>
                    </a:lnTo>
                    <a:lnTo>
                      <a:pt x="1129" y="23"/>
                    </a:lnTo>
                    <a:lnTo>
                      <a:pt x="1132" y="23"/>
                    </a:lnTo>
                    <a:lnTo>
                      <a:pt x="1134" y="23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7" y="20"/>
                    </a:lnTo>
                    <a:lnTo>
                      <a:pt x="1137" y="17"/>
                    </a:lnTo>
                    <a:lnTo>
                      <a:pt x="1140" y="17"/>
                    </a:lnTo>
                    <a:lnTo>
                      <a:pt x="1140" y="17"/>
                    </a:lnTo>
                    <a:lnTo>
                      <a:pt x="1140" y="14"/>
                    </a:lnTo>
                    <a:lnTo>
                      <a:pt x="1140" y="14"/>
                    </a:lnTo>
                    <a:lnTo>
                      <a:pt x="1143" y="14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11"/>
                    </a:lnTo>
                    <a:lnTo>
                      <a:pt x="1143" y="8"/>
                    </a:lnTo>
                    <a:lnTo>
                      <a:pt x="1143" y="8"/>
                    </a:lnTo>
                    <a:lnTo>
                      <a:pt x="1143" y="8"/>
                    </a:lnTo>
                    <a:lnTo>
                      <a:pt x="1143" y="5"/>
                    </a:lnTo>
                    <a:lnTo>
                      <a:pt x="1143" y="5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32" y="0"/>
                    </a:lnTo>
                    <a:close/>
                    <a:moveTo>
                      <a:pt x="1149" y="0"/>
                    </a:moveTo>
                    <a:lnTo>
                      <a:pt x="1149" y="23"/>
                    </a:lnTo>
                    <a:lnTo>
                      <a:pt x="1177" y="23"/>
                    </a:lnTo>
                    <a:lnTo>
                      <a:pt x="1177" y="17"/>
                    </a:lnTo>
                    <a:lnTo>
                      <a:pt x="1154" y="17"/>
                    </a:lnTo>
                    <a:lnTo>
                      <a:pt x="1154" y="0"/>
                    </a:lnTo>
                    <a:lnTo>
                      <a:pt x="1149" y="0"/>
                    </a:lnTo>
                    <a:lnTo>
                      <a:pt x="1198" y="0"/>
                    </a:lnTo>
                    <a:lnTo>
                      <a:pt x="1200" y="5"/>
                    </a:lnTo>
                    <a:lnTo>
                      <a:pt x="1200" y="23"/>
                    </a:lnTo>
                    <a:lnTo>
                      <a:pt x="1206" y="23"/>
                    </a:lnTo>
                    <a:lnTo>
                      <a:pt x="1206" y="5"/>
                    </a:lnTo>
                    <a:lnTo>
                      <a:pt x="1209" y="0"/>
                    </a:lnTo>
                    <a:lnTo>
                      <a:pt x="1203" y="0"/>
                    </a:lnTo>
                    <a:lnTo>
                      <a:pt x="1203" y="0"/>
                    </a:lnTo>
                    <a:lnTo>
                      <a:pt x="1203" y="0"/>
                    </a:lnTo>
                    <a:lnTo>
                      <a:pt x="1198" y="0"/>
                    </a:lnTo>
                    <a:lnTo>
                      <a:pt x="1149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5" name="Freeform 71"/>
              <p:cNvSpPr>
                <a:spLocks noEditPoints="1"/>
              </p:cNvSpPr>
              <p:nvPr userDrawn="1"/>
            </p:nvSpPr>
            <p:spPr bwMode="auto">
              <a:xfrm>
                <a:off x="25" y="4098"/>
                <a:ext cx="796" cy="17"/>
              </a:xfrm>
              <a:custGeom>
                <a:avLst/>
                <a:gdLst/>
                <a:ahLst/>
                <a:cxnLst>
                  <a:cxn ang="0">
                    <a:pos x="61" y="26"/>
                  </a:cxn>
                  <a:cxn ang="0">
                    <a:pos x="101" y="20"/>
                  </a:cxn>
                  <a:cxn ang="0">
                    <a:pos x="127" y="9"/>
                  </a:cxn>
                  <a:cxn ang="0">
                    <a:pos x="133" y="20"/>
                  </a:cxn>
                  <a:cxn ang="0">
                    <a:pos x="153" y="23"/>
                  </a:cxn>
                  <a:cxn ang="0">
                    <a:pos x="135" y="17"/>
                  </a:cxn>
                  <a:cxn ang="0">
                    <a:pos x="133" y="9"/>
                  </a:cxn>
                  <a:cxn ang="0">
                    <a:pos x="138" y="0"/>
                  </a:cxn>
                  <a:cxn ang="0">
                    <a:pos x="150" y="6"/>
                  </a:cxn>
                  <a:cxn ang="0">
                    <a:pos x="155" y="6"/>
                  </a:cxn>
                  <a:cxn ang="0">
                    <a:pos x="193" y="26"/>
                  </a:cxn>
                  <a:cxn ang="0">
                    <a:pos x="265" y="0"/>
                  </a:cxn>
                  <a:cxn ang="0">
                    <a:pos x="328" y="0"/>
                  </a:cxn>
                  <a:cxn ang="0">
                    <a:pos x="394" y="26"/>
                  </a:cxn>
                  <a:cxn ang="0">
                    <a:pos x="420" y="0"/>
                  </a:cxn>
                  <a:cxn ang="0">
                    <a:pos x="486" y="26"/>
                  </a:cxn>
                  <a:cxn ang="0">
                    <a:pos x="523" y="0"/>
                  </a:cxn>
                  <a:cxn ang="0">
                    <a:pos x="549" y="6"/>
                  </a:cxn>
                  <a:cxn ang="0">
                    <a:pos x="555" y="11"/>
                  </a:cxn>
                  <a:cxn ang="0">
                    <a:pos x="549" y="20"/>
                  </a:cxn>
                  <a:cxn ang="0">
                    <a:pos x="534" y="23"/>
                  </a:cxn>
                  <a:cxn ang="0">
                    <a:pos x="557" y="17"/>
                  </a:cxn>
                  <a:cxn ang="0">
                    <a:pos x="557" y="9"/>
                  </a:cxn>
                  <a:cxn ang="0">
                    <a:pos x="566" y="0"/>
                  </a:cxn>
                  <a:cxn ang="0">
                    <a:pos x="566" y="14"/>
                  </a:cxn>
                  <a:cxn ang="0">
                    <a:pos x="572" y="20"/>
                  </a:cxn>
                  <a:cxn ang="0">
                    <a:pos x="586" y="20"/>
                  </a:cxn>
                  <a:cxn ang="0">
                    <a:pos x="569" y="14"/>
                  </a:cxn>
                  <a:cxn ang="0">
                    <a:pos x="569" y="6"/>
                  </a:cxn>
                  <a:cxn ang="0">
                    <a:pos x="583" y="0"/>
                  </a:cxn>
                  <a:cxn ang="0">
                    <a:pos x="586" y="6"/>
                  </a:cxn>
                  <a:cxn ang="0">
                    <a:pos x="589" y="0"/>
                  </a:cxn>
                  <a:cxn ang="0">
                    <a:pos x="646" y="0"/>
                  </a:cxn>
                  <a:cxn ang="0">
                    <a:pos x="715" y="3"/>
                  </a:cxn>
                  <a:cxn ang="0">
                    <a:pos x="707" y="20"/>
                  </a:cxn>
                  <a:cxn ang="0">
                    <a:pos x="712" y="20"/>
                  </a:cxn>
                  <a:cxn ang="0">
                    <a:pos x="718" y="9"/>
                  </a:cxn>
                  <a:cxn ang="0">
                    <a:pos x="744" y="3"/>
                  </a:cxn>
                  <a:cxn ang="0">
                    <a:pos x="755" y="17"/>
                  </a:cxn>
                  <a:cxn ang="0">
                    <a:pos x="761" y="23"/>
                  </a:cxn>
                  <a:cxn ang="0">
                    <a:pos x="758" y="9"/>
                  </a:cxn>
                  <a:cxn ang="0">
                    <a:pos x="796" y="23"/>
                  </a:cxn>
                  <a:cxn ang="0">
                    <a:pos x="824" y="0"/>
                  </a:cxn>
                  <a:cxn ang="0">
                    <a:pos x="882" y="20"/>
                  </a:cxn>
                  <a:cxn ang="0">
                    <a:pos x="948" y="26"/>
                  </a:cxn>
                  <a:cxn ang="0">
                    <a:pos x="1022" y="0"/>
                  </a:cxn>
                  <a:cxn ang="0">
                    <a:pos x="1071" y="26"/>
                  </a:cxn>
                  <a:cxn ang="0">
                    <a:pos x="1097" y="3"/>
                  </a:cxn>
                  <a:cxn ang="0">
                    <a:pos x="1103" y="11"/>
                  </a:cxn>
                  <a:cxn ang="0">
                    <a:pos x="1100" y="20"/>
                  </a:cxn>
                  <a:cxn ang="0">
                    <a:pos x="1083" y="23"/>
                  </a:cxn>
                  <a:cxn ang="0">
                    <a:pos x="1106" y="20"/>
                  </a:cxn>
                  <a:cxn ang="0">
                    <a:pos x="1106" y="9"/>
                  </a:cxn>
                  <a:cxn ang="0">
                    <a:pos x="1091" y="0"/>
                  </a:cxn>
                  <a:cxn ang="0">
                    <a:pos x="1114" y="14"/>
                  </a:cxn>
                  <a:cxn ang="0">
                    <a:pos x="1120" y="20"/>
                  </a:cxn>
                  <a:cxn ang="0">
                    <a:pos x="1134" y="20"/>
                  </a:cxn>
                  <a:cxn ang="0">
                    <a:pos x="1120" y="14"/>
                  </a:cxn>
                  <a:cxn ang="0">
                    <a:pos x="1117" y="6"/>
                  </a:cxn>
                  <a:cxn ang="0">
                    <a:pos x="1132" y="0"/>
                  </a:cxn>
                  <a:cxn ang="0">
                    <a:pos x="1134" y="6"/>
                  </a:cxn>
                  <a:cxn ang="0">
                    <a:pos x="1140" y="3"/>
                  </a:cxn>
                  <a:cxn ang="0">
                    <a:pos x="1186" y="0"/>
                  </a:cxn>
                </a:cxnLst>
                <a:rect l="0" t="0" r="r" b="b"/>
                <a:pathLst>
                  <a:path w="1221" h="26">
                    <a:moveTo>
                      <a:pt x="0" y="0"/>
                    </a:moveTo>
                    <a:lnTo>
                      <a:pt x="0" y="26"/>
                    </a:lnTo>
                    <a:lnTo>
                      <a:pt x="6" y="26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  <a:moveTo>
                      <a:pt x="23" y="0"/>
                    </a:moveTo>
                    <a:lnTo>
                      <a:pt x="23" y="26"/>
                    </a:lnTo>
                    <a:lnTo>
                      <a:pt x="29" y="26"/>
                    </a:lnTo>
                    <a:lnTo>
                      <a:pt x="29" y="23"/>
                    </a:lnTo>
                    <a:lnTo>
                      <a:pt x="55" y="23"/>
                    </a:lnTo>
                    <a:lnTo>
                      <a:pt x="55" y="26"/>
                    </a:lnTo>
                    <a:lnTo>
                      <a:pt x="61" y="26"/>
                    </a:lnTo>
                    <a:lnTo>
                      <a:pt x="61" y="0"/>
                    </a:lnTo>
                    <a:lnTo>
                      <a:pt x="55" y="0"/>
                    </a:lnTo>
                    <a:lnTo>
                      <a:pt x="55" y="20"/>
                    </a:lnTo>
                    <a:lnTo>
                      <a:pt x="29" y="20"/>
                    </a:lnTo>
                    <a:lnTo>
                      <a:pt x="29" y="0"/>
                    </a:lnTo>
                    <a:lnTo>
                      <a:pt x="23" y="0"/>
                    </a:lnTo>
                    <a:close/>
                    <a:moveTo>
                      <a:pt x="72" y="0"/>
                    </a:moveTo>
                    <a:lnTo>
                      <a:pt x="72" y="26"/>
                    </a:lnTo>
                    <a:lnTo>
                      <a:pt x="78" y="26"/>
                    </a:lnTo>
                    <a:lnTo>
                      <a:pt x="78" y="23"/>
                    </a:lnTo>
                    <a:lnTo>
                      <a:pt x="101" y="23"/>
                    </a:lnTo>
                    <a:lnTo>
                      <a:pt x="101" y="20"/>
                    </a:lnTo>
                    <a:lnTo>
                      <a:pt x="78" y="20"/>
                    </a:lnTo>
                    <a:lnTo>
                      <a:pt x="78" y="0"/>
                    </a:lnTo>
                    <a:lnTo>
                      <a:pt x="72" y="0"/>
                    </a:lnTo>
                    <a:close/>
                    <a:moveTo>
                      <a:pt x="130" y="0"/>
                    </a:moveTo>
                    <a:lnTo>
                      <a:pt x="130" y="3"/>
                    </a:lnTo>
                    <a:lnTo>
                      <a:pt x="130" y="3"/>
                    </a:lnTo>
                    <a:lnTo>
                      <a:pt x="130" y="3"/>
                    </a:lnTo>
                    <a:lnTo>
                      <a:pt x="127" y="6"/>
                    </a:lnTo>
                    <a:lnTo>
                      <a:pt x="127" y="6"/>
                    </a:lnTo>
                    <a:lnTo>
                      <a:pt x="127" y="6"/>
                    </a:lnTo>
                    <a:lnTo>
                      <a:pt x="127" y="9"/>
                    </a:lnTo>
                    <a:lnTo>
                      <a:pt x="127" y="9"/>
                    </a:lnTo>
                    <a:lnTo>
                      <a:pt x="127" y="11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30" y="14"/>
                    </a:lnTo>
                    <a:lnTo>
                      <a:pt x="130" y="14"/>
                    </a:lnTo>
                    <a:lnTo>
                      <a:pt x="130" y="14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3" y="20"/>
                    </a:lnTo>
                    <a:lnTo>
                      <a:pt x="135" y="20"/>
                    </a:lnTo>
                    <a:lnTo>
                      <a:pt x="135" y="20"/>
                    </a:lnTo>
                    <a:lnTo>
                      <a:pt x="138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7" y="26"/>
                    </a:lnTo>
                    <a:lnTo>
                      <a:pt x="155" y="26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3" y="23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47" y="20"/>
                    </a:lnTo>
                    <a:lnTo>
                      <a:pt x="144" y="20"/>
                    </a:lnTo>
                    <a:lnTo>
                      <a:pt x="144" y="17"/>
                    </a:lnTo>
                    <a:lnTo>
                      <a:pt x="141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8" y="17"/>
                    </a:lnTo>
                    <a:lnTo>
                      <a:pt x="135" y="17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5" y="14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6"/>
                    </a:lnTo>
                    <a:lnTo>
                      <a:pt x="133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5" y="3"/>
                    </a:lnTo>
                    <a:lnTo>
                      <a:pt x="138" y="0"/>
                    </a:lnTo>
                    <a:lnTo>
                      <a:pt x="138" y="0"/>
                    </a:lnTo>
                    <a:lnTo>
                      <a:pt x="130" y="0"/>
                    </a:lnTo>
                    <a:close/>
                    <a:moveTo>
                      <a:pt x="144" y="0"/>
                    </a:moveTo>
                    <a:lnTo>
                      <a:pt x="147" y="0"/>
                    </a:lnTo>
                    <a:lnTo>
                      <a:pt x="147" y="0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50" y="3"/>
                    </a:lnTo>
                    <a:lnTo>
                      <a:pt x="150" y="3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50" y="9"/>
                    </a:lnTo>
                    <a:lnTo>
                      <a:pt x="150" y="9"/>
                    </a:lnTo>
                    <a:lnTo>
                      <a:pt x="150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3" y="0"/>
                    </a:lnTo>
                    <a:lnTo>
                      <a:pt x="144" y="0"/>
                    </a:lnTo>
                    <a:close/>
                    <a:moveTo>
                      <a:pt x="173" y="0"/>
                    </a:moveTo>
                    <a:lnTo>
                      <a:pt x="173" y="26"/>
                    </a:lnTo>
                    <a:lnTo>
                      <a:pt x="176" y="26"/>
                    </a:lnTo>
                    <a:lnTo>
                      <a:pt x="176" y="0"/>
                    </a:lnTo>
                    <a:lnTo>
                      <a:pt x="173" y="0"/>
                    </a:lnTo>
                    <a:close/>
                    <a:moveTo>
                      <a:pt x="204" y="0"/>
                    </a:moveTo>
                    <a:lnTo>
                      <a:pt x="193" y="26"/>
                    </a:lnTo>
                    <a:lnTo>
                      <a:pt x="199" y="26"/>
                    </a:lnTo>
                    <a:lnTo>
                      <a:pt x="210" y="3"/>
                    </a:lnTo>
                    <a:lnTo>
                      <a:pt x="219" y="26"/>
                    </a:lnTo>
                    <a:lnTo>
                      <a:pt x="224" y="26"/>
                    </a:lnTo>
                    <a:lnTo>
                      <a:pt x="216" y="0"/>
                    </a:lnTo>
                    <a:lnTo>
                      <a:pt x="204" y="0"/>
                    </a:lnTo>
                    <a:close/>
                    <a:moveTo>
                      <a:pt x="242" y="0"/>
                    </a:moveTo>
                    <a:lnTo>
                      <a:pt x="242" y="26"/>
                    </a:lnTo>
                    <a:lnTo>
                      <a:pt x="247" y="26"/>
                    </a:lnTo>
                    <a:lnTo>
                      <a:pt x="247" y="0"/>
                    </a:lnTo>
                    <a:lnTo>
                      <a:pt x="242" y="0"/>
                    </a:lnTo>
                    <a:close/>
                    <a:moveTo>
                      <a:pt x="265" y="0"/>
                    </a:moveTo>
                    <a:lnTo>
                      <a:pt x="265" y="26"/>
                    </a:lnTo>
                    <a:lnTo>
                      <a:pt x="270" y="26"/>
                    </a:lnTo>
                    <a:lnTo>
                      <a:pt x="270" y="23"/>
                    </a:lnTo>
                    <a:lnTo>
                      <a:pt x="293" y="23"/>
                    </a:lnTo>
                    <a:lnTo>
                      <a:pt x="293" y="20"/>
                    </a:lnTo>
                    <a:lnTo>
                      <a:pt x="270" y="20"/>
                    </a:lnTo>
                    <a:lnTo>
                      <a:pt x="270" y="0"/>
                    </a:lnTo>
                    <a:lnTo>
                      <a:pt x="265" y="0"/>
                    </a:lnTo>
                    <a:close/>
                    <a:moveTo>
                      <a:pt x="322" y="0"/>
                    </a:moveTo>
                    <a:lnTo>
                      <a:pt x="322" y="26"/>
                    </a:lnTo>
                    <a:lnTo>
                      <a:pt x="328" y="26"/>
                    </a:lnTo>
                    <a:lnTo>
                      <a:pt x="328" y="0"/>
                    </a:lnTo>
                    <a:lnTo>
                      <a:pt x="322" y="0"/>
                    </a:lnTo>
                    <a:close/>
                    <a:moveTo>
                      <a:pt x="354" y="0"/>
                    </a:moveTo>
                    <a:lnTo>
                      <a:pt x="354" y="26"/>
                    </a:lnTo>
                    <a:lnTo>
                      <a:pt x="356" y="26"/>
                    </a:lnTo>
                    <a:lnTo>
                      <a:pt x="356" y="0"/>
                    </a:lnTo>
                    <a:lnTo>
                      <a:pt x="354" y="0"/>
                    </a:lnTo>
                    <a:close/>
                    <a:moveTo>
                      <a:pt x="368" y="0"/>
                    </a:moveTo>
                    <a:lnTo>
                      <a:pt x="368" y="26"/>
                    </a:lnTo>
                    <a:lnTo>
                      <a:pt x="374" y="26"/>
                    </a:lnTo>
                    <a:lnTo>
                      <a:pt x="374" y="3"/>
                    </a:lnTo>
                    <a:lnTo>
                      <a:pt x="388" y="26"/>
                    </a:lnTo>
                    <a:lnTo>
                      <a:pt x="394" y="26"/>
                    </a:lnTo>
                    <a:lnTo>
                      <a:pt x="379" y="0"/>
                    </a:lnTo>
                    <a:lnTo>
                      <a:pt x="368" y="0"/>
                    </a:lnTo>
                    <a:close/>
                    <a:moveTo>
                      <a:pt x="405" y="0"/>
                    </a:moveTo>
                    <a:lnTo>
                      <a:pt x="405" y="26"/>
                    </a:lnTo>
                    <a:lnTo>
                      <a:pt x="408" y="26"/>
                    </a:lnTo>
                    <a:lnTo>
                      <a:pt x="408" y="0"/>
                    </a:lnTo>
                    <a:lnTo>
                      <a:pt x="405" y="0"/>
                    </a:lnTo>
                    <a:close/>
                    <a:moveTo>
                      <a:pt x="420" y="0"/>
                    </a:moveTo>
                    <a:lnTo>
                      <a:pt x="420" y="26"/>
                    </a:lnTo>
                    <a:lnTo>
                      <a:pt x="425" y="26"/>
                    </a:lnTo>
                    <a:lnTo>
                      <a:pt x="425" y="0"/>
                    </a:lnTo>
                    <a:lnTo>
                      <a:pt x="420" y="0"/>
                    </a:lnTo>
                    <a:close/>
                    <a:moveTo>
                      <a:pt x="434" y="0"/>
                    </a:moveTo>
                    <a:lnTo>
                      <a:pt x="443" y="26"/>
                    </a:lnTo>
                    <a:lnTo>
                      <a:pt x="448" y="26"/>
                    </a:lnTo>
                    <a:lnTo>
                      <a:pt x="440" y="0"/>
                    </a:lnTo>
                    <a:lnTo>
                      <a:pt x="434" y="0"/>
                    </a:lnTo>
                    <a:close/>
                    <a:moveTo>
                      <a:pt x="471" y="0"/>
                    </a:moveTo>
                    <a:lnTo>
                      <a:pt x="463" y="26"/>
                    </a:lnTo>
                    <a:lnTo>
                      <a:pt x="468" y="26"/>
                    </a:lnTo>
                    <a:lnTo>
                      <a:pt x="477" y="0"/>
                    </a:lnTo>
                    <a:lnTo>
                      <a:pt x="471" y="0"/>
                    </a:lnTo>
                    <a:close/>
                    <a:moveTo>
                      <a:pt x="486" y="0"/>
                    </a:moveTo>
                    <a:lnTo>
                      <a:pt x="486" y="26"/>
                    </a:lnTo>
                    <a:lnTo>
                      <a:pt x="491" y="26"/>
                    </a:lnTo>
                    <a:lnTo>
                      <a:pt x="491" y="23"/>
                    </a:lnTo>
                    <a:lnTo>
                      <a:pt x="514" y="23"/>
                    </a:lnTo>
                    <a:lnTo>
                      <a:pt x="514" y="20"/>
                    </a:lnTo>
                    <a:lnTo>
                      <a:pt x="491" y="20"/>
                    </a:lnTo>
                    <a:lnTo>
                      <a:pt x="491" y="0"/>
                    </a:lnTo>
                    <a:lnTo>
                      <a:pt x="486" y="0"/>
                    </a:lnTo>
                    <a:close/>
                    <a:moveTo>
                      <a:pt x="523" y="0"/>
                    </a:moveTo>
                    <a:lnTo>
                      <a:pt x="523" y="26"/>
                    </a:lnTo>
                    <a:lnTo>
                      <a:pt x="529" y="26"/>
                    </a:lnTo>
                    <a:lnTo>
                      <a:pt x="529" y="0"/>
                    </a:lnTo>
                    <a:lnTo>
                      <a:pt x="523" y="0"/>
                    </a:lnTo>
                    <a:close/>
                    <a:moveTo>
                      <a:pt x="540" y="0"/>
                    </a:moveTo>
                    <a:lnTo>
                      <a:pt x="543" y="0"/>
                    </a:lnTo>
                    <a:lnTo>
                      <a:pt x="543" y="0"/>
                    </a:lnTo>
                    <a:lnTo>
                      <a:pt x="543" y="0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6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3"/>
                    </a:lnTo>
                    <a:lnTo>
                      <a:pt x="549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6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9"/>
                    </a:lnTo>
                    <a:lnTo>
                      <a:pt x="552" y="11"/>
                    </a:lnTo>
                    <a:lnTo>
                      <a:pt x="552" y="11"/>
                    </a:lnTo>
                    <a:lnTo>
                      <a:pt x="555" y="11"/>
                    </a:lnTo>
                    <a:lnTo>
                      <a:pt x="555" y="11"/>
                    </a:lnTo>
                    <a:lnTo>
                      <a:pt x="555" y="14"/>
                    </a:lnTo>
                    <a:lnTo>
                      <a:pt x="552" y="14"/>
                    </a:lnTo>
                    <a:lnTo>
                      <a:pt x="552" y="14"/>
                    </a:lnTo>
                    <a:lnTo>
                      <a:pt x="552" y="14"/>
                    </a:lnTo>
                    <a:lnTo>
                      <a:pt x="552" y="17"/>
                    </a:lnTo>
                    <a:lnTo>
                      <a:pt x="552" y="17"/>
                    </a:lnTo>
                    <a:lnTo>
                      <a:pt x="552" y="17"/>
                    </a:lnTo>
                    <a:lnTo>
                      <a:pt x="552" y="20"/>
                    </a:lnTo>
                    <a:lnTo>
                      <a:pt x="552" y="20"/>
                    </a:lnTo>
                    <a:lnTo>
                      <a:pt x="552" y="20"/>
                    </a:lnTo>
                    <a:lnTo>
                      <a:pt x="549" y="20"/>
                    </a:lnTo>
                    <a:lnTo>
                      <a:pt x="549" y="20"/>
                    </a:lnTo>
                    <a:lnTo>
                      <a:pt x="549" y="23"/>
                    </a:lnTo>
                    <a:lnTo>
                      <a:pt x="549" y="23"/>
                    </a:lnTo>
                    <a:lnTo>
                      <a:pt x="546" y="23"/>
                    </a:lnTo>
                    <a:lnTo>
                      <a:pt x="546" y="23"/>
                    </a:lnTo>
                    <a:lnTo>
                      <a:pt x="546" y="23"/>
                    </a:lnTo>
                    <a:lnTo>
                      <a:pt x="543" y="23"/>
                    </a:lnTo>
                    <a:lnTo>
                      <a:pt x="543" y="23"/>
                    </a:lnTo>
                    <a:lnTo>
                      <a:pt x="540" y="23"/>
                    </a:lnTo>
                    <a:lnTo>
                      <a:pt x="537" y="23"/>
                    </a:lnTo>
                    <a:lnTo>
                      <a:pt x="534" y="23"/>
                    </a:lnTo>
                    <a:lnTo>
                      <a:pt x="534" y="23"/>
                    </a:lnTo>
                    <a:lnTo>
                      <a:pt x="534" y="26"/>
                    </a:lnTo>
                    <a:lnTo>
                      <a:pt x="552" y="26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5" y="23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20"/>
                    </a:lnTo>
                    <a:lnTo>
                      <a:pt x="557" y="17"/>
                    </a:lnTo>
                    <a:lnTo>
                      <a:pt x="557" y="17"/>
                    </a:lnTo>
                    <a:lnTo>
                      <a:pt x="557" y="17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4"/>
                    </a:lnTo>
                    <a:lnTo>
                      <a:pt x="557" y="11"/>
                    </a:lnTo>
                    <a:lnTo>
                      <a:pt x="557" y="11"/>
                    </a:lnTo>
                    <a:lnTo>
                      <a:pt x="557" y="11"/>
                    </a:lnTo>
                    <a:lnTo>
                      <a:pt x="557" y="9"/>
                    </a:lnTo>
                    <a:lnTo>
                      <a:pt x="557" y="9"/>
                    </a:lnTo>
                    <a:lnTo>
                      <a:pt x="557" y="9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6"/>
                    </a:lnTo>
                    <a:lnTo>
                      <a:pt x="557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3"/>
                    </a:lnTo>
                    <a:lnTo>
                      <a:pt x="555" y="0"/>
                    </a:lnTo>
                    <a:lnTo>
                      <a:pt x="540" y="0"/>
                    </a:lnTo>
                    <a:close/>
                    <a:moveTo>
                      <a:pt x="566" y="0"/>
                    </a:moveTo>
                    <a:lnTo>
                      <a:pt x="566" y="3"/>
                    </a:lnTo>
                    <a:lnTo>
                      <a:pt x="566" y="3"/>
                    </a:lnTo>
                    <a:lnTo>
                      <a:pt x="566" y="3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9"/>
                    </a:lnTo>
                    <a:lnTo>
                      <a:pt x="563" y="9"/>
                    </a:lnTo>
                    <a:lnTo>
                      <a:pt x="563" y="11"/>
                    </a:lnTo>
                    <a:lnTo>
                      <a:pt x="563" y="11"/>
                    </a:lnTo>
                    <a:lnTo>
                      <a:pt x="563" y="14"/>
                    </a:lnTo>
                    <a:lnTo>
                      <a:pt x="566" y="14"/>
                    </a:lnTo>
                    <a:lnTo>
                      <a:pt x="566" y="14"/>
                    </a:lnTo>
                    <a:lnTo>
                      <a:pt x="566" y="14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6" y="17"/>
                    </a:lnTo>
                    <a:lnTo>
                      <a:pt x="569" y="17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69" y="20"/>
                    </a:lnTo>
                    <a:lnTo>
                      <a:pt x="572" y="20"/>
                    </a:lnTo>
                    <a:lnTo>
                      <a:pt x="572" y="20"/>
                    </a:lnTo>
                    <a:lnTo>
                      <a:pt x="575" y="23"/>
                    </a:lnTo>
                    <a:lnTo>
                      <a:pt x="577" y="23"/>
                    </a:lnTo>
                    <a:lnTo>
                      <a:pt x="577" y="23"/>
                    </a:lnTo>
                    <a:lnTo>
                      <a:pt x="580" y="23"/>
                    </a:lnTo>
                    <a:lnTo>
                      <a:pt x="580" y="23"/>
                    </a:lnTo>
                    <a:lnTo>
                      <a:pt x="583" y="26"/>
                    </a:lnTo>
                    <a:lnTo>
                      <a:pt x="592" y="26"/>
                    </a:lnTo>
                    <a:lnTo>
                      <a:pt x="589" y="23"/>
                    </a:lnTo>
                    <a:lnTo>
                      <a:pt x="589" y="23"/>
                    </a:lnTo>
                    <a:lnTo>
                      <a:pt x="589" y="23"/>
                    </a:lnTo>
                    <a:lnTo>
                      <a:pt x="586" y="20"/>
                    </a:lnTo>
                    <a:lnTo>
                      <a:pt x="586" y="20"/>
                    </a:lnTo>
                    <a:lnTo>
                      <a:pt x="583" y="20"/>
                    </a:lnTo>
                    <a:lnTo>
                      <a:pt x="580" y="20"/>
                    </a:lnTo>
                    <a:lnTo>
                      <a:pt x="580" y="17"/>
                    </a:lnTo>
                    <a:lnTo>
                      <a:pt x="577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5" y="17"/>
                    </a:lnTo>
                    <a:lnTo>
                      <a:pt x="572" y="17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72" y="14"/>
                    </a:lnTo>
                    <a:lnTo>
                      <a:pt x="569" y="14"/>
                    </a:lnTo>
                    <a:lnTo>
                      <a:pt x="569" y="14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11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9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69" y="6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2" y="3"/>
                    </a:lnTo>
                    <a:lnTo>
                      <a:pt x="575" y="0"/>
                    </a:lnTo>
                    <a:lnTo>
                      <a:pt x="575" y="0"/>
                    </a:lnTo>
                    <a:lnTo>
                      <a:pt x="566" y="0"/>
                    </a:lnTo>
                    <a:close/>
                    <a:moveTo>
                      <a:pt x="580" y="0"/>
                    </a:moveTo>
                    <a:lnTo>
                      <a:pt x="583" y="0"/>
                    </a:lnTo>
                    <a:lnTo>
                      <a:pt x="583" y="0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6" y="3"/>
                    </a:lnTo>
                    <a:lnTo>
                      <a:pt x="586" y="3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6"/>
                    </a:lnTo>
                    <a:lnTo>
                      <a:pt x="586" y="9"/>
                    </a:lnTo>
                    <a:lnTo>
                      <a:pt x="586" y="9"/>
                    </a:lnTo>
                    <a:lnTo>
                      <a:pt x="586" y="9"/>
                    </a:lnTo>
                    <a:lnTo>
                      <a:pt x="592" y="9"/>
                    </a:lnTo>
                    <a:lnTo>
                      <a:pt x="592" y="9"/>
                    </a:lnTo>
                    <a:lnTo>
                      <a:pt x="592" y="6"/>
                    </a:lnTo>
                    <a:lnTo>
                      <a:pt x="592" y="6"/>
                    </a:lnTo>
                    <a:lnTo>
                      <a:pt x="592" y="6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92" y="3"/>
                    </a:lnTo>
                    <a:lnTo>
                      <a:pt x="589" y="0"/>
                    </a:lnTo>
                    <a:lnTo>
                      <a:pt x="580" y="0"/>
                    </a:lnTo>
                    <a:close/>
                    <a:moveTo>
                      <a:pt x="603" y="0"/>
                    </a:moveTo>
                    <a:lnTo>
                      <a:pt x="603" y="26"/>
                    </a:lnTo>
                    <a:lnTo>
                      <a:pt x="606" y="26"/>
                    </a:lnTo>
                    <a:lnTo>
                      <a:pt x="606" y="0"/>
                    </a:lnTo>
                    <a:lnTo>
                      <a:pt x="603" y="0"/>
                    </a:lnTo>
                    <a:close/>
                    <a:moveTo>
                      <a:pt x="626" y="0"/>
                    </a:moveTo>
                    <a:lnTo>
                      <a:pt x="626" y="26"/>
                    </a:lnTo>
                    <a:lnTo>
                      <a:pt x="629" y="26"/>
                    </a:lnTo>
                    <a:lnTo>
                      <a:pt x="629" y="0"/>
                    </a:lnTo>
                    <a:lnTo>
                      <a:pt x="626" y="0"/>
                    </a:lnTo>
                    <a:close/>
                    <a:moveTo>
                      <a:pt x="646" y="0"/>
                    </a:moveTo>
                    <a:lnTo>
                      <a:pt x="658" y="26"/>
                    </a:lnTo>
                    <a:lnTo>
                      <a:pt x="664" y="26"/>
                    </a:lnTo>
                    <a:lnTo>
                      <a:pt x="652" y="0"/>
                    </a:lnTo>
                    <a:lnTo>
                      <a:pt x="646" y="0"/>
                    </a:lnTo>
                    <a:close/>
                    <a:moveTo>
                      <a:pt x="675" y="0"/>
                    </a:moveTo>
                    <a:lnTo>
                      <a:pt x="664" y="26"/>
                    </a:lnTo>
                    <a:lnTo>
                      <a:pt x="669" y="26"/>
                    </a:lnTo>
                    <a:lnTo>
                      <a:pt x="681" y="0"/>
                    </a:lnTo>
                    <a:lnTo>
                      <a:pt x="675" y="0"/>
                    </a:lnTo>
                    <a:close/>
                    <a:moveTo>
                      <a:pt x="718" y="0"/>
                    </a:moveTo>
                    <a:lnTo>
                      <a:pt x="715" y="3"/>
                    </a:lnTo>
                    <a:lnTo>
                      <a:pt x="715" y="3"/>
                    </a:lnTo>
                    <a:lnTo>
                      <a:pt x="715" y="3"/>
                    </a:lnTo>
                    <a:lnTo>
                      <a:pt x="712" y="6"/>
                    </a:lnTo>
                    <a:lnTo>
                      <a:pt x="712" y="6"/>
                    </a:lnTo>
                    <a:lnTo>
                      <a:pt x="712" y="9"/>
                    </a:lnTo>
                    <a:lnTo>
                      <a:pt x="710" y="9"/>
                    </a:lnTo>
                    <a:lnTo>
                      <a:pt x="710" y="9"/>
                    </a:lnTo>
                    <a:lnTo>
                      <a:pt x="710" y="11"/>
                    </a:lnTo>
                    <a:lnTo>
                      <a:pt x="710" y="11"/>
                    </a:lnTo>
                    <a:lnTo>
                      <a:pt x="707" y="14"/>
                    </a:lnTo>
                    <a:lnTo>
                      <a:pt x="707" y="17"/>
                    </a:lnTo>
                    <a:lnTo>
                      <a:pt x="707" y="17"/>
                    </a:lnTo>
                    <a:lnTo>
                      <a:pt x="707" y="20"/>
                    </a:lnTo>
                    <a:lnTo>
                      <a:pt x="707" y="20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3"/>
                    </a:lnTo>
                    <a:lnTo>
                      <a:pt x="707" y="26"/>
                    </a:lnTo>
                    <a:lnTo>
                      <a:pt x="712" y="26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3"/>
                    </a:lnTo>
                    <a:lnTo>
                      <a:pt x="712" y="20"/>
                    </a:lnTo>
                    <a:lnTo>
                      <a:pt x="712" y="20"/>
                    </a:lnTo>
                    <a:lnTo>
                      <a:pt x="712" y="20"/>
                    </a:lnTo>
                    <a:lnTo>
                      <a:pt x="712" y="17"/>
                    </a:lnTo>
                    <a:lnTo>
                      <a:pt x="712" y="17"/>
                    </a:lnTo>
                    <a:lnTo>
                      <a:pt x="712" y="17"/>
                    </a:lnTo>
                    <a:lnTo>
                      <a:pt x="712" y="14"/>
                    </a:lnTo>
                    <a:lnTo>
                      <a:pt x="712" y="14"/>
                    </a:lnTo>
                    <a:lnTo>
                      <a:pt x="715" y="14"/>
                    </a:lnTo>
                    <a:lnTo>
                      <a:pt x="715" y="11"/>
                    </a:lnTo>
                    <a:lnTo>
                      <a:pt x="715" y="9"/>
                    </a:lnTo>
                    <a:lnTo>
                      <a:pt x="718" y="9"/>
                    </a:lnTo>
                    <a:lnTo>
                      <a:pt x="718" y="9"/>
                    </a:lnTo>
                    <a:lnTo>
                      <a:pt x="718" y="6"/>
                    </a:lnTo>
                    <a:lnTo>
                      <a:pt x="721" y="6"/>
                    </a:lnTo>
                    <a:lnTo>
                      <a:pt x="721" y="3"/>
                    </a:lnTo>
                    <a:lnTo>
                      <a:pt x="724" y="3"/>
                    </a:lnTo>
                    <a:lnTo>
                      <a:pt x="727" y="3"/>
                    </a:lnTo>
                    <a:lnTo>
                      <a:pt x="727" y="0"/>
                    </a:lnTo>
                    <a:lnTo>
                      <a:pt x="730" y="0"/>
                    </a:lnTo>
                    <a:lnTo>
                      <a:pt x="718" y="0"/>
                    </a:lnTo>
                    <a:close/>
                    <a:moveTo>
                      <a:pt x="741" y="0"/>
                    </a:moveTo>
                    <a:lnTo>
                      <a:pt x="741" y="0"/>
                    </a:lnTo>
                    <a:lnTo>
                      <a:pt x="744" y="3"/>
                    </a:lnTo>
                    <a:lnTo>
                      <a:pt x="744" y="3"/>
                    </a:lnTo>
                    <a:lnTo>
                      <a:pt x="747" y="3"/>
                    </a:lnTo>
                    <a:lnTo>
                      <a:pt x="747" y="6"/>
                    </a:lnTo>
                    <a:lnTo>
                      <a:pt x="750" y="6"/>
                    </a:lnTo>
                    <a:lnTo>
                      <a:pt x="750" y="6"/>
                    </a:lnTo>
                    <a:lnTo>
                      <a:pt x="753" y="9"/>
                    </a:lnTo>
                    <a:lnTo>
                      <a:pt x="753" y="9"/>
                    </a:lnTo>
                    <a:lnTo>
                      <a:pt x="753" y="11"/>
                    </a:lnTo>
                    <a:lnTo>
                      <a:pt x="755" y="11"/>
                    </a:lnTo>
                    <a:lnTo>
                      <a:pt x="755" y="14"/>
                    </a:lnTo>
                    <a:lnTo>
                      <a:pt x="755" y="14"/>
                    </a:lnTo>
                    <a:lnTo>
                      <a:pt x="755" y="17"/>
                    </a:lnTo>
                    <a:lnTo>
                      <a:pt x="755" y="17"/>
                    </a:lnTo>
                    <a:lnTo>
                      <a:pt x="755" y="17"/>
                    </a:lnTo>
                    <a:lnTo>
                      <a:pt x="755" y="20"/>
                    </a:lnTo>
                    <a:lnTo>
                      <a:pt x="755" y="20"/>
                    </a:lnTo>
                    <a:lnTo>
                      <a:pt x="755" y="20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3"/>
                    </a:lnTo>
                    <a:lnTo>
                      <a:pt x="755" y="26"/>
                    </a:lnTo>
                    <a:lnTo>
                      <a:pt x="761" y="26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3"/>
                    </a:lnTo>
                    <a:lnTo>
                      <a:pt x="761" y="20"/>
                    </a:lnTo>
                    <a:lnTo>
                      <a:pt x="761" y="17"/>
                    </a:lnTo>
                    <a:lnTo>
                      <a:pt x="761" y="17"/>
                    </a:lnTo>
                    <a:lnTo>
                      <a:pt x="761" y="14"/>
                    </a:lnTo>
                    <a:lnTo>
                      <a:pt x="761" y="14"/>
                    </a:lnTo>
                    <a:lnTo>
                      <a:pt x="761" y="11"/>
                    </a:lnTo>
                    <a:lnTo>
                      <a:pt x="758" y="11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5" y="6"/>
                    </a:lnTo>
                    <a:lnTo>
                      <a:pt x="755" y="6"/>
                    </a:lnTo>
                    <a:lnTo>
                      <a:pt x="755" y="3"/>
                    </a:lnTo>
                    <a:lnTo>
                      <a:pt x="753" y="3"/>
                    </a:lnTo>
                    <a:lnTo>
                      <a:pt x="753" y="3"/>
                    </a:lnTo>
                    <a:lnTo>
                      <a:pt x="750" y="0"/>
                    </a:lnTo>
                    <a:lnTo>
                      <a:pt x="741" y="0"/>
                    </a:lnTo>
                    <a:close/>
                    <a:moveTo>
                      <a:pt x="770" y="0"/>
                    </a:moveTo>
                    <a:lnTo>
                      <a:pt x="770" y="26"/>
                    </a:lnTo>
                    <a:lnTo>
                      <a:pt x="776" y="26"/>
                    </a:lnTo>
                    <a:lnTo>
                      <a:pt x="776" y="23"/>
                    </a:lnTo>
                    <a:lnTo>
                      <a:pt x="796" y="23"/>
                    </a:lnTo>
                    <a:lnTo>
                      <a:pt x="796" y="20"/>
                    </a:lnTo>
                    <a:lnTo>
                      <a:pt x="776" y="20"/>
                    </a:lnTo>
                    <a:lnTo>
                      <a:pt x="776" y="0"/>
                    </a:lnTo>
                    <a:lnTo>
                      <a:pt x="770" y="0"/>
                    </a:lnTo>
                    <a:close/>
                    <a:moveTo>
                      <a:pt x="824" y="0"/>
                    </a:moveTo>
                    <a:lnTo>
                      <a:pt x="824" y="26"/>
                    </a:lnTo>
                    <a:lnTo>
                      <a:pt x="830" y="26"/>
                    </a:lnTo>
                    <a:lnTo>
                      <a:pt x="830" y="3"/>
                    </a:lnTo>
                    <a:lnTo>
                      <a:pt x="844" y="26"/>
                    </a:lnTo>
                    <a:lnTo>
                      <a:pt x="850" y="26"/>
                    </a:lnTo>
                    <a:lnTo>
                      <a:pt x="833" y="0"/>
                    </a:lnTo>
                    <a:lnTo>
                      <a:pt x="824" y="0"/>
                    </a:lnTo>
                    <a:close/>
                    <a:moveTo>
                      <a:pt x="859" y="0"/>
                    </a:moveTo>
                    <a:lnTo>
                      <a:pt x="859" y="26"/>
                    </a:lnTo>
                    <a:lnTo>
                      <a:pt x="865" y="26"/>
                    </a:lnTo>
                    <a:lnTo>
                      <a:pt x="865" y="0"/>
                    </a:lnTo>
                    <a:lnTo>
                      <a:pt x="859" y="0"/>
                    </a:lnTo>
                    <a:close/>
                    <a:moveTo>
                      <a:pt x="876" y="0"/>
                    </a:moveTo>
                    <a:lnTo>
                      <a:pt x="876" y="26"/>
                    </a:lnTo>
                    <a:lnTo>
                      <a:pt x="882" y="26"/>
                    </a:lnTo>
                    <a:lnTo>
                      <a:pt x="882" y="23"/>
                    </a:lnTo>
                    <a:lnTo>
                      <a:pt x="905" y="23"/>
                    </a:lnTo>
                    <a:lnTo>
                      <a:pt x="905" y="20"/>
                    </a:lnTo>
                    <a:lnTo>
                      <a:pt x="882" y="20"/>
                    </a:lnTo>
                    <a:lnTo>
                      <a:pt x="882" y="0"/>
                    </a:lnTo>
                    <a:lnTo>
                      <a:pt x="876" y="0"/>
                    </a:lnTo>
                    <a:close/>
                    <a:moveTo>
                      <a:pt x="910" y="0"/>
                    </a:moveTo>
                    <a:lnTo>
                      <a:pt x="916" y="26"/>
                    </a:lnTo>
                    <a:lnTo>
                      <a:pt x="922" y="26"/>
                    </a:lnTo>
                    <a:lnTo>
                      <a:pt x="916" y="0"/>
                    </a:lnTo>
                    <a:lnTo>
                      <a:pt x="910" y="0"/>
                    </a:lnTo>
                    <a:close/>
                    <a:moveTo>
                      <a:pt x="939" y="0"/>
                    </a:moveTo>
                    <a:lnTo>
                      <a:pt x="931" y="26"/>
                    </a:lnTo>
                    <a:lnTo>
                      <a:pt x="936" y="26"/>
                    </a:lnTo>
                    <a:lnTo>
                      <a:pt x="942" y="6"/>
                    </a:lnTo>
                    <a:lnTo>
                      <a:pt x="948" y="26"/>
                    </a:lnTo>
                    <a:lnTo>
                      <a:pt x="954" y="26"/>
                    </a:lnTo>
                    <a:lnTo>
                      <a:pt x="945" y="0"/>
                    </a:lnTo>
                    <a:lnTo>
                      <a:pt x="939" y="0"/>
                    </a:lnTo>
                    <a:close/>
                    <a:moveTo>
                      <a:pt x="968" y="0"/>
                    </a:moveTo>
                    <a:lnTo>
                      <a:pt x="962" y="26"/>
                    </a:lnTo>
                    <a:lnTo>
                      <a:pt x="968" y="26"/>
                    </a:lnTo>
                    <a:lnTo>
                      <a:pt x="974" y="0"/>
                    </a:lnTo>
                    <a:lnTo>
                      <a:pt x="968" y="0"/>
                    </a:lnTo>
                    <a:close/>
                    <a:moveTo>
                      <a:pt x="1020" y="0"/>
                    </a:moveTo>
                    <a:lnTo>
                      <a:pt x="1020" y="26"/>
                    </a:lnTo>
                    <a:lnTo>
                      <a:pt x="1022" y="26"/>
                    </a:lnTo>
                    <a:lnTo>
                      <a:pt x="1022" y="0"/>
                    </a:lnTo>
                    <a:lnTo>
                      <a:pt x="1020" y="0"/>
                    </a:lnTo>
                    <a:close/>
                    <a:moveTo>
                      <a:pt x="1034" y="0"/>
                    </a:moveTo>
                    <a:lnTo>
                      <a:pt x="1034" y="26"/>
                    </a:lnTo>
                    <a:lnTo>
                      <a:pt x="1040" y="26"/>
                    </a:lnTo>
                    <a:lnTo>
                      <a:pt x="1040" y="23"/>
                    </a:lnTo>
                    <a:lnTo>
                      <a:pt x="1063" y="23"/>
                    </a:lnTo>
                    <a:lnTo>
                      <a:pt x="1063" y="20"/>
                    </a:lnTo>
                    <a:lnTo>
                      <a:pt x="1040" y="20"/>
                    </a:lnTo>
                    <a:lnTo>
                      <a:pt x="1040" y="0"/>
                    </a:lnTo>
                    <a:lnTo>
                      <a:pt x="1034" y="0"/>
                    </a:lnTo>
                    <a:close/>
                    <a:moveTo>
                      <a:pt x="1071" y="0"/>
                    </a:moveTo>
                    <a:lnTo>
                      <a:pt x="1071" y="26"/>
                    </a:lnTo>
                    <a:lnTo>
                      <a:pt x="1077" y="26"/>
                    </a:lnTo>
                    <a:lnTo>
                      <a:pt x="1077" y="0"/>
                    </a:lnTo>
                    <a:lnTo>
                      <a:pt x="1071" y="0"/>
                    </a:lnTo>
                    <a:close/>
                    <a:moveTo>
                      <a:pt x="1091" y="0"/>
                    </a:moveTo>
                    <a:lnTo>
                      <a:pt x="1091" y="0"/>
                    </a:lnTo>
                    <a:lnTo>
                      <a:pt x="1091" y="0"/>
                    </a:lnTo>
                    <a:lnTo>
                      <a:pt x="1094" y="0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4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100" y="6"/>
                    </a:lnTo>
                    <a:lnTo>
                      <a:pt x="1100" y="6"/>
                    </a:lnTo>
                    <a:lnTo>
                      <a:pt x="1100" y="6"/>
                    </a:lnTo>
                    <a:lnTo>
                      <a:pt x="1100" y="9"/>
                    </a:lnTo>
                    <a:lnTo>
                      <a:pt x="1100" y="9"/>
                    </a:lnTo>
                    <a:lnTo>
                      <a:pt x="1100" y="9"/>
                    </a:lnTo>
                    <a:lnTo>
                      <a:pt x="1103" y="9"/>
                    </a:lnTo>
                    <a:lnTo>
                      <a:pt x="1103" y="9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1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3" y="14"/>
                    </a:lnTo>
                    <a:lnTo>
                      <a:pt x="1100" y="17"/>
                    </a:lnTo>
                    <a:lnTo>
                      <a:pt x="1100" y="17"/>
                    </a:lnTo>
                    <a:lnTo>
                      <a:pt x="1100" y="17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100" y="20"/>
                    </a:lnTo>
                    <a:lnTo>
                      <a:pt x="1097" y="20"/>
                    </a:lnTo>
                    <a:lnTo>
                      <a:pt x="1097" y="23"/>
                    </a:lnTo>
                    <a:lnTo>
                      <a:pt x="1097" y="23"/>
                    </a:lnTo>
                    <a:lnTo>
                      <a:pt x="1097" y="23"/>
                    </a:lnTo>
                    <a:lnTo>
                      <a:pt x="1094" y="23"/>
                    </a:lnTo>
                    <a:lnTo>
                      <a:pt x="1094" y="23"/>
                    </a:lnTo>
                    <a:lnTo>
                      <a:pt x="1091" y="23"/>
                    </a:lnTo>
                    <a:lnTo>
                      <a:pt x="1091" y="23"/>
                    </a:lnTo>
                    <a:lnTo>
                      <a:pt x="1088" y="23"/>
                    </a:lnTo>
                    <a:lnTo>
                      <a:pt x="1086" y="23"/>
                    </a:lnTo>
                    <a:lnTo>
                      <a:pt x="1083" y="23"/>
                    </a:lnTo>
                    <a:lnTo>
                      <a:pt x="1083" y="23"/>
                    </a:lnTo>
                    <a:lnTo>
                      <a:pt x="1083" y="26"/>
                    </a:lnTo>
                    <a:lnTo>
                      <a:pt x="1103" y="26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3" y="23"/>
                    </a:lnTo>
                    <a:lnTo>
                      <a:pt x="1106" y="23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20"/>
                    </a:lnTo>
                    <a:lnTo>
                      <a:pt x="1106" y="17"/>
                    </a:lnTo>
                    <a:lnTo>
                      <a:pt x="1106" y="17"/>
                    </a:lnTo>
                    <a:lnTo>
                      <a:pt x="1106" y="17"/>
                    </a:lnTo>
                    <a:lnTo>
                      <a:pt x="1106" y="14"/>
                    </a:lnTo>
                    <a:lnTo>
                      <a:pt x="1106" y="14"/>
                    </a:lnTo>
                    <a:lnTo>
                      <a:pt x="1109" y="14"/>
                    </a:lnTo>
                    <a:lnTo>
                      <a:pt x="1109" y="14"/>
                    </a:lnTo>
                    <a:lnTo>
                      <a:pt x="1109" y="11"/>
                    </a:lnTo>
                    <a:lnTo>
                      <a:pt x="1109" y="11"/>
                    </a:lnTo>
                    <a:lnTo>
                      <a:pt x="1106" y="11"/>
                    </a:lnTo>
                    <a:lnTo>
                      <a:pt x="1106" y="9"/>
                    </a:lnTo>
                    <a:lnTo>
                      <a:pt x="1106" y="9"/>
                    </a:lnTo>
                    <a:lnTo>
                      <a:pt x="1106" y="9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6"/>
                    </a:lnTo>
                    <a:lnTo>
                      <a:pt x="1106" y="3"/>
                    </a:lnTo>
                    <a:lnTo>
                      <a:pt x="1106" y="3"/>
                    </a:lnTo>
                    <a:lnTo>
                      <a:pt x="1103" y="3"/>
                    </a:lnTo>
                    <a:lnTo>
                      <a:pt x="1103" y="3"/>
                    </a:lnTo>
                    <a:lnTo>
                      <a:pt x="1103" y="3"/>
                    </a:lnTo>
                    <a:lnTo>
                      <a:pt x="1103" y="0"/>
                    </a:lnTo>
                    <a:lnTo>
                      <a:pt x="1091" y="0"/>
                    </a:lnTo>
                    <a:close/>
                    <a:moveTo>
                      <a:pt x="1114" y="0"/>
                    </a:moveTo>
                    <a:lnTo>
                      <a:pt x="1114" y="3"/>
                    </a:lnTo>
                    <a:lnTo>
                      <a:pt x="1114" y="3"/>
                    </a:lnTo>
                    <a:lnTo>
                      <a:pt x="1114" y="3"/>
                    </a:lnTo>
                    <a:lnTo>
                      <a:pt x="1114" y="6"/>
                    </a:lnTo>
                    <a:lnTo>
                      <a:pt x="1114" y="6"/>
                    </a:lnTo>
                    <a:lnTo>
                      <a:pt x="1111" y="6"/>
                    </a:lnTo>
                    <a:lnTo>
                      <a:pt x="1111" y="9"/>
                    </a:lnTo>
                    <a:lnTo>
                      <a:pt x="1111" y="9"/>
                    </a:lnTo>
                    <a:lnTo>
                      <a:pt x="1111" y="11"/>
                    </a:lnTo>
                    <a:lnTo>
                      <a:pt x="1111" y="11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4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4" y="17"/>
                    </a:lnTo>
                    <a:lnTo>
                      <a:pt x="1117" y="17"/>
                    </a:lnTo>
                    <a:lnTo>
                      <a:pt x="1117" y="17"/>
                    </a:lnTo>
                    <a:lnTo>
                      <a:pt x="1117" y="20"/>
                    </a:lnTo>
                    <a:lnTo>
                      <a:pt x="1117" y="20"/>
                    </a:lnTo>
                    <a:lnTo>
                      <a:pt x="1120" y="20"/>
                    </a:lnTo>
                    <a:lnTo>
                      <a:pt x="1120" y="20"/>
                    </a:lnTo>
                    <a:lnTo>
                      <a:pt x="1120" y="20"/>
                    </a:lnTo>
                    <a:lnTo>
                      <a:pt x="1123" y="23"/>
                    </a:lnTo>
                    <a:lnTo>
                      <a:pt x="1126" y="23"/>
                    </a:lnTo>
                    <a:lnTo>
                      <a:pt x="1129" y="23"/>
                    </a:lnTo>
                    <a:lnTo>
                      <a:pt x="1129" y="23"/>
                    </a:lnTo>
                    <a:lnTo>
                      <a:pt x="1132" y="23"/>
                    </a:lnTo>
                    <a:lnTo>
                      <a:pt x="1132" y="26"/>
                    </a:lnTo>
                    <a:lnTo>
                      <a:pt x="1140" y="26"/>
                    </a:lnTo>
                    <a:lnTo>
                      <a:pt x="1140" y="23"/>
                    </a:lnTo>
                    <a:lnTo>
                      <a:pt x="1137" y="23"/>
                    </a:lnTo>
                    <a:lnTo>
                      <a:pt x="1137" y="23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4" y="20"/>
                    </a:lnTo>
                    <a:lnTo>
                      <a:pt x="1132" y="20"/>
                    </a:lnTo>
                    <a:lnTo>
                      <a:pt x="1129" y="17"/>
                    </a:lnTo>
                    <a:lnTo>
                      <a:pt x="1126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3" y="17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20" y="14"/>
                    </a:lnTo>
                    <a:lnTo>
                      <a:pt x="1117" y="14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11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9"/>
                    </a:lnTo>
                    <a:lnTo>
                      <a:pt x="1117" y="6"/>
                    </a:lnTo>
                    <a:lnTo>
                      <a:pt x="1117" y="6"/>
                    </a:lnTo>
                    <a:lnTo>
                      <a:pt x="1117" y="6"/>
                    </a:lnTo>
                    <a:lnTo>
                      <a:pt x="1120" y="6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0" y="3"/>
                    </a:lnTo>
                    <a:lnTo>
                      <a:pt x="1123" y="3"/>
                    </a:lnTo>
                    <a:lnTo>
                      <a:pt x="1123" y="0"/>
                    </a:lnTo>
                    <a:lnTo>
                      <a:pt x="1123" y="0"/>
                    </a:lnTo>
                    <a:lnTo>
                      <a:pt x="1114" y="0"/>
                    </a:lnTo>
                    <a:close/>
                    <a:moveTo>
                      <a:pt x="1132" y="0"/>
                    </a:moveTo>
                    <a:lnTo>
                      <a:pt x="1132" y="0"/>
                    </a:lnTo>
                    <a:lnTo>
                      <a:pt x="1132" y="0"/>
                    </a:lnTo>
                    <a:lnTo>
                      <a:pt x="1132" y="3"/>
                    </a:lnTo>
                    <a:lnTo>
                      <a:pt x="1132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4" y="6"/>
                    </a:lnTo>
                    <a:lnTo>
                      <a:pt x="1137" y="9"/>
                    </a:lnTo>
                    <a:lnTo>
                      <a:pt x="1137" y="9"/>
                    </a:lnTo>
                    <a:lnTo>
                      <a:pt x="1137" y="9"/>
                    </a:lnTo>
                    <a:lnTo>
                      <a:pt x="1140" y="9"/>
                    </a:lnTo>
                    <a:lnTo>
                      <a:pt x="1140" y="9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3"/>
                    </a:lnTo>
                    <a:lnTo>
                      <a:pt x="1140" y="3"/>
                    </a:lnTo>
                    <a:lnTo>
                      <a:pt x="1140" y="3"/>
                    </a:lnTo>
                    <a:lnTo>
                      <a:pt x="1140" y="0"/>
                    </a:lnTo>
                    <a:lnTo>
                      <a:pt x="1132" y="0"/>
                    </a:lnTo>
                    <a:close/>
                    <a:moveTo>
                      <a:pt x="1149" y="0"/>
                    </a:moveTo>
                    <a:lnTo>
                      <a:pt x="1149" y="26"/>
                    </a:lnTo>
                    <a:lnTo>
                      <a:pt x="1154" y="26"/>
                    </a:lnTo>
                    <a:lnTo>
                      <a:pt x="1154" y="23"/>
                    </a:lnTo>
                    <a:lnTo>
                      <a:pt x="1177" y="23"/>
                    </a:lnTo>
                    <a:lnTo>
                      <a:pt x="1177" y="20"/>
                    </a:lnTo>
                    <a:lnTo>
                      <a:pt x="1154" y="20"/>
                    </a:lnTo>
                    <a:lnTo>
                      <a:pt x="1154" y="0"/>
                    </a:lnTo>
                    <a:lnTo>
                      <a:pt x="1149" y="0"/>
                    </a:lnTo>
                    <a:close/>
                    <a:moveTo>
                      <a:pt x="1186" y="0"/>
                    </a:moveTo>
                    <a:lnTo>
                      <a:pt x="1198" y="26"/>
                    </a:lnTo>
                    <a:lnTo>
                      <a:pt x="1203" y="26"/>
                    </a:lnTo>
                    <a:lnTo>
                      <a:pt x="1189" y="0"/>
                    </a:lnTo>
                    <a:lnTo>
                      <a:pt x="1186" y="0"/>
                    </a:lnTo>
                    <a:lnTo>
                      <a:pt x="1215" y="0"/>
                    </a:lnTo>
                    <a:lnTo>
                      <a:pt x="1203" y="26"/>
                    </a:lnTo>
                    <a:lnTo>
                      <a:pt x="1209" y="26"/>
                    </a:lnTo>
                    <a:lnTo>
                      <a:pt x="1221" y="0"/>
                    </a:lnTo>
                    <a:lnTo>
                      <a:pt x="1215" y="0"/>
                    </a:lnTo>
                    <a:lnTo>
                      <a:pt x="1186" y="0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96" name="Freeform 72"/>
              <p:cNvSpPr>
                <a:spLocks noEditPoints="1"/>
              </p:cNvSpPr>
              <p:nvPr userDrawn="1"/>
            </p:nvSpPr>
            <p:spPr bwMode="auto">
              <a:xfrm>
                <a:off x="18" y="4094"/>
                <a:ext cx="804" cy="4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40" y="6"/>
                  </a:cxn>
                  <a:cxn ang="0">
                    <a:pos x="89" y="6"/>
                  </a:cxn>
                  <a:cxn ang="0">
                    <a:pos x="149" y="6"/>
                  </a:cxn>
                  <a:cxn ang="0">
                    <a:pos x="155" y="6"/>
                  </a:cxn>
                  <a:cxn ang="0">
                    <a:pos x="161" y="3"/>
                  </a:cxn>
                  <a:cxn ang="0">
                    <a:pos x="155" y="0"/>
                  </a:cxn>
                  <a:cxn ang="0">
                    <a:pos x="149" y="0"/>
                  </a:cxn>
                  <a:cxn ang="0">
                    <a:pos x="144" y="3"/>
                  </a:cxn>
                  <a:cxn ang="0">
                    <a:pos x="187" y="6"/>
                  </a:cxn>
                  <a:cxn ang="0">
                    <a:pos x="184" y="6"/>
                  </a:cxn>
                  <a:cxn ang="0">
                    <a:pos x="258" y="6"/>
                  </a:cxn>
                  <a:cxn ang="0">
                    <a:pos x="253" y="6"/>
                  </a:cxn>
                  <a:cxn ang="0">
                    <a:pos x="276" y="6"/>
                  </a:cxn>
                  <a:cxn ang="0">
                    <a:pos x="367" y="6"/>
                  </a:cxn>
                  <a:cxn ang="0">
                    <a:pos x="379" y="3"/>
                  </a:cxn>
                  <a:cxn ang="0">
                    <a:pos x="419" y="6"/>
                  </a:cxn>
                  <a:cxn ang="0">
                    <a:pos x="448" y="3"/>
                  </a:cxn>
                  <a:cxn ang="0">
                    <a:pos x="482" y="6"/>
                  </a:cxn>
                  <a:cxn ang="0">
                    <a:pos x="497" y="6"/>
                  </a:cxn>
                  <a:cxn ang="0">
                    <a:pos x="551" y="6"/>
                  </a:cxn>
                  <a:cxn ang="0">
                    <a:pos x="560" y="3"/>
                  </a:cxn>
                  <a:cxn ang="0">
                    <a:pos x="551" y="3"/>
                  </a:cxn>
                  <a:cxn ang="0">
                    <a:pos x="586" y="6"/>
                  </a:cxn>
                  <a:cxn ang="0">
                    <a:pos x="591" y="6"/>
                  </a:cxn>
                  <a:cxn ang="0">
                    <a:pos x="597" y="3"/>
                  </a:cxn>
                  <a:cxn ang="0">
                    <a:pos x="591" y="0"/>
                  </a:cxn>
                  <a:cxn ang="0">
                    <a:pos x="586" y="0"/>
                  </a:cxn>
                  <a:cxn ang="0">
                    <a:pos x="580" y="3"/>
                  </a:cxn>
                  <a:cxn ang="0">
                    <a:pos x="617" y="6"/>
                  </a:cxn>
                  <a:cxn ang="0">
                    <a:pos x="655" y="6"/>
                  </a:cxn>
                  <a:cxn ang="0">
                    <a:pos x="663" y="6"/>
                  </a:cxn>
                  <a:cxn ang="0">
                    <a:pos x="689" y="3"/>
                  </a:cxn>
                  <a:cxn ang="0">
                    <a:pos x="746" y="6"/>
                  </a:cxn>
                  <a:cxn ang="0">
                    <a:pos x="761" y="6"/>
                  </a:cxn>
                  <a:cxn ang="0">
                    <a:pos x="755" y="3"/>
                  </a:cxn>
                  <a:cxn ang="0">
                    <a:pos x="746" y="0"/>
                  </a:cxn>
                  <a:cxn ang="0">
                    <a:pos x="738" y="3"/>
                  </a:cxn>
                  <a:cxn ang="0">
                    <a:pos x="732" y="6"/>
                  </a:cxn>
                  <a:cxn ang="0">
                    <a:pos x="807" y="6"/>
                  </a:cxn>
                  <a:cxn ang="0">
                    <a:pos x="835" y="3"/>
                  </a:cxn>
                  <a:cxn ang="0">
                    <a:pos x="876" y="6"/>
                  </a:cxn>
                  <a:cxn ang="0">
                    <a:pos x="893" y="6"/>
                  </a:cxn>
                  <a:cxn ang="0">
                    <a:pos x="956" y="3"/>
                  </a:cxn>
                  <a:cxn ang="0">
                    <a:pos x="979" y="6"/>
                  </a:cxn>
                  <a:cxn ang="0">
                    <a:pos x="1051" y="6"/>
                  </a:cxn>
                  <a:cxn ang="0">
                    <a:pos x="1088" y="6"/>
                  </a:cxn>
                  <a:cxn ang="0">
                    <a:pos x="1114" y="6"/>
                  </a:cxn>
                  <a:cxn ang="0">
                    <a:pos x="1108" y="3"/>
                  </a:cxn>
                  <a:cxn ang="0">
                    <a:pos x="1097" y="3"/>
                  </a:cxn>
                  <a:cxn ang="0">
                    <a:pos x="1137" y="6"/>
                  </a:cxn>
                  <a:cxn ang="0">
                    <a:pos x="1148" y="6"/>
                  </a:cxn>
                  <a:cxn ang="0">
                    <a:pos x="1145" y="3"/>
                  </a:cxn>
                  <a:cxn ang="0">
                    <a:pos x="1140" y="0"/>
                  </a:cxn>
                  <a:cxn ang="0">
                    <a:pos x="1134" y="3"/>
                  </a:cxn>
                  <a:cxn ang="0">
                    <a:pos x="1128" y="6"/>
                  </a:cxn>
                  <a:cxn ang="0">
                    <a:pos x="1188" y="6"/>
                  </a:cxn>
                  <a:cxn ang="0">
                    <a:pos x="1194" y="3"/>
                  </a:cxn>
                  <a:cxn ang="0">
                    <a:pos x="1232" y="6"/>
                  </a:cxn>
                </a:cxnLst>
                <a:rect l="0" t="0" r="r" b="b"/>
                <a:pathLst>
                  <a:path w="1234" h="6">
                    <a:moveTo>
                      <a:pt x="17" y="6"/>
                    </a:moveTo>
                    <a:lnTo>
                      <a:pt x="17" y="6"/>
                    </a:lnTo>
                    <a:lnTo>
                      <a:pt x="29" y="6"/>
                    </a:lnTo>
                    <a:lnTo>
                      <a:pt x="29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7" y="6"/>
                    </a:lnTo>
                    <a:close/>
                    <a:moveTo>
                      <a:pt x="40" y="6"/>
                    </a:moveTo>
                    <a:lnTo>
                      <a:pt x="40" y="3"/>
                    </a:lnTo>
                    <a:lnTo>
                      <a:pt x="34" y="3"/>
                    </a:lnTo>
                    <a:lnTo>
                      <a:pt x="34" y="6"/>
                    </a:lnTo>
                    <a:lnTo>
                      <a:pt x="40" y="6"/>
                    </a:lnTo>
                    <a:close/>
                    <a:moveTo>
                      <a:pt x="72" y="6"/>
                    </a:moveTo>
                    <a:lnTo>
                      <a:pt x="72" y="3"/>
                    </a:lnTo>
                    <a:lnTo>
                      <a:pt x="66" y="3"/>
                    </a:lnTo>
                    <a:lnTo>
                      <a:pt x="66" y="6"/>
                    </a:lnTo>
                    <a:lnTo>
                      <a:pt x="72" y="6"/>
                    </a:lnTo>
                    <a:close/>
                    <a:moveTo>
                      <a:pt x="89" y="6"/>
                    </a:moveTo>
                    <a:lnTo>
                      <a:pt x="89" y="6"/>
                    </a:lnTo>
                    <a:lnTo>
                      <a:pt x="112" y="6"/>
                    </a:lnTo>
                    <a:lnTo>
                      <a:pt x="112" y="3"/>
                    </a:lnTo>
                    <a:lnTo>
                      <a:pt x="83" y="3"/>
                    </a:lnTo>
                    <a:lnTo>
                      <a:pt x="83" y="6"/>
                    </a:lnTo>
                    <a:lnTo>
                      <a:pt x="89" y="6"/>
                    </a:lnTo>
                    <a:close/>
                    <a:moveTo>
                      <a:pt x="149" y="6"/>
                    </a:moveTo>
                    <a:lnTo>
                      <a:pt x="149" y="6"/>
                    </a:lnTo>
                    <a:lnTo>
                      <a:pt x="149" y="6"/>
                    </a:lnTo>
                    <a:lnTo>
                      <a:pt x="152" y="6"/>
                    </a:lnTo>
                    <a:lnTo>
                      <a:pt x="152" y="6"/>
                    </a:lnTo>
                    <a:lnTo>
                      <a:pt x="152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58" y="3"/>
                    </a:lnTo>
                    <a:lnTo>
                      <a:pt x="158" y="3"/>
                    </a:lnTo>
                    <a:lnTo>
                      <a:pt x="158" y="3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52" y="0"/>
                    </a:lnTo>
                    <a:lnTo>
                      <a:pt x="149" y="0"/>
                    </a:lnTo>
                    <a:lnTo>
                      <a:pt x="149" y="0"/>
                    </a:lnTo>
                    <a:lnTo>
                      <a:pt x="149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6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44" y="6"/>
                    </a:lnTo>
                    <a:lnTo>
                      <a:pt x="141" y="6"/>
                    </a:lnTo>
                    <a:lnTo>
                      <a:pt x="141" y="6"/>
                    </a:lnTo>
                    <a:lnTo>
                      <a:pt x="141" y="6"/>
                    </a:lnTo>
                    <a:lnTo>
                      <a:pt x="149" y="6"/>
                    </a:lnTo>
                    <a:close/>
                    <a:moveTo>
                      <a:pt x="187" y="6"/>
                    </a:moveTo>
                    <a:lnTo>
                      <a:pt x="187" y="6"/>
                    </a:lnTo>
                    <a:lnTo>
                      <a:pt x="198" y="6"/>
                    </a:lnTo>
                    <a:lnTo>
                      <a:pt x="198" y="3"/>
                    </a:lnTo>
                    <a:lnTo>
                      <a:pt x="169" y="3"/>
                    </a:lnTo>
                    <a:lnTo>
                      <a:pt x="169" y="6"/>
                    </a:lnTo>
                    <a:lnTo>
                      <a:pt x="184" y="6"/>
                    </a:lnTo>
                    <a:lnTo>
                      <a:pt x="184" y="6"/>
                    </a:lnTo>
                    <a:lnTo>
                      <a:pt x="187" y="6"/>
                    </a:lnTo>
                    <a:close/>
                    <a:moveTo>
                      <a:pt x="227" y="6"/>
                    </a:moveTo>
                    <a:lnTo>
                      <a:pt x="224" y="3"/>
                    </a:lnTo>
                    <a:lnTo>
                      <a:pt x="218" y="3"/>
                    </a:lnTo>
                    <a:lnTo>
                      <a:pt x="215" y="6"/>
                    </a:lnTo>
                    <a:lnTo>
                      <a:pt x="227" y="6"/>
                    </a:lnTo>
                    <a:close/>
                    <a:moveTo>
                      <a:pt x="258" y="6"/>
                    </a:moveTo>
                    <a:lnTo>
                      <a:pt x="258" y="6"/>
                    </a:lnTo>
                    <a:lnTo>
                      <a:pt x="270" y="6"/>
                    </a:lnTo>
                    <a:lnTo>
                      <a:pt x="270" y="3"/>
                    </a:lnTo>
                    <a:lnTo>
                      <a:pt x="241" y="3"/>
                    </a:lnTo>
                    <a:lnTo>
                      <a:pt x="241" y="6"/>
                    </a:lnTo>
                    <a:lnTo>
                      <a:pt x="253" y="6"/>
                    </a:lnTo>
                    <a:lnTo>
                      <a:pt x="253" y="6"/>
                    </a:lnTo>
                    <a:lnTo>
                      <a:pt x="258" y="6"/>
                    </a:lnTo>
                    <a:close/>
                    <a:moveTo>
                      <a:pt x="281" y="6"/>
                    </a:moveTo>
                    <a:lnTo>
                      <a:pt x="281" y="6"/>
                    </a:lnTo>
                    <a:lnTo>
                      <a:pt x="304" y="6"/>
                    </a:lnTo>
                    <a:lnTo>
                      <a:pt x="304" y="3"/>
                    </a:lnTo>
                    <a:lnTo>
                      <a:pt x="276" y="3"/>
                    </a:lnTo>
                    <a:lnTo>
                      <a:pt x="276" y="6"/>
                    </a:lnTo>
                    <a:lnTo>
                      <a:pt x="281" y="6"/>
                    </a:lnTo>
                    <a:close/>
                    <a:moveTo>
                      <a:pt x="339" y="6"/>
                    </a:moveTo>
                    <a:lnTo>
                      <a:pt x="339" y="3"/>
                    </a:lnTo>
                    <a:lnTo>
                      <a:pt x="333" y="3"/>
                    </a:lnTo>
                    <a:lnTo>
                      <a:pt x="333" y="6"/>
                    </a:lnTo>
                    <a:lnTo>
                      <a:pt x="339" y="6"/>
                    </a:lnTo>
                    <a:close/>
                    <a:moveTo>
                      <a:pt x="367" y="6"/>
                    </a:moveTo>
                    <a:lnTo>
                      <a:pt x="367" y="3"/>
                    </a:lnTo>
                    <a:lnTo>
                      <a:pt x="365" y="3"/>
                    </a:lnTo>
                    <a:lnTo>
                      <a:pt x="365" y="6"/>
                    </a:lnTo>
                    <a:lnTo>
                      <a:pt x="367" y="6"/>
                    </a:lnTo>
                    <a:close/>
                    <a:moveTo>
                      <a:pt x="390" y="6"/>
                    </a:moveTo>
                    <a:lnTo>
                      <a:pt x="388" y="3"/>
                    </a:lnTo>
                    <a:lnTo>
                      <a:pt x="379" y="3"/>
                    </a:lnTo>
                    <a:lnTo>
                      <a:pt x="379" y="6"/>
                    </a:lnTo>
                    <a:lnTo>
                      <a:pt x="390" y="6"/>
                    </a:lnTo>
                    <a:close/>
                    <a:moveTo>
                      <a:pt x="419" y="6"/>
                    </a:moveTo>
                    <a:lnTo>
                      <a:pt x="419" y="3"/>
                    </a:lnTo>
                    <a:lnTo>
                      <a:pt x="416" y="3"/>
                    </a:lnTo>
                    <a:lnTo>
                      <a:pt x="416" y="6"/>
                    </a:lnTo>
                    <a:lnTo>
                      <a:pt x="419" y="6"/>
                    </a:lnTo>
                    <a:close/>
                    <a:moveTo>
                      <a:pt x="436" y="6"/>
                    </a:moveTo>
                    <a:lnTo>
                      <a:pt x="436" y="3"/>
                    </a:lnTo>
                    <a:lnTo>
                      <a:pt x="431" y="3"/>
                    </a:lnTo>
                    <a:lnTo>
                      <a:pt x="431" y="6"/>
                    </a:lnTo>
                    <a:lnTo>
                      <a:pt x="436" y="6"/>
                    </a:lnTo>
                    <a:close/>
                    <a:moveTo>
                      <a:pt x="451" y="6"/>
                    </a:moveTo>
                    <a:lnTo>
                      <a:pt x="448" y="3"/>
                    </a:lnTo>
                    <a:lnTo>
                      <a:pt x="442" y="3"/>
                    </a:lnTo>
                    <a:lnTo>
                      <a:pt x="445" y="6"/>
                    </a:lnTo>
                    <a:lnTo>
                      <a:pt x="451" y="6"/>
                    </a:lnTo>
                    <a:close/>
                    <a:moveTo>
                      <a:pt x="488" y="6"/>
                    </a:moveTo>
                    <a:lnTo>
                      <a:pt x="491" y="3"/>
                    </a:lnTo>
                    <a:lnTo>
                      <a:pt x="485" y="3"/>
                    </a:lnTo>
                    <a:lnTo>
                      <a:pt x="482" y="6"/>
                    </a:lnTo>
                    <a:lnTo>
                      <a:pt x="488" y="6"/>
                    </a:lnTo>
                    <a:close/>
                    <a:moveTo>
                      <a:pt x="502" y="6"/>
                    </a:moveTo>
                    <a:lnTo>
                      <a:pt x="502" y="6"/>
                    </a:lnTo>
                    <a:lnTo>
                      <a:pt x="525" y="6"/>
                    </a:lnTo>
                    <a:lnTo>
                      <a:pt x="525" y="3"/>
                    </a:lnTo>
                    <a:lnTo>
                      <a:pt x="497" y="3"/>
                    </a:lnTo>
                    <a:lnTo>
                      <a:pt x="497" y="6"/>
                    </a:lnTo>
                    <a:lnTo>
                      <a:pt x="502" y="6"/>
                    </a:lnTo>
                    <a:close/>
                    <a:moveTo>
                      <a:pt x="540" y="6"/>
                    </a:moveTo>
                    <a:lnTo>
                      <a:pt x="540" y="6"/>
                    </a:lnTo>
                    <a:lnTo>
                      <a:pt x="548" y="6"/>
                    </a:lnTo>
                    <a:lnTo>
                      <a:pt x="548" y="6"/>
                    </a:lnTo>
                    <a:lnTo>
                      <a:pt x="551" y="6"/>
                    </a:lnTo>
                    <a:lnTo>
                      <a:pt x="551" y="6"/>
                    </a:lnTo>
                    <a:lnTo>
                      <a:pt x="551" y="6"/>
                    </a:lnTo>
                    <a:lnTo>
                      <a:pt x="566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6"/>
                    </a:lnTo>
                    <a:lnTo>
                      <a:pt x="563" y="3"/>
                    </a:lnTo>
                    <a:lnTo>
                      <a:pt x="560" y="3"/>
                    </a:lnTo>
                    <a:lnTo>
                      <a:pt x="560" y="3"/>
                    </a:lnTo>
                    <a:lnTo>
                      <a:pt x="560" y="3"/>
                    </a:lnTo>
                    <a:lnTo>
                      <a:pt x="557" y="3"/>
                    </a:lnTo>
                    <a:lnTo>
                      <a:pt x="557" y="3"/>
                    </a:lnTo>
                    <a:lnTo>
                      <a:pt x="554" y="3"/>
                    </a:lnTo>
                    <a:lnTo>
                      <a:pt x="551" y="3"/>
                    </a:lnTo>
                    <a:lnTo>
                      <a:pt x="551" y="3"/>
                    </a:lnTo>
                    <a:lnTo>
                      <a:pt x="548" y="3"/>
                    </a:lnTo>
                    <a:lnTo>
                      <a:pt x="545" y="3"/>
                    </a:lnTo>
                    <a:lnTo>
                      <a:pt x="534" y="3"/>
                    </a:lnTo>
                    <a:lnTo>
                      <a:pt x="534" y="6"/>
                    </a:lnTo>
                    <a:lnTo>
                      <a:pt x="540" y="6"/>
                    </a:lnTo>
                    <a:close/>
                    <a:moveTo>
                      <a:pt x="586" y="6"/>
                    </a:moveTo>
                    <a:lnTo>
                      <a:pt x="586" y="6"/>
                    </a:lnTo>
                    <a:lnTo>
                      <a:pt x="586" y="6"/>
                    </a:lnTo>
                    <a:lnTo>
                      <a:pt x="588" y="6"/>
                    </a:lnTo>
                    <a:lnTo>
                      <a:pt x="588" y="6"/>
                    </a:lnTo>
                    <a:lnTo>
                      <a:pt x="588" y="6"/>
                    </a:lnTo>
                    <a:lnTo>
                      <a:pt x="591" y="6"/>
                    </a:lnTo>
                    <a:lnTo>
                      <a:pt x="591" y="6"/>
                    </a:lnTo>
                    <a:lnTo>
                      <a:pt x="591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6"/>
                    </a:lnTo>
                    <a:lnTo>
                      <a:pt x="600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7" y="3"/>
                    </a:lnTo>
                    <a:lnTo>
                      <a:pt x="594" y="3"/>
                    </a:lnTo>
                    <a:lnTo>
                      <a:pt x="594" y="3"/>
                    </a:lnTo>
                    <a:lnTo>
                      <a:pt x="594" y="3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91" y="0"/>
                    </a:lnTo>
                    <a:lnTo>
                      <a:pt x="588" y="0"/>
                    </a:lnTo>
                    <a:lnTo>
                      <a:pt x="588" y="0"/>
                    </a:lnTo>
                    <a:lnTo>
                      <a:pt x="588" y="0"/>
                    </a:lnTo>
                    <a:lnTo>
                      <a:pt x="586" y="0"/>
                    </a:lnTo>
                    <a:lnTo>
                      <a:pt x="586" y="0"/>
                    </a:lnTo>
                    <a:lnTo>
                      <a:pt x="586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3" y="3"/>
                    </a:lnTo>
                    <a:lnTo>
                      <a:pt x="580" y="3"/>
                    </a:lnTo>
                    <a:lnTo>
                      <a:pt x="580" y="3"/>
                    </a:lnTo>
                    <a:lnTo>
                      <a:pt x="580" y="3"/>
                    </a:lnTo>
                    <a:lnTo>
                      <a:pt x="580" y="6"/>
                    </a:lnTo>
                    <a:lnTo>
                      <a:pt x="577" y="6"/>
                    </a:lnTo>
                    <a:lnTo>
                      <a:pt x="577" y="6"/>
                    </a:lnTo>
                    <a:lnTo>
                      <a:pt x="577" y="6"/>
                    </a:lnTo>
                    <a:lnTo>
                      <a:pt x="586" y="6"/>
                    </a:lnTo>
                    <a:close/>
                    <a:moveTo>
                      <a:pt x="617" y="6"/>
                    </a:moveTo>
                    <a:lnTo>
                      <a:pt x="617" y="3"/>
                    </a:lnTo>
                    <a:lnTo>
                      <a:pt x="614" y="3"/>
                    </a:lnTo>
                    <a:lnTo>
                      <a:pt x="614" y="6"/>
                    </a:lnTo>
                    <a:lnTo>
                      <a:pt x="617" y="6"/>
                    </a:lnTo>
                    <a:close/>
                    <a:moveTo>
                      <a:pt x="640" y="6"/>
                    </a:moveTo>
                    <a:lnTo>
                      <a:pt x="640" y="6"/>
                    </a:lnTo>
                    <a:lnTo>
                      <a:pt x="655" y="6"/>
                    </a:lnTo>
                    <a:lnTo>
                      <a:pt x="655" y="3"/>
                    </a:lnTo>
                    <a:lnTo>
                      <a:pt x="623" y="3"/>
                    </a:lnTo>
                    <a:lnTo>
                      <a:pt x="623" y="6"/>
                    </a:lnTo>
                    <a:lnTo>
                      <a:pt x="637" y="6"/>
                    </a:lnTo>
                    <a:lnTo>
                      <a:pt x="637" y="6"/>
                    </a:lnTo>
                    <a:lnTo>
                      <a:pt x="640" y="6"/>
                    </a:lnTo>
                    <a:close/>
                    <a:moveTo>
                      <a:pt x="663" y="6"/>
                    </a:moveTo>
                    <a:lnTo>
                      <a:pt x="660" y="3"/>
                    </a:lnTo>
                    <a:lnTo>
                      <a:pt x="655" y="3"/>
                    </a:lnTo>
                    <a:lnTo>
                      <a:pt x="657" y="6"/>
                    </a:lnTo>
                    <a:lnTo>
                      <a:pt x="663" y="6"/>
                    </a:lnTo>
                    <a:close/>
                    <a:moveTo>
                      <a:pt x="692" y="6"/>
                    </a:moveTo>
                    <a:lnTo>
                      <a:pt x="695" y="3"/>
                    </a:lnTo>
                    <a:lnTo>
                      <a:pt x="689" y="3"/>
                    </a:lnTo>
                    <a:lnTo>
                      <a:pt x="686" y="6"/>
                    </a:lnTo>
                    <a:lnTo>
                      <a:pt x="692" y="6"/>
                    </a:lnTo>
                    <a:close/>
                    <a:moveTo>
                      <a:pt x="741" y="6"/>
                    </a:moveTo>
                    <a:lnTo>
                      <a:pt x="741" y="6"/>
                    </a:lnTo>
                    <a:lnTo>
                      <a:pt x="744" y="6"/>
                    </a:lnTo>
                    <a:lnTo>
                      <a:pt x="744" y="6"/>
                    </a:lnTo>
                    <a:lnTo>
                      <a:pt x="746" y="6"/>
                    </a:lnTo>
                    <a:lnTo>
                      <a:pt x="746" y="6"/>
                    </a:lnTo>
                    <a:lnTo>
                      <a:pt x="746" y="6"/>
                    </a:lnTo>
                    <a:lnTo>
                      <a:pt x="749" y="6"/>
                    </a:lnTo>
                    <a:lnTo>
                      <a:pt x="749" y="6"/>
                    </a:lnTo>
                    <a:lnTo>
                      <a:pt x="752" y="6"/>
                    </a:lnTo>
                    <a:lnTo>
                      <a:pt x="761" y="6"/>
                    </a:lnTo>
                    <a:lnTo>
                      <a:pt x="761" y="6"/>
                    </a:lnTo>
                    <a:lnTo>
                      <a:pt x="761" y="6"/>
                    </a:lnTo>
                    <a:lnTo>
                      <a:pt x="758" y="6"/>
                    </a:lnTo>
                    <a:lnTo>
                      <a:pt x="758" y="3"/>
                    </a:lnTo>
                    <a:lnTo>
                      <a:pt x="758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5" y="3"/>
                    </a:lnTo>
                    <a:lnTo>
                      <a:pt x="752" y="3"/>
                    </a:lnTo>
                    <a:lnTo>
                      <a:pt x="752" y="3"/>
                    </a:lnTo>
                    <a:lnTo>
                      <a:pt x="752" y="3"/>
                    </a:lnTo>
                    <a:lnTo>
                      <a:pt x="749" y="0"/>
                    </a:lnTo>
                    <a:lnTo>
                      <a:pt x="749" y="0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46" y="0"/>
                    </a:lnTo>
                    <a:lnTo>
                      <a:pt x="744" y="0"/>
                    </a:lnTo>
                    <a:lnTo>
                      <a:pt x="744" y="0"/>
                    </a:lnTo>
                    <a:lnTo>
                      <a:pt x="741" y="0"/>
                    </a:lnTo>
                    <a:lnTo>
                      <a:pt x="741" y="0"/>
                    </a:lnTo>
                    <a:lnTo>
                      <a:pt x="741" y="3"/>
                    </a:lnTo>
                    <a:lnTo>
                      <a:pt x="738" y="3"/>
                    </a:lnTo>
                    <a:lnTo>
                      <a:pt x="738" y="3"/>
                    </a:lnTo>
                    <a:lnTo>
                      <a:pt x="735" y="3"/>
                    </a:lnTo>
                    <a:lnTo>
                      <a:pt x="735" y="3"/>
                    </a:lnTo>
                    <a:lnTo>
                      <a:pt x="735" y="3"/>
                    </a:lnTo>
                    <a:lnTo>
                      <a:pt x="732" y="3"/>
                    </a:lnTo>
                    <a:lnTo>
                      <a:pt x="732" y="3"/>
                    </a:lnTo>
                    <a:lnTo>
                      <a:pt x="732" y="6"/>
                    </a:lnTo>
                    <a:lnTo>
                      <a:pt x="729" y="6"/>
                    </a:lnTo>
                    <a:lnTo>
                      <a:pt x="729" y="6"/>
                    </a:lnTo>
                    <a:lnTo>
                      <a:pt x="729" y="6"/>
                    </a:lnTo>
                    <a:lnTo>
                      <a:pt x="741" y="6"/>
                    </a:lnTo>
                    <a:close/>
                    <a:moveTo>
                      <a:pt x="787" y="6"/>
                    </a:moveTo>
                    <a:lnTo>
                      <a:pt x="787" y="6"/>
                    </a:lnTo>
                    <a:lnTo>
                      <a:pt x="807" y="6"/>
                    </a:lnTo>
                    <a:lnTo>
                      <a:pt x="807" y="3"/>
                    </a:lnTo>
                    <a:lnTo>
                      <a:pt x="781" y="3"/>
                    </a:lnTo>
                    <a:lnTo>
                      <a:pt x="781" y="6"/>
                    </a:lnTo>
                    <a:lnTo>
                      <a:pt x="787" y="6"/>
                    </a:lnTo>
                    <a:close/>
                    <a:moveTo>
                      <a:pt x="844" y="6"/>
                    </a:moveTo>
                    <a:lnTo>
                      <a:pt x="841" y="3"/>
                    </a:lnTo>
                    <a:lnTo>
                      <a:pt x="835" y="3"/>
                    </a:lnTo>
                    <a:lnTo>
                      <a:pt x="835" y="6"/>
                    </a:lnTo>
                    <a:lnTo>
                      <a:pt x="844" y="6"/>
                    </a:lnTo>
                    <a:close/>
                    <a:moveTo>
                      <a:pt x="876" y="6"/>
                    </a:moveTo>
                    <a:lnTo>
                      <a:pt x="876" y="3"/>
                    </a:lnTo>
                    <a:lnTo>
                      <a:pt x="870" y="3"/>
                    </a:lnTo>
                    <a:lnTo>
                      <a:pt x="870" y="6"/>
                    </a:lnTo>
                    <a:lnTo>
                      <a:pt x="876" y="6"/>
                    </a:lnTo>
                    <a:close/>
                    <a:moveTo>
                      <a:pt x="893" y="6"/>
                    </a:moveTo>
                    <a:lnTo>
                      <a:pt x="893" y="6"/>
                    </a:lnTo>
                    <a:lnTo>
                      <a:pt x="916" y="6"/>
                    </a:lnTo>
                    <a:lnTo>
                      <a:pt x="916" y="3"/>
                    </a:lnTo>
                    <a:lnTo>
                      <a:pt x="887" y="3"/>
                    </a:lnTo>
                    <a:lnTo>
                      <a:pt x="887" y="6"/>
                    </a:lnTo>
                    <a:lnTo>
                      <a:pt x="893" y="6"/>
                    </a:lnTo>
                    <a:close/>
                    <a:moveTo>
                      <a:pt x="927" y="6"/>
                    </a:moveTo>
                    <a:lnTo>
                      <a:pt x="924" y="3"/>
                    </a:lnTo>
                    <a:lnTo>
                      <a:pt x="919" y="3"/>
                    </a:lnTo>
                    <a:lnTo>
                      <a:pt x="921" y="6"/>
                    </a:lnTo>
                    <a:lnTo>
                      <a:pt x="927" y="6"/>
                    </a:lnTo>
                    <a:close/>
                    <a:moveTo>
                      <a:pt x="956" y="6"/>
                    </a:moveTo>
                    <a:lnTo>
                      <a:pt x="956" y="3"/>
                    </a:lnTo>
                    <a:lnTo>
                      <a:pt x="950" y="3"/>
                    </a:lnTo>
                    <a:lnTo>
                      <a:pt x="950" y="6"/>
                    </a:lnTo>
                    <a:lnTo>
                      <a:pt x="956" y="6"/>
                    </a:lnTo>
                    <a:close/>
                    <a:moveTo>
                      <a:pt x="985" y="6"/>
                    </a:moveTo>
                    <a:lnTo>
                      <a:pt x="985" y="3"/>
                    </a:lnTo>
                    <a:lnTo>
                      <a:pt x="982" y="3"/>
                    </a:lnTo>
                    <a:lnTo>
                      <a:pt x="979" y="6"/>
                    </a:lnTo>
                    <a:lnTo>
                      <a:pt x="985" y="6"/>
                    </a:lnTo>
                    <a:close/>
                    <a:moveTo>
                      <a:pt x="1033" y="6"/>
                    </a:moveTo>
                    <a:lnTo>
                      <a:pt x="1033" y="3"/>
                    </a:lnTo>
                    <a:lnTo>
                      <a:pt x="1031" y="3"/>
                    </a:lnTo>
                    <a:lnTo>
                      <a:pt x="1031" y="6"/>
                    </a:lnTo>
                    <a:lnTo>
                      <a:pt x="1033" y="6"/>
                    </a:lnTo>
                    <a:close/>
                    <a:moveTo>
                      <a:pt x="1051" y="6"/>
                    </a:moveTo>
                    <a:lnTo>
                      <a:pt x="1051" y="6"/>
                    </a:lnTo>
                    <a:lnTo>
                      <a:pt x="1074" y="6"/>
                    </a:lnTo>
                    <a:lnTo>
                      <a:pt x="1074" y="3"/>
                    </a:lnTo>
                    <a:lnTo>
                      <a:pt x="1045" y="3"/>
                    </a:lnTo>
                    <a:lnTo>
                      <a:pt x="1045" y="6"/>
                    </a:lnTo>
                    <a:lnTo>
                      <a:pt x="1051" y="6"/>
                    </a:lnTo>
                    <a:close/>
                    <a:moveTo>
                      <a:pt x="1088" y="6"/>
                    </a:moveTo>
                    <a:lnTo>
                      <a:pt x="1088" y="6"/>
                    </a:lnTo>
                    <a:lnTo>
                      <a:pt x="1097" y="6"/>
                    </a:lnTo>
                    <a:lnTo>
                      <a:pt x="1097" y="6"/>
                    </a:lnTo>
                    <a:lnTo>
                      <a:pt x="1099" y="6"/>
                    </a:lnTo>
                    <a:lnTo>
                      <a:pt x="1099" y="6"/>
                    </a:lnTo>
                    <a:lnTo>
                      <a:pt x="1102" y="6"/>
                    </a:lnTo>
                    <a:lnTo>
                      <a:pt x="1114" y="6"/>
                    </a:lnTo>
                    <a:lnTo>
                      <a:pt x="1114" y="6"/>
                    </a:lnTo>
                    <a:lnTo>
                      <a:pt x="1111" y="6"/>
                    </a:lnTo>
                    <a:lnTo>
                      <a:pt x="1111" y="6"/>
                    </a:lnTo>
                    <a:lnTo>
                      <a:pt x="1111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8" y="3"/>
                    </a:lnTo>
                    <a:lnTo>
                      <a:pt x="1105" y="3"/>
                    </a:lnTo>
                    <a:lnTo>
                      <a:pt x="1102" y="3"/>
                    </a:lnTo>
                    <a:lnTo>
                      <a:pt x="1102" y="3"/>
                    </a:lnTo>
                    <a:lnTo>
                      <a:pt x="1099" y="3"/>
                    </a:lnTo>
                    <a:lnTo>
                      <a:pt x="1097" y="3"/>
                    </a:lnTo>
                    <a:lnTo>
                      <a:pt x="1097" y="3"/>
                    </a:lnTo>
                    <a:lnTo>
                      <a:pt x="1082" y="3"/>
                    </a:lnTo>
                    <a:lnTo>
                      <a:pt x="1082" y="6"/>
                    </a:lnTo>
                    <a:lnTo>
                      <a:pt x="1088" y="6"/>
                    </a:lnTo>
                    <a:close/>
                    <a:moveTo>
                      <a:pt x="1134" y="6"/>
                    </a:moveTo>
                    <a:lnTo>
                      <a:pt x="1134" y="6"/>
                    </a:lnTo>
                    <a:lnTo>
                      <a:pt x="1137" y="6"/>
                    </a:lnTo>
                    <a:lnTo>
                      <a:pt x="1137" y="6"/>
                    </a:lnTo>
                    <a:lnTo>
                      <a:pt x="1137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0" y="6"/>
                    </a:lnTo>
                    <a:lnTo>
                      <a:pt x="1143" y="6"/>
                    </a:lnTo>
                    <a:lnTo>
                      <a:pt x="1151" y="6"/>
                    </a:lnTo>
                    <a:lnTo>
                      <a:pt x="1148" y="6"/>
                    </a:lnTo>
                    <a:lnTo>
                      <a:pt x="1148" y="6"/>
                    </a:lnTo>
                    <a:lnTo>
                      <a:pt x="1148" y="6"/>
                    </a:lnTo>
                    <a:lnTo>
                      <a:pt x="1148" y="3"/>
                    </a:lnTo>
                    <a:lnTo>
                      <a:pt x="1148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5" y="3"/>
                    </a:lnTo>
                    <a:lnTo>
                      <a:pt x="1143" y="3"/>
                    </a:lnTo>
                    <a:lnTo>
                      <a:pt x="1143" y="3"/>
                    </a:lnTo>
                    <a:lnTo>
                      <a:pt x="1143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40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7" y="0"/>
                    </a:lnTo>
                    <a:lnTo>
                      <a:pt x="1134" y="0"/>
                    </a:lnTo>
                    <a:lnTo>
                      <a:pt x="1134" y="3"/>
                    </a:lnTo>
                    <a:lnTo>
                      <a:pt x="1134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31" y="3"/>
                    </a:lnTo>
                    <a:lnTo>
                      <a:pt x="1128" y="3"/>
                    </a:lnTo>
                    <a:lnTo>
                      <a:pt x="1128" y="3"/>
                    </a:lnTo>
                    <a:lnTo>
                      <a:pt x="1128" y="6"/>
                    </a:lnTo>
                    <a:lnTo>
                      <a:pt x="1128" y="6"/>
                    </a:lnTo>
                    <a:lnTo>
                      <a:pt x="1125" y="6"/>
                    </a:lnTo>
                    <a:lnTo>
                      <a:pt x="1125" y="6"/>
                    </a:lnTo>
                    <a:lnTo>
                      <a:pt x="1134" y="6"/>
                    </a:lnTo>
                    <a:close/>
                    <a:moveTo>
                      <a:pt x="1165" y="6"/>
                    </a:moveTo>
                    <a:lnTo>
                      <a:pt x="1165" y="6"/>
                    </a:lnTo>
                    <a:lnTo>
                      <a:pt x="1188" y="6"/>
                    </a:lnTo>
                    <a:lnTo>
                      <a:pt x="1188" y="3"/>
                    </a:lnTo>
                    <a:lnTo>
                      <a:pt x="1160" y="3"/>
                    </a:lnTo>
                    <a:lnTo>
                      <a:pt x="1160" y="6"/>
                    </a:lnTo>
                    <a:lnTo>
                      <a:pt x="1165" y="6"/>
                    </a:lnTo>
                    <a:close/>
                    <a:moveTo>
                      <a:pt x="1200" y="6"/>
                    </a:moveTo>
                    <a:lnTo>
                      <a:pt x="1200" y="3"/>
                    </a:lnTo>
                    <a:lnTo>
                      <a:pt x="1194" y="3"/>
                    </a:lnTo>
                    <a:lnTo>
                      <a:pt x="1197" y="6"/>
                    </a:lnTo>
                    <a:lnTo>
                      <a:pt x="1200" y="6"/>
                    </a:lnTo>
                    <a:lnTo>
                      <a:pt x="1232" y="6"/>
                    </a:lnTo>
                    <a:lnTo>
                      <a:pt x="1234" y="3"/>
                    </a:lnTo>
                    <a:lnTo>
                      <a:pt x="1229" y="3"/>
                    </a:lnTo>
                    <a:lnTo>
                      <a:pt x="1226" y="6"/>
                    </a:lnTo>
                    <a:lnTo>
                      <a:pt x="1232" y="6"/>
                    </a:lnTo>
                    <a:lnTo>
                      <a:pt x="1200" y="6"/>
                    </a:lnTo>
                    <a:close/>
                  </a:path>
                </a:pathLst>
              </a:custGeom>
              <a:solidFill>
                <a:schemeClr val="tx1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97" name="Rectangle 73"/>
            <p:cNvSpPr>
              <a:spLocks noChangeArrowheads="1"/>
            </p:cNvSpPr>
            <p:nvPr userDrawn="1"/>
          </p:nvSpPr>
          <p:spPr bwMode="auto">
            <a:xfrm>
              <a:off x="5061" y="4116"/>
              <a:ext cx="656" cy="5"/>
            </a:xfrm>
            <a:prstGeom prst="rect">
              <a:avLst/>
            </a:prstGeom>
            <a:solidFill>
              <a:schemeClr val="tx1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 userDrawn="1"/>
          </p:nvSpPr>
          <p:spPr bwMode="auto">
            <a:xfrm>
              <a:off x="5061" y="4308"/>
              <a:ext cx="656" cy="4"/>
            </a:xfrm>
            <a:prstGeom prst="rect">
              <a:avLst/>
            </a:prstGeom>
            <a:solidFill>
              <a:schemeClr val="tx1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6" name="Text Box 102"/>
          <p:cNvSpPr txBox="1">
            <a:spLocks noChangeArrowheads="1"/>
          </p:cNvSpPr>
          <p:nvPr userDrawn="1"/>
        </p:nvSpPr>
        <p:spPr bwMode="auto">
          <a:xfrm>
            <a:off x="6346825" y="7424738"/>
            <a:ext cx="587375" cy="411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76225" indent="-276225" algn="l">
              <a:spcBef>
                <a:spcPct val="50000"/>
              </a:spcBef>
              <a:defRPr/>
            </a:pPr>
            <a:endParaRPr lang="en-US" sz="3000">
              <a:solidFill>
                <a:schemeClr val="tx2"/>
              </a:solidFill>
              <a:latin typeface="SF Cartoonist Hand" pitchFamily="2" charset="0"/>
            </a:endParaRPr>
          </a:p>
        </p:txBody>
      </p:sp>
      <p:sp>
        <p:nvSpPr>
          <p:cNvPr id="1127" name="Text Box 103"/>
          <p:cNvSpPr txBox="1">
            <a:spLocks noChangeArrowheads="1"/>
          </p:cNvSpPr>
          <p:nvPr userDrawn="1"/>
        </p:nvSpPr>
        <p:spPr bwMode="auto">
          <a:xfrm>
            <a:off x="7380288" y="6591300"/>
            <a:ext cx="346075" cy="165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marL="276225" indent="-276225" algn="r">
              <a:defRPr/>
            </a:pPr>
            <a:r>
              <a:rPr lang="en-US" sz="1200" i="1">
                <a:latin typeface="Arial Narrow" pitchFamily="34" charset="0"/>
              </a:rPr>
              <a:t>&lt;</a:t>
            </a:r>
            <a:r>
              <a:rPr lang="en-US" sz="1200" i="1" baseline="-25000">
                <a:latin typeface="Arial Narrow" pitchFamily="34" charset="0"/>
              </a:rPr>
              <a:t> </a:t>
            </a:r>
            <a:fld id="{8D783801-E921-4F10-9A14-35E6C0C6DE87}" type="slidenum">
              <a:rPr lang="en-US" sz="1200" i="1">
                <a:latin typeface="Arial Narrow" pitchFamily="34" charset="0"/>
              </a:rPr>
              <a:pPr marL="276225" indent="-276225" algn="r">
                <a:defRPr/>
              </a:pPr>
              <a:t>‹#›</a:t>
            </a:fld>
            <a:r>
              <a:rPr lang="en-US" sz="1200" i="1" baseline="-25000">
                <a:latin typeface="Arial Narrow" pitchFamily="34" charset="0"/>
              </a:rPr>
              <a:t> </a:t>
            </a:r>
            <a:r>
              <a:rPr lang="en-US" sz="1200" i="1">
                <a:latin typeface="Arial Narrow" pitchFamily="34" charset="0"/>
              </a:rPr>
              <a:t>&gt;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SzPct val="80000"/>
        <a:buFont typeface="Wingdings 3" pitchFamily="18" charset="2"/>
        <a:buChar char="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13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SzPct val="115000"/>
        <a:buFont typeface="Arial Rounded MT Bold" pitchFamily="34" charset="0"/>
        <a:buChar char="–"/>
        <a:defRPr sz="3000">
          <a:solidFill>
            <a:schemeClr val="tx1"/>
          </a:solidFill>
          <a:latin typeface="+mn-lt"/>
        </a:defRPr>
      </a:lvl2pPr>
      <a:lvl3pPr marL="1028700" indent="-3413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Font typeface="Arial Rounded MT Bold" pitchFamily="34" charset="0"/>
        <a:buChar char="–"/>
        <a:defRPr sz="2800">
          <a:solidFill>
            <a:schemeClr val="tx1"/>
          </a:solidFill>
          <a:latin typeface="+mn-lt"/>
        </a:defRPr>
      </a:lvl3pPr>
      <a:lvl4pPr marL="1371600" indent="-3413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14500" indent="-3413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171700" indent="-341313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628900" indent="-341313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086100" indent="-341313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543300" indent="-341313" algn="l" rtl="0" fontAlgn="base">
        <a:lnSpc>
          <a:spcPct val="90000"/>
        </a:lnSpc>
        <a:spcBef>
          <a:spcPct val="4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16378"/>
            <a:ext cx="7772400" cy="156966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latin typeface="Arial" charset="0"/>
              </a:rPr>
              <a:t>The Strange Link between Incompressibility and Complexity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5013176"/>
            <a:ext cx="6400800" cy="677108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chemeClr val="hlink"/>
                </a:solidFill>
              </a:rPr>
              <a:t>China Theory Week, Aarhus</a:t>
            </a:r>
          </a:p>
          <a:p>
            <a:pPr eaLnBrk="1" hangingPunct="1"/>
            <a:r>
              <a:rPr lang="en-US" sz="2000" dirty="0" smtClean="0">
                <a:solidFill>
                  <a:schemeClr val="hlink"/>
                </a:solidFill>
              </a:rPr>
              <a:t>August 13,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K, C, and Randomness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253037"/>
          </a:xfrm>
        </p:spPr>
        <p:txBody>
          <a:bodyPr/>
          <a:lstStyle/>
          <a:p>
            <a:r>
              <a:rPr lang="en-US" smtClean="0"/>
              <a:t>K(x) and C(x) are “close”:</a:t>
            </a:r>
          </a:p>
          <a:p>
            <a:pPr lvl="1"/>
            <a:r>
              <a:rPr lang="en-US" smtClean="0"/>
              <a:t>C(x) </a:t>
            </a:r>
            <a:r>
              <a:rPr lang="en-US" smtClean="0">
                <a:cs typeface="Arial" charset="0"/>
              </a:rPr>
              <a:t>≤ K(x) ≤ C(x) + 2 log |x|</a:t>
            </a:r>
          </a:p>
          <a:p>
            <a:r>
              <a:rPr lang="en-US" smtClean="0"/>
              <a:t>Two notions of randomness:</a:t>
            </a:r>
          </a:p>
          <a:p>
            <a:pPr lvl="1">
              <a:spcAft>
                <a:spcPct val="15000"/>
              </a:spcAft>
            </a:pPr>
            <a:r>
              <a:rPr lang="en-US" smtClean="0"/>
              <a:t>R</a:t>
            </a:r>
            <a:r>
              <a:rPr lang="en-US" baseline="-25000" smtClean="0"/>
              <a:t>C</a:t>
            </a:r>
            <a:r>
              <a:rPr lang="en-US" smtClean="0"/>
              <a:t> = {x : C(x) </a:t>
            </a:r>
            <a:r>
              <a:rPr lang="en-US" smtClean="0">
                <a:cs typeface="Arial" charset="0"/>
              </a:rPr>
              <a:t>≥ |x|}</a:t>
            </a:r>
          </a:p>
          <a:p>
            <a:pPr lvl="1"/>
            <a:r>
              <a:rPr lang="en-US" smtClean="0"/>
              <a:t>R</a:t>
            </a:r>
            <a:r>
              <a:rPr lang="en-US" baseline="-25000" smtClean="0"/>
              <a:t>K</a:t>
            </a:r>
            <a:r>
              <a:rPr lang="en-US" smtClean="0"/>
              <a:t> = {x : K(x) </a:t>
            </a:r>
            <a:r>
              <a:rPr lang="en-US" smtClean="0">
                <a:cs typeface="Arial" charset="0"/>
              </a:rPr>
              <a:t>≥ |x|}</a:t>
            </a:r>
          </a:p>
          <a:p>
            <a:r>
              <a:rPr lang="en-US" smtClean="0"/>
              <a:t>…actually, </a:t>
            </a:r>
            <a:r>
              <a:rPr lang="en-US" smtClean="0">
                <a:solidFill>
                  <a:schemeClr val="hlink"/>
                </a:solidFill>
              </a:rPr>
              <a:t>infinitely many notions</a:t>
            </a:r>
            <a:r>
              <a:rPr lang="en-US" smtClean="0"/>
              <a:t> of randomness:</a:t>
            </a:r>
          </a:p>
          <a:p>
            <a:pPr lvl="1">
              <a:lnSpc>
                <a:spcPct val="100000"/>
              </a:lnSpc>
              <a:spcAft>
                <a:spcPct val="35000"/>
              </a:spcAft>
            </a:pPr>
            <a:r>
              <a:rPr lang="en-US" smtClean="0"/>
              <a:t>R</a:t>
            </a:r>
            <a:r>
              <a:rPr lang="en-US" baseline="-25000" smtClean="0"/>
              <a:t>C</a:t>
            </a:r>
            <a:r>
              <a:rPr lang="en-US" baseline="-56000" smtClean="0"/>
              <a:t>U</a:t>
            </a:r>
            <a:r>
              <a:rPr lang="en-US" smtClean="0"/>
              <a:t> = {x : C</a:t>
            </a:r>
            <a:r>
              <a:rPr lang="en-US" baseline="-25000" smtClean="0"/>
              <a:t>U</a:t>
            </a:r>
            <a:r>
              <a:rPr lang="en-US" smtClean="0"/>
              <a:t>(x) </a:t>
            </a:r>
            <a:r>
              <a:rPr lang="en-US" smtClean="0">
                <a:cs typeface="Arial" charset="0"/>
              </a:rPr>
              <a:t>≥ |x|}, </a:t>
            </a:r>
            <a:r>
              <a:rPr lang="en-US" smtClean="0"/>
              <a:t>R</a:t>
            </a:r>
            <a:r>
              <a:rPr lang="en-US" baseline="-25000" smtClean="0"/>
              <a:t>K</a:t>
            </a:r>
            <a:r>
              <a:rPr lang="en-US" baseline="-56000" smtClean="0"/>
              <a:t>U</a:t>
            </a:r>
            <a:r>
              <a:rPr lang="en-US" smtClean="0"/>
              <a:t> = {x : K</a:t>
            </a:r>
            <a:r>
              <a:rPr lang="en-US" baseline="-25000" smtClean="0"/>
              <a:t>U</a:t>
            </a:r>
            <a:r>
              <a:rPr lang="en-US" smtClean="0"/>
              <a:t>(x) </a:t>
            </a:r>
            <a:r>
              <a:rPr lang="en-US" smtClean="0">
                <a:cs typeface="Arial" charset="0"/>
              </a:rPr>
              <a:t>≥ |x|}</a:t>
            </a:r>
          </a:p>
          <a:p>
            <a:pPr lvl="1">
              <a:buFont typeface="Arial Rounded MT Bold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K, C, and Randomness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5931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mtClean="0"/>
              <a:t>When it makes no difference, we’ll write “R” instead of R</a:t>
            </a:r>
            <a:r>
              <a:rPr lang="en-US" baseline="-25000" smtClean="0"/>
              <a:t>C</a:t>
            </a:r>
            <a:r>
              <a:rPr lang="en-US" smtClean="0"/>
              <a:t> or R</a:t>
            </a:r>
            <a:r>
              <a:rPr lang="en-US" baseline="-25000" smtClean="0"/>
              <a:t>K</a:t>
            </a:r>
            <a:r>
              <a:rPr lang="en-US" smtClean="0"/>
              <a:t>.</a:t>
            </a:r>
          </a:p>
          <a:p>
            <a:r>
              <a:rPr lang="en-US" smtClean="0"/>
              <a:t>Basic facts:</a:t>
            </a:r>
          </a:p>
          <a:p>
            <a:pPr lvl="1"/>
            <a:r>
              <a:rPr lang="en-US" smtClean="0"/>
              <a:t>R is undecidable</a:t>
            </a:r>
          </a:p>
          <a:p>
            <a:pPr lvl="1"/>
            <a:r>
              <a:rPr lang="en-US" smtClean="0"/>
              <a:t>…but it is not “easy” to use it as an oracle.</a:t>
            </a:r>
          </a:p>
          <a:p>
            <a:pPr lvl="1"/>
            <a:r>
              <a:rPr lang="en-US" smtClean="0"/>
              <a:t>R is not NP-hard under poly-time </a:t>
            </a:r>
            <a:r>
              <a:rPr lang="en-US" smtClean="0">
                <a:cs typeface="Arial" charset="0"/>
              </a:rPr>
              <a:t>≤</a:t>
            </a:r>
            <a:r>
              <a:rPr lang="en-US" baseline="-25000" smtClean="0">
                <a:cs typeface="Arial" charset="0"/>
              </a:rPr>
              <a:t>m</a:t>
            </a:r>
            <a:r>
              <a:rPr lang="en-US" smtClean="0">
                <a:cs typeface="Arial" charset="0"/>
              </a:rPr>
              <a:t> reductions, unless P=NP.</a:t>
            </a:r>
          </a:p>
          <a:p>
            <a:pPr lvl="1"/>
            <a:r>
              <a:rPr lang="en-US" smtClean="0">
                <a:cs typeface="Arial" charset="0"/>
              </a:rPr>
              <a:t>Things get more interesting when we consider more powerful types of reducibility.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608387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dirty="0" smtClean="0"/>
              <a:t>. [ABK06]</a:t>
            </a:r>
          </a:p>
          <a:p>
            <a:r>
              <a:rPr lang="en-US" dirty="0" smtClean="0"/>
              <a:t>PSPACE is contained in P</a:t>
            </a:r>
            <a:r>
              <a:rPr lang="en-US" baseline="30000" dirty="0" smtClean="0"/>
              <a:t>R</a:t>
            </a:r>
            <a:r>
              <a:rPr lang="en-US" dirty="0" smtClean="0"/>
              <a:t>. [ABKMR06]</a:t>
            </a:r>
          </a:p>
          <a:p>
            <a:r>
              <a:rPr lang="en-US" dirty="0" smtClean="0"/>
              <a:t>BPP is contained in {A : A is poly-time </a:t>
            </a:r>
            <a:r>
              <a:rPr lang="en-US" dirty="0" smtClean="0">
                <a:cs typeface="Arial" charset="0"/>
              </a:rPr>
              <a:t>≤</a:t>
            </a:r>
            <a:r>
              <a:rPr lang="en-US" baseline="-25000" dirty="0" err="1" smtClean="0">
                <a:cs typeface="Arial" charset="0"/>
              </a:rPr>
              <a:t>tt</a:t>
            </a:r>
            <a:r>
              <a:rPr lang="en-US" dirty="0" smtClean="0">
                <a:cs typeface="Arial" charset="0"/>
              </a:rPr>
              <a:t> R}. </a:t>
            </a:r>
            <a:r>
              <a:rPr lang="en-US" dirty="0" smtClean="0"/>
              <a:t>[BFKL10]</a:t>
            </a:r>
            <a:endParaRPr lang="en-US" dirty="0" smtClean="0">
              <a:cs typeface="Arial" charset="0"/>
            </a:endParaRPr>
          </a:p>
          <a:p>
            <a:pPr lvl="1"/>
            <a:r>
              <a:rPr lang="en-US" dirty="0" smtClean="0">
                <a:cs typeface="Arial" charset="0"/>
              </a:rPr>
              <a:t>A ≤</a:t>
            </a:r>
            <a:r>
              <a:rPr lang="en-US" baseline="-25000" dirty="0" err="1" smtClean="0">
                <a:cs typeface="Arial" charset="0"/>
              </a:rPr>
              <a:t>tt</a:t>
            </a:r>
            <a:r>
              <a:rPr lang="en-US" dirty="0" smtClean="0">
                <a:cs typeface="Arial" charset="0"/>
              </a:rPr>
              <a:t> reduction is a “</a:t>
            </a: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non-adaptive</a:t>
            </a:r>
            <a:r>
              <a:rPr lang="en-US" dirty="0" smtClean="0">
                <a:cs typeface="Arial" charset="0"/>
              </a:rPr>
              <a:t>” reduction.</a:t>
            </a:r>
          </a:p>
          <a:p>
            <a:pPr lvl="1"/>
            <a:r>
              <a:rPr lang="en-US" dirty="0" smtClean="0">
                <a:cs typeface="Arial" charset="0"/>
              </a:rPr>
              <a:t>On input x, a list of queries is formulated </a:t>
            </a: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before</a:t>
            </a:r>
            <a:r>
              <a:rPr lang="en-US" dirty="0" smtClean="0">
                <a:cs typeface="Arial" charset="0"/>
              </a:rPr>
              <a:t> receiving any answer from the oracle.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62815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dirty="0" smtClean="0"/>
              <a:t>. [ABK06]</a:t>
            </a:r>
          </a:p>
          <a:p>
            <a:r>
              <a:rPr lang="en-US" dirty="0" smtClean="0"/>
              <a:t>PSPACE is contained in P</a:t>
            </a:r>
            <a:r>
              <a:rPr lang="en-US" baseline="30000" dirty="0" smtClean="0"/>
              <a:t>R</a:t>
            </a:r>
            <a:r>
              <a:rPr lang="en-US" dirty="0" smtClean="0"/>
              <a:t>. [ABKMR06]</a:t>
            </a:r>
          </a:p>
          <a:p>
            <a:r>
              <a:rPr lang="en-US" dirty="0" smtClean="0"/>
              <a:t>BPP is contained in </a:t>
            </a:r>
            <a:r>
              <a:rPr lang="en-US" dirty="0" err="1" smtClean="0">
                <a:solidFill>
                  <a:schemeClr val="hlink"/>
                </a:solidFill>
              </a:rPr>
              <a:t>P</a:t>
            </a:r>
            <a:r>
              <a:rPr lang="en-US" baseline="-25000" dirty="0" err="1" smtClean="0">
                <a:solidFill>
                  <a:schemeClr val="hlink"/>
                </a:solidFill>
              </a:rPr>
              <a:t>tt</a:t>
            </a:r>
            <a:r>
              <a:rPr lang="en-US" baseline="30000" dirty="0" err="1" smtClean="0">
                <a:solidFill>
                  <a:schemeClr val="hlink"/>
                </a:solidFill>
              </a:rPr>
              <a:t>R</a:t>
            </a:r>
            <a:r>
              <a:rPr lang="en-US" dirty="0" smtClean="0"/>
              <a:t>. [BFKL10]</a:t>
            </a:r>
          </a:p>
          <a:p>
            <a:pPr>
              <a:buFont typeface="Wingdings 3" pitchFamily="18" charset="2"/>
              <a:buNone/>
            </a:pPr>
            <a:endParaRPr lang="en-US" dirty="0" smtClean="0"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en-US" dirty="0" smtClean="0">
                <a:cs typeface="Arial" charset="0"/>
              </a:rPr>
              <a:t>“Bizarre”, because a non-computable “upper bound” is presented on complexity classes!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cs typeface="Arial" charset="0"/>
              </a:rPr>
              <a:t>We have been unable to squeeze larger complexity classes inside.  Are these containments </a:t>
            </a:r>
            <a:r>
              <a:rPr lang="en-US" dirty="0" smtClean="0">
                <a:solidFill>
                  <a:srgbClr val="FFFF00"/>
                </a:solidFill>
                <a:cs typeface="Arial" charset="0"/>
              </a:rPr>
              <a:t>optimal</a:t>
            </a:r>
            <a:r>
              <a:rPr lang="en-US" dirty="0" smtClean="0">
                <a:cs typeface="Arial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795837"/>
          </a:xfrm>
        </p:spPr>
        <p:txBody>
          <a:bodyPr/>
          <a:lstStyle/>
          <a:p>
            <a:r>
              <a:rPr lang="en-US" smtClean="0"/>
              <a:t>NEXP is contained in NP</a:t>
            </a:r>
            <a:r>
              <a:rPr lang="en-US" baseline="30000" smtClean="0"/>
              <a:t>R</a:t>
            </a:r>
            <a:r>
              <a:rPr lang="en-US" smtClean="0"/>
              <a:t>. [ABK06]</a:t>
            </a:r>
          </a:p>
          <a:p>
            <a:r>
              <a:rPr lang="en-US" smtClean="0"/>
              <a:t>PSPACE is contained in P</a:t>
            </a:r>
            <a:r>
              <a:rPr lang="en-US" baseline="30000" smtClean="0"/>
              <a:t>R</a:t>
            </a:r>
            <a:r>
              <a:rPr lang="en-US" smtClean="0"/>
              <a:t>. [ABKMR06]</a:t>
            </a:r>
          </a:p>
          <a:p>
            <a:r>
              <a:rPr lang="en-US" smtClean="0"/>
              <a:t>BPP is contained in </a:t>
            </a:r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tt</a:t>
            </a:r>
            <a:r>
              <a:rPr lang="en-US" baseline="30000" smtClean="0">
                <a:solidFill>
                  <a:schemeClr val="hlink"/>
                </a:solidFill>
              </a:rPr>
              <a:t>R</a:t>
            </a:r>
            <a:r>
              <a:rPr lang="en-US" smtClean="0"/>
              <a:t>. [BFKL10]</a:t>
            </a:r>
          </a:p>
          <a:p>
            <a:pPr>
              <a:buFont typeface="Wingdings 3" pitchFamily="18" charset="2"/>
              <a:buNone/>
            </a:pPr>
            <a:endParaRPr lang="en-US" smtClean="0"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en-US" smtClean="0">
                <a:cs typeface="Arial" charset="0"/>
              </a:rPr>
              <a:t>“Bizarre”, because a non-computable “upper bound” is presented on complexity classes!</a:t>
            </a:r>
          </a:p>
          <a:p>
            <a:pPr>
              <a:buFont typeface="Wingdings 3" pitchFamily="18" charset="2"/>
              <a:buNone/>
            </a:pPr>
            <a:endParaRPr lang="en-US" smtClean="0"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en-US" smtClean="0">
                <a:cs typeface="Arial" charset="0"/>
              </a:rPr>
              <a:t>If we restrict attention to R</a:t>
            </a:r>
            <a:r>
              <a:rPr lang="en-US" baseline="-25000" smtClean="0">
                <a:cs typeface="Arial" charset="0"/>
              </a:rPr>
              <a:t>K</a:t>
            </a:r>
            <a:r>
              <a:rPr lang="en-US" smtClean="0">
                <a:cs typeface="Arial" charset="0"/>
              </a:rPr>
              <a:t>, then we can do better…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795837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decidable sets that are in NP</a:t>
            </a:r>
            <a:r>
              <a:rPr lang="en-US" baseline="30000" dirty="0" smtClean="0">
                <a:solidFill>
                  <a:schemeClr val="bg1"/>
                </a:solidFill>
              </a:rPr>
              <a:t>R</a:t>
            </a:r>
            <a:r>
              <a:rPr lang="en-US" baseline="14000" dirty="0" smtClean="0">
                <a:solidFill>
                  <a:schemeClr val="bg1"/>
                </a:solidFill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 for every U are in EXPSPACE.    [AFG11]</a:t>
            </a:r>
          </a:p>
          <a:p>
            <a:r>
              <a:rPr lang="en-US" dirty="0" smtClean="0"/>
              <a:t>PSPACE is contained in 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decidable sets that are in </a:t>
            </a:r>
            <a:r>
              <a:rPr lang="en-US" dirty="0" err="1" smtClean="0">
                <a:solidFill>
                  <a:schemeClr val="bg1"/>
                </a:solidFill>
              </a:rPr>
              <a:t>P</a:t>
            </a:r>
            <a:r>
              <a:rPr lang="en-US" baseline="-25000" dirty="0" err="1" smtClean="0">
                <a:solidFill>
                  <a:schemeClr val="bg1"/>
                </a:solidFill>
              </a:rPr>
              <a:t>tt</a:t>
            </a:r>
            <a:r>
              <a:rPr lang="en-US" baseline="30000" dirty="0" err="1" smtClean="0">
                <a:solidFill>
                  <a:schemeClr val="bg1"/>
                </a:solidFill>
              </a:rPr>
              <a:t>R</a:t>
            </a:r>
            <a:r>
              <a:rPr lang="en-US" baseline="14000" dirty="0" err="1" smtClean="0">
                <a:solidFill>
                  <a:schemeClr val="bg1"/>
                </a:solidFill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 for every U are in PSPACE.    [AFG11]</a:t>
            </a:r>
          </a:p>
          <a:p>
            <a:pPr>
              <a:buFont typeface="Wingdings 3" pitchFamily="18" charset="2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863144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>
                <a:solidFill>
                  <a:srgbClr val="282899"/>
                </a:solidFill>
              </a:rPr>
              <a:t>The decidable sets that are in NP</a:t>
            </a:r>
            <a:r>
              <a:rPr lang="en-US" baseline="30000" dirty="0" smtClean="0">
                <a:solidFill>
                  <a:srgbClr val="282899"/>
                </a:solidFill>
              </a:rPr>
              <a:t>R</a:t>
            </a:r>
            <a:r>
              <a:rPr lang="en-US" baseline="14000" dirty="0" smtClean="0">
                <a:solidFill>
                  <a:srgbClr val="282899"/>
                </a:solidFill>
              </a:rPr>
              <a:t>K</a:t>
            </a:r>
            <a:r>
              <a:rPr lang="en-US" dirty="0" smtClean="0">
                <a:solidFill>
                  <a:srgbClr val="282899"/>
                </a:solidFill>
              </a:rPr>
              <a:t> for every U are in EXPSPACE.    [AFG11]</a:t>
            </a:r>
          </a:p>
          <a:p>
            <a:r>
              <a:rPr lang="en-US" dirty="0" smtClean="0"/>
              <a:t>PSPACE is contained in 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decidable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 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  <a:p>
            <a:pPr lvl="1"/>
            <a:r>
              <a:rPr lang="en-US" dirty="0" smtClean="0"/>
              <a:t>[CELM] 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decidable. </a:t>
            </a:r>
          </a:p>
          <a:p>
            <a:pPr>
              <a:buFont typeface="Wingdings 3" pitchFamily="18" charset="2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847481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>
                <a:solidFill>
                  <a:srgbClr val="282899"/>
                </a:solidFill>
              </a:rPr>
              <a:t>The decidable sets that are in NP</a:t>
            </a:r>
            <a:r>
              <a:rPr lang="en-US" baseline="30000" dirty="0" smtClean="0">
                <a:solidFill>
                  <a:srgbClr val="282899"/>
                </a:solidFill>
              </a:rPr>
              <a:t>R</a:t>
            </a:r>
            <a:r>
              <a:rPr lang="en-US" baseline="14000" dirty="0" smtClean="0">
                <a:solidFill>
                  <a:srgbClr val="282899"/>
                </a:solidFill>
              </a:rPr>
              <a:t>K</a:t>
            </a:r>
            <a:r>
              <a:rPr lang="en-US" dirty="0" smtClean="0">
                <a:solidFill>
                  <a:srgbClr val="282899"/>
                </a:solidFill>
              </a:rPr>
              <a:t> for every U are in EXPSPACE.    [AFG11]</a:t>
            </a:r>
          </a:p>
          <a:p>
            <a:r>
              <a:rPr lang="en-US" dirty="0" smtClean="0"/>
              <a:t>PSPACE is contained in 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  <a:p>
            <a:pPr>
              <a:buFont typeface="Wingdings 3" pitchFamily="18" charset="2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847481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EXPSPACE.    [AFG11]</a:t>
            </a:r>
          </a:p>
          <a:p>
            <a:r>
              <a:rPr lang="en-US" dirty="0" smtClean="0"/>
              <a:t>PSPACE is contained in 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  <a:p>
            <a:pPr>
              <a:buFont typeface="Wingdings 3" pitchFamily="18" charset="2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847481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EXPSPACE.    [AFG11]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This should hold for R</a:t>
            </a:r>
            <a:r>
              <a:rPr lang="en-US" baseline="-25000" dirty="0" smtClean="0"/>
              <a:t>C</a:t>
            </a:r>
            <a:r>
              <a:rPr lang="en-US" dirty="0" smtClean="0"/>
              <a:t>, too.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  <a:p>
            <a:pPr>
              <a:buFont typeface="Wingdings 3" pitchFamily="18" charset="2"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Today’s Goal: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662541"/>
          </a:xfrm>
        </p:spPr>
        <p:txBody>
          <a:bodyPr/>
          <a:lstStyle/>
          <a:p>
            <a:pPr eaLnBrk="1" hangingPunct="1"/>
            <a:r>
              <a:rPr lang="en-US" dirty="0" smtClean="0"/>
              <a:t>To present new developments in a line of research dating back to 2002, presenting some unexpected connections between</a:t>
            </a:r>
          </a:p>
          <a:p>
            <a:pPr lvl="1" eaLnBrk="1" hangingPunct="1"/>
            <a:r>
              <a:rPr lang="en-US" dirty="0" err="1" smtClean="0"/>
              <a:t>Kolmogorov</a:t>
            </a:r>
            <a:r>
              <a:rPr lang="en-US" dirty="0" smtClean="0"/>
              <a:t> Complexity (the theory of randomness), and</a:t>
            </a:r>
          </a:p>
          <a:p>
            <a:pPr lvl="1" eaLnBrk="1" hangingPunct="1"/>
            <a:r>
              <a:rPr lang="en-US" dirty="0" smtClean="0"/>
              <a:t>Computational Complexity Theory</a:t>
            </a:r>
          </a:p>
          <a:p>
            <a:pPr eaLnBrk="1" hangingPunct="1"/>
            <a:r>
              <a:rPr lang="en-US" sz="4000" i="1" dirty="0" smtClean="0">
                <a:solidFill>
                  <a:schemeClr val="hlink"/>
                </a:solidFill>
                <a:latin typeface="Amienne" pitchFamily="82" charset="0"/>
              </a:rPr>
              <a:t>Which ought to have </a:t>
            </a:r>
            <a:r>
              <a:rPr lang="en-US" sz="4000" i="1" u="sng" dirty="0" smtClean="0">
                <a:solidFill>
                  <a:schemeClr val="hlink"/>
                </a:solidFill>
                <a:latin typeface="Amienne" pitchFamily="82" charset="0"/>
              </a:rPr>
              <a:t>nothing</a:t>
            </a:r>
            <a:r>
              <a:rPr lang="en-US" sz="4000" i="1" dirty="0" smtClean="0">
                <a:solidFill>
                  <a:schemeClr val="hlink"/>
                </a:solidFill>
                <a:latin typeface="Amienne" pitchFamily="82" charset="0"/>
              </a:rPr>
              <a:t> to do with each other!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247317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EXPSPACE.    [AFG11]</a:t>
            </a:r>
          </a:p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This holds even for sets in </a:t>
            </a:r>
            <a:r>
              <a:rPr lang="en-US" dirty="0" err="1" smtClean="0"/>
              <a:t>EXP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all U!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847481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EXPSPACE.    [AFG11]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This class is exactly NEXP.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Conjecture</a:t>
            </a:r>
            <a:r>
              <a:rPr lang="en-US" dirty="0" smtClean="0">
                <a:cs typeface="Arial" charset="0"/>
              </a:rPr>
              <a:t>: This class is exactly BPP.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Three Bizarre Inclusions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847481"/>
          </a:xfrm>
        </p:spPr>
        <p:txBody>
          <a:bodyPr/>
          <a:lstStyle/>
          <a:p>
            <a:r>
              <a:rPr lang="en-US" dirty="0" smtClean="0"/>
              <a:t>NEXP is contained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EXPSPACE.    [AFG11]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This class is exactly NEXP.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    [AFG11]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Conjecture</a:t>
            </a:r>
            <a:r>
              <a:rPr lang="en-US" dirty="0" smtClean="0">
                <a:cs typeface="Arial" charset="0"/>
              </a:rPr>
              <a:t>: This class is exactly BPP   P.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5795963" y="5516563"/>
            <a:ext cx="1008062" cy="792162"/>
          </a:xfrm>
          <a:prstGeom prst="line">
            <a:avLst/>
          </a:prstGeom>
          <a:noFill/>
          <a:ln w="73025">
            <a:solidFill>
              <a:srgbClr val="FF6600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K-Complexity and BPP vs P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343400"/>
          </a:xfrm>
        </p:spPr>
        <p:txBody>
          <a:bodyPr/>
          <a:lstStyle/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Conjecture</a:t>
            </a:r>
            <a:r>
              <a:rPr lang="en-US" dirty="0" smtClean="0">
                <a:cs typeface="Arial" charset="0"/>
              </a:rPr>
              <a:t>: This class is exactly P.</a:t>
            </a:r>
          </a:p>
          <a:p>
            <a:r>
              <a:rPr lang="en-US" dirty="0" smtClean="0"/>
              <a:t>Some support for this conjecture  [ABK06]: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dirty="0" smtClean="0"/>
              <a:t>The decidable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dtt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 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P. 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dirty="0" smtClean="0"/>
              <a:t>The decidable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parity-tt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 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K-Complexity and BPP vs P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62815"/>
          </a:xfrm>
        </p:spPr>
        <p:txBody>
          <a:bodyPr/>
          <a:lstStyle/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Conjecture</a:t>
            </a:r>
            <a:r>
              <a:rPr lang="en-US" dirty="0" smtClean="0">
                <a:cs typeface="Arial" charset="0"/>
              </a:rPr>
              <a:t>: This class is exactly P.</a:t>
            </a:r>
          </a:p>
          <a:p>
            <a:r>
              <a:rPr lang="en-US" dirty="0" smtClean="0"/>
              <a:t>New results support a weaker conjecture: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This class is contained in PSPACE </a:t>
            </a:r>
            <a:r>
              <a:rPr lang="en-US" dirty="0" smtClean="0">
                <a:cs typeface="Arial" charset="0"/>
              </a:rPr>
              <a:t>∩ </a:t>
            </a:r>
            <a:r>
              <a:rPr lang="en-US" dirty="0" smtClean="0"/>
              <a:t>P/poly.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More strongly</a:t>
            </a:r>
            <a:r>
              <a:rPr lang="en-US" dirty="0" smtClean="0"/>
              <a:t>: Every decidable set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dirty="0" smtClean="0"/>
              <a:t> is in P/poly.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K-Complexity and BPP vs 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62815"/>
          </a:xfrm>
        </p:spPr>
        <p:txBody>
          <a:bodyPr/>
          <a:lstStyle/>
          <a:p>
            <a:r>
              <a:rPr lang="en-US" dirty="0" smtClean="0"/>
              <a:t>BPP is contained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(for every U).</a:t>
            </a:r>
          </a:p>
          <a:p>
            <a:pPr lvl="1"/>
            <a:r>
              <a:rPr lang="en-US" dirty="0" smtClean="0"/>
              <a:t>The sets that are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4000" dirty="0" err="1" smtClean="0"/>
              <a:t>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hlink"/>
                </a:solidFill>
              </a:rPr>
              <a:t>every</a:t>
            </a:r>
            <a:r>
              <a:rPr lang="en-US" dirty="0" smtClean="0"/>
              <a:t> U are in PSPACE.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chemeClr val="hlink"/>
                </a:solidFill>
                <a:cs typeface="Arial" charset="0"/>
              </a:rPr>
              <a:t>Conjecture</a:t>
            </a:r>
            <a:r>
              <a:rPr lang="en-US" dirty="0" smtClean="0">
                <a:cs typeface="Arial" charset="0"/>
              </a:rPr>
              <a:t>: This class is exactly P.</a:t>
            </a:r>
          </a:p>
          <a:p>
            <a:r>
              <a:rPr lang="en-US" dirty="0" smtClean="0"/>
              <a:t>New results support a weaker conjecture :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This class is contained in PSPACE </a:t>
            </a:r>
            <a:r>
              <a:rPr lang="en-US" dirty="0" smtClean="0">
                <a:cs typeface="Arial" charset="0"/>
              </a:rPr>
              <a:t>∩ </a:t>
            </a:r>
            <a:r>
              <a:rPr lang="en-US" dirty="0" smtClean="0"/>
              <a:t>P/poly.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More strongly</a:t>
            </a:r>
            <a:r>
              <a:rPr lang="en-US" dirty="0" smtClean="0"/>
              <a:t>: Every decidable set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dirty="0" smtClean="0"/>
              <a:t> is in P/poly (i.e., for every U, and for both C and K).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Central Conjecture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1416050"/>
          </a:xfrm>
        </p:spPr>
        <p:txBody>
          <a:bodyPr/>
          <a:lstStyle/>
          <a:p>
            <a:r>
              <a:rPr lang="en-US" smtClean="0">
                <a:solidFill>
                  <a:schemeClr val="hlink"/>
                </a:solidFill>
              </a:rPr>
              <a:t>Conjecture</a:t>
            </a:r>
            <a:r>
              <a:rPr lang="en-US" smtClean="0"/>
              <a:t>: Every decidable set in P</a:t>
            </a:r>
            <a:r>
              <a:rPr lang="en-US" baseline="-25000" smtClean="0"/>
              <a:t>tt</a:t>
            </a:r>
            <a:r>
              <a:rPr lang="en-US" baseline="30000" smtClean="0"/>
              <a:t>R</a:t>
            </a:r>
            <a:r>
              <a:rPr lang="en-US" smtClean="0"/>
              <a:t> is in P/poly.</a:t>
            </a:r>
          </a:p>
          <a:p>
            <a:r>
              <a:rPr lang="en-US" smtClean="0"/>
              <a:t>What can we show?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Central Conjecture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2446824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Every decidable set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dirty="0" smtClean="0"/>
              <a:t> is in P/poly.</a:t>
            </a:r>
          </a:p>
          <a:p>
            <a:r>
              <a:rPr lang="en-US" dirty="0" smtClean="0"/>
              <a:t>What can we show?</a:t>
            </a:r>
          </a:p>
          <a:p>
            <a:r>
              <a:rPr lang="en-US" dirty="0" smtClean="0"/>
              <a:t>We show that a similar statement holds in the context of time-bounded K-complexity.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Time-Bounded K-complexity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638"/>
            <a:ext cx="8229600" cy="4893647"/>
          </a:xfrm>
        </p:spPr>
        <p:txBody>
          <a:bodyPr/>
          <a:lstStyle/>
          <a:p>
            <a:r>
              <a:rPr lang="en-US" dirty="0" smtClean="0"/>
              <a:t>Let t be a time bound.  (Think of t as being large, such as Ackermann’s function.)</a:t>
            </a:r>
          </a:p>
          <a:p>
            <a:r>
              <a:rPr lang="en-US" dirty="0" smtClean="0"/>
              <a:t>Define K</a:t>
            </a:r>
            <a:r>
              <a:rPr lang="en-US" baseline="30000" dirty="0" smtClean="0"/>
              <a:t>t</a:t>
            </a:r>
            <a:r>
              <a:rPr lang="en-US" dirty="0" smtClean="0"/>
              <a:t>(x) to be min{|d| : U(d) = x in at most t(|x|) steps}.</a:t>
            </a:r>
          </a:p>
          <a:p>
            <a:r>
              <a:rPr lang="en-US" dirty="0" smtClean="0"/>
              <a:t>Define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baseline="-8000" dirty="0" err="1" smtClean="0"/>
              <a:t>t</a:t>
            </a:r>
            <a:r>
              <a:rPr lang="en-US" dirty="0" smtClean="0"/>
              <a:t> to be {x : K</a:t>
            </a:r>
            <a:r>
              <a:rPr lang="en-US" baseline="30000" dirty="0" smtClean="0"/>
              <a:t>t</a:t>
            </a:r>
            <a:r>
              <a:rPr lang="en-US" dirty="0" smtClean="0"/>
              <a:t>(x) ≥ |x|}.</a:t>
            </a:r>
          </a:p>
          <a:p>
            <a:r>
              <a:rPr lang="en-US" dirty="0" smtClean="0"/>
              <a:t>Define TTRT = {A : A is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0000" dirty="0" err="1" smtClean="0"/>
              <a:t>K</a:t>
            </a:r>
            <a:r>
              <a:rPr lang="en-US" baseline="18000" dirty="0" err="1" smtClean="0"/>
              <a:t>t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large enough time bounds t}.</a:t>
            </a:r>
          </a:p>
          <a:p>
            <a:r>
              <a:rPr lang="en-US" dirty="0" smtClean="0"/>
              <a:t>Vague intuition: Poly-time reductions should not be able to distinguish between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baseline="-8000" dirty="0" err="1" smtClean="0"/>
              <a:t>t</a:t>
            </a:r>
            <a:r>
              <a:rPr lang="en-US" dirty="0" smtClean="0"/>
              <a:t> and R</a:t>
            </a:r>
            <a:r>
              <a:rPr lang="en-US" baseline="-25000" dirty="0" smtClean="0"/>
              <a:t>K</a:t>
            </a:r>
            <a:r>
              <a:rPr lang="en-US" dirty="0" smtClean="0"/>
              <a:t>, for large 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Central Conjecture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478149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Every decidable set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dirty="0" smtClean="0"/>
              <a:t> is in P/poly.</a:t>
            </a:r>
          </a:p>
          <a:p>
            <a:r>
              <a:rPr lang="en-US" dirty="0" smtClean="0"/>
              <a:t>We show that a similar statement holds in the context of time-bounded K-complexity: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TTRT is contained in P/poly</a:t>
            </a:r>
            <a:r>
              <a:rPr lang="en-US" dirty="0" smtClean="0"/>
              <a:t> [ABFL12].</a:t>
            </a:r>
          </a:p>
          <a:p>
            <a:r>
              <a:rPr lang="en-US" dirty="0" smtClean="0"/>
              <a:t>If t(n) = 2</a:t>
            </a:r>
            <a:r>
              <a:rPr lang="en-US" baseline="30000" dirty="0" smtClean="0"/>
              <a:t>2</a:t>
            </a:r>
            <a:r>
              <a:rPr lang="en-US" baseline="46000" dirty="0" smtClean="0"/>
              <a:t>n</a:t>
            </a:r>
            <a:r>
              <a:rPr lang="en-US" dirty="0" smtClean="0"/>
              <a:t>, then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baseline="-8000" dirty="0" err="1" smtClean="0"/>
              <a:t>t</a:t>
            </a:r>
            <a:r>
              <a:rPr lang="en-US" dirty="0" smtClean="0"/>
              <a:t> is NOT in P/poly.</a:t>
            </a:r>
          </a:p>
          <a:p>
            <a:r>
              <a:rPr lang="en-US" dirty="0" smtClean="0"/>
              <a:t>…which supports our “vague intuition”, because this set is not reducible to the time-t’-random strings for t’ </a:t>
            </a:r>
            <a:r>
              <a:rPr lang="en-US" smtClean="0"/>
              <a:t>&gt;&gt; 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Complexity Classes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682750" y="5189538"/>
            <a:ext cx="304800" cy="4937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/>
            <a:r>
              <a:rPr lang="en-US" sz="3600"/>
              <a:t>P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547813" y="3644900"/>
            <a:ext cx="635000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/>
            <a:r>
              <a:rPr lang="en-US" sz="3600"/>
              <a:t>NP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2700338" y="4724400"/>
            <a:ext cx="935037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/>
            <a:r>
              <a:rPr lang="en-US" sz="3600" dirty="0"/>
              <a:t>BPP</a:t>
            </a:r>
          </a:p>
        </p:txBody>
      </p:sp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1692275" y="2924175"/>
            <a:ext cx="1854200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/>
            <a:r>
              <a:rPr lang="en-US" sz="3600" dirty="0"/>
              <a:t>PSPACE</a:t>
            </a: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2051050" y="2205038"/>
            <a:ext cx="1244600" cy="4937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/>
            <a:r>
              <a:rPr lang="en-US" sz="3600"/>
              <a:t>NEXP</a:t>
            </a:r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1403350" y="1412875"/>
            <a:ext cx="2463800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/>
            <a:r>
              <a:rPr lang="en-US" sz="3600" dirty="0"/>
              <a:t>EXPSPACE</a:t>
            </a: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4356100" y="4292600"/>
            <a:ext cx="1270000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/>
            <a:r>
              <a:rPr lang="en-US" sz="3600"/>
              <a:t>P/poly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1331913" y="4652963"/>
            <a:ext cx="2663825" cy="1152525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cxnSp>
        <p:nvCxnSpPr>
          <p:cNvPr id="12" name="Straight Connector 11"/>
          <p:cNvCxnSpPr>
            <a:endCxn id="5124" idx="2"/>
          </p:cNvCxnSpPr>
          <p:nvPr/>
        </p:nvCxnSpPr>
        <p:spPr bwMode="auto">
          <a:xfrm flipV="1">
            <a:off x="1835696" y="4138613"/>
            <a:ext cx="29617" cy="80255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 flipV="1">
            <a:off x="2843808" y="3356992"/>
            <a:ext cx="288032" cy="115212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>
            <a:stCxn id="110599" idx="0"/>
          </p:cNvCxnSpPr>
          <p:nvPr/>
        </p:nvCxnSpPr>
        <p:spPr bwMode="auto">
          <a:xfrm flipH="1" flipV="1">
            <a:off x="2555776" y="2636912"/>
            <a:ext cx="63599" cy="28726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10600" idx="0"/>
            <a:endCxn id="110601" idx="2"/>
          </p:cNvCxnSpPr>
          <p:nvPr/>
        </p:nvCxnSpPr>
        <p:spPr bwMode="auto">
          <a:xfrm flipH="1" flipV="1">
            <a:off x="2635250" y="1906588"/>
            <a:ext cx="38100" cy="29845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2051720" y="5085184"/>
            <a:ext cx="576064" cy="216024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3707904" y="4725144"/>
            <a:ext cx="936104" cy="144016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1907704" y="3356992"/>
            <a:ext cx="288032" cy="216024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9" grpId="0"/>
      <p:bldP spid="110600" grpId="0"/>
      <p:bldP spid="110601" grpId="0"/>
      <p:bldP spid="110602" grpId="0"/>
      <p:bldP spid="11060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Central Conjecture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62815"/>
          </a:xfrm>
        </p:spPr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Conjecture</a:t>
            </a:r>
            <a:r>
              <a:rPr lang="en-US" dirty="0" smtClean="0"/>
              <a:t>: Every decidable set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dirty="0" smtClean="0"/>
              <a:t> is in P/poly.</a:t>
            </a:r>
          </a:p>
          <a:p>
            <a:r>
              <a:rPr lang="en-US" dirty="0" smtClean="0"/>
              <a:t>We show that a similar statement holds in the context of time-bounded K-complexity: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TTRT is contained in P/poly</a:t>
            </a:r>
            <a:r>
              <a:rPr lang="en-US" dirty="0" smtClean="0"/>
              <a:t> [ABFL12].</a:t>
            </a:r>
          </a:p>
          <a:p>
            <a:r>
              <a:rPr lang="en-US" dirty="0" smtClean="0"/>
              <a:t>BUT – The same P/poly bound holds, even if we consider </a:t>
            </a:r>
            <a:r>
              <a:rPr lang="en-US" dirty="0" err="1" smtClean="0"/>
              <a:t>P</a:t>
            </a:r>
            <a:r>
              <a:rPr lang="en-US" baseline="30000" dirty="0" err="1" smtClean="0"/>
              <a:t>R</a:t>
            </a:r>
            <a:r>
              <a:rPr lang="en-US" baseline="10000" dirty="0" err="1" smtClean="0"/>
              <a:t>K</a:t>
            </a:r>
            <a:r>
              <a:rPr lang="en-US" baseline="18000" dirty="0" err="1" smtClean="0"/>
              <a:t>t</a:t>
            </a:r>
            <a:r>
              <a:rPr lang="en-US" dirty="0" smtClean="0"/>
              <a:t> instead of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0000" dirty="0" err="1" smtClean="0"/>
              <a:t>K</a:t>
            </a:r>
            <a:r>
              <a:rPr lang="en-US" baseline="18000" dirty="0" err="1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…and recall PSPACE is contained in P</a:t>
            </a:r>
            <a:r>
              <a:rPr lang="en-US" baseline="30000" dirty="0" smtClean="0"/>
              <a:t>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So the “vague intuition” is wrong!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Central Conjecture: </a:t>
            </a:r>
            <a:br>
              <a:rPr lang="en-US" dirty="0" smtClean="0"/>
            </a:br>
            <a:r>
              <a:rPr lang="en-US" dirty="0" smtClean="0"/>
              <a:t>An Earlier Approach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1416050"/>
          </a:xfrm>
        </p:spPr>
        <p:txBody>
          <a:bodyPr/>
          <a:lstStyle/>
          <a:p>
            <a:r>
              <a:rPr lang="en-US" smtClean="0">
                <a:solidFill>
                  <a:schemeClr val="hlink"/>
                </a:solidFill>
              </a:rPr>
              <a:t>Conjecture</a:t>
            </a:r>
            <a:r>
              <a:rPr lang="en-US" smtClean="0"/>
              <a:t>: Every decidable set in P</a:t>
            </a:r>
            <a:r>
              <a:rPr lang="en-US" baseline="-25000" smtClean="0"/>
              <a:t>tt</a:t>
            </a:r>
            <a:r>
              <a:rPr lang="en-US" baseline="30000" smtClean="0"/>
              <a:t>R</a:t>
            </a:r>
            <a:r>
              <a:rPr lang="en-US" smtClean="0"/>
              <a:t> is in P/poly.</a:t>
            </a:r>
          </a:p>
          <a:p>
            <a:r>
              <a:rPr lang="en-US" smtClean="0"/>
              <a:t>We give a proof of a statement of the form: 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 rot="10800000">
            <a:off x="3132138" y="3068638"/>
            <a:ext cx="373062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/>
            <a:r>
              <a:rPr lang="en-US"/>
              <a:t>A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360362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 rot="10800000">
            <a:off x="4067175" y="3068638"/>
            <a:ext cx="373063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/>
            <a:r>
              <a:rPr lang="en-US"/>
              <a:t>A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572000" y="3068638"/>
            <a:ext cx="1584325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j</a:t>
            </a:r>
            <a:r>
              <a:rPr lang="el-GR">
                <a:cs typeface="Arial" charset="0"/>
              </a:rPr>
              <a:t>Ψ</a:t>
            </a:r>
            <a:r>
              <a:rPr lang="en-US">
                <a:cs typeface="Arial" charset="0"/>
              </a:rPr>
              <a:t>(</a:t>
            </a:r>
            <a:r>
              <a:rPr lang="en-US" i="1">
                <a:latin typeface="Times New Roman" pitchFamily="18" charset="0"/>
                <a:cs typeface="Arial" charset="0"/>
              </a:rPr>
              <a:t>n,j</a:t>
            </a:r>
            <a:r>
              <a:rPr lang="en-US">
                <a:cs typeface="Arial" charset="0"/>
              </a:rPr>
              <a:t>)</a:t>
            </a:r>
            <a:endParaRPr lang="el-GR">
              <a:cs typeface="Arial" charset="0"/>
            </a:endParaRP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362075" y="3949700"/>
            <a:ext cx="6072188" cy="19192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 algn="l"/>
            <a:r>
              <a:rPr lang="en-US" sz="3600"/>
              <a:t>such that: </a:t>
            </a:r>
            <a:r>
              <a:rPr lang="en-US" sz="3600" i="1"/>
              <a:t>if</a:t>
            </a:r>
            <a:r>
              <a:rPr lang="en-US" sz="3600"/>
              <a:t> for each </a:t>
            </a:r>
            <a:r>
              <a:rPr lang="en-US" sz="3600">
                <a:solidFill>
                  <a:schemeClr val="hlink"/>
                </a:solidFill>
              </a:rPr>
              <a:t>n</a:t>
            </a:r>
            <a:r>
              <a:rPr lang="en-US" sz="3600"/>
              <a:t> and </a:t>
            </a:r>
            <a:r>
              <a:rPr lang="en-US" sz="3600">
                <a:solidFill>
                  <a:schemeClr val="hlink"/>
                </a:solidFill>
              </a:rPr>
              <a:t>j</a:t>
            </a:r>
          </a:p>
          <a:p>
            <a:pPr marL="276225" indent="-276225" algn="l"/>
            <a:r>
              <a:rPr lang="en-US" sz="3600"/>
              <a:t>there is a proof in PA of </a:t>
            </a:r>
            <a:r>
              <a:rPr lang="el-GR" sz="3600">
                <a:cs typeface="Arial" charset="0"/>
              </a:rPr>
              <a:t>Ψ</a:t>
            </a:r>
            <a:r>
              <a:rPr lang="en-US" sz="3600">
                <a:cs typeface="Arial" charset="0"/>
              </a:rPr>
              <a:t>(</a:t>
            </a:r>
            <a:r>
              <a:rPr lang="en-US" sz="3600">
                <a:solidFill>
                  <a:schemeClr val="hlink"/>
                </a:solidFill>
                <a:cs typeface="Arial" charset="0"/>
              </a:rPr>
              <a:t>n,j</a:t>
            </a:r>
            <a:r>
              <a:rPr lang="en-US" sz="3600">
                <a:cs typeface="Arial" charset="0"/>
              </a:rPr>
              <a:t>)</a:t>
            </a:r>
          </a:p>
          <a:p>
            <a:pPr marL="276225" indent="-276225" algn="l"/>
            <a:r>
              <a:rPr lang="en-US" sz="3600" i="1">
                <a:cs typeface="Arial" charset="0"/>
              </a:rPr>
              <a:t>then</a:t>
            </a:r>
            <a:r>
              <a:rPr lang="en-US" sz="3600">
                <a:cs typeface="Arial" charset="0"/>
              </a:rPr>
              <a:t> the conjecture holds.</a:t>
            </a:r>
            <a:endParaRPr lang="el-GR" sz="36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/>
      <p:bldP spid="14746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Basic Proof Theory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019550"/>
          </a:xfrm>
        </p:spPr>
        <p:txBody>
          <a:bodyPr/>
          <a:lstStyle/>
          <a:p>
            <a:r>
              <a:rPr lang="en-US" smtClean="0"/>
              <a:t>Recall that Peano Arithmetic cannot prove the statement “PA is consistent”.</a:t>
            </a:r>
          </a:p>
          <a:p>
            <a:r>
              <a:rPr lang="en-US" smtClean="0"/>
              <a:t>Let PA</a:t>
            </a:r>
            <a:r>
              <a:rPr lang="en-US" baseline="-25000" smtClean="0"/>
              <a:t>1</a:t>
            </a:r>
            <a:r>
              <a:rPr lang="en-US" smtClean="0"/>
              <a:t> be PA + “PA is consistent”.</a:t>
            </a:r>
          </a:p>
          <a:p>
            <a:r>
              <a:rPr lang="en-US" smtClean="0"/>
              <a:t>Similarly, one can define PA</a:t>
            </a:r>
            <a:r>
              <a:rPr lang="en-US" baseline="-25000" smtClean="0"/>
              <a:t>2</a:t>
            </a:r>
            <a:r>
              <a:rPr lang="en-US" smtClean="0"/>
              <a:t>, PA</a:t>
            </a:r>
            <a:r>
              <a:rPr lang="en-US" baseline="-25000" smtClean="0"/>
              <a:t>3</a:t>
            </a:r>
            <a:r>
              <a:rPr lang="en-US" smtClean="0"/>
              <a:t>, …</a:t>
            </a:r>
          </a:p>
          <a:p>
            <a:r>
              <a:rPr lang="en-US" smtClean="0"/>
              <a:t>“PA is consistent” can be formulated as “for all j, there is no length j proof of 0=1”.</a:t>
            </a:r>
          </a:p>
          <a:p>
            <a:r>
              <a:rPr lang="en-US" smtClean="0"/>
              <a:t>For each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smtClean="0"/>
              <a:t>, PA </a:t>
            </a:r>
            <a:r>
              <a:rPr lang="en-US" smtClean="0">
                <a:solidFill>
                  <a:schemeClr val="hlink"/>
                </a:solidFill>
              </a:rPr>
              <a:t>can</a:t>
            </a:r>
            <a:r>
              <a:rPr lang="en-US" smtClean="0"/>
              <a:t> prove “there is no length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smtClean="0"/>
              <a:t> proof of 0=1”.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Central Conjecture: </a:t>
            </a:r>
            <a:br>
              <a:rPr lang="en-US" dirty="0" smtClean="0"/>
            </a:br>
            <a:r>
              <a:rPr lang="en-US" dirty="0" smtClean="0"/>
              <a:t>An Earlier Approach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1827212"/>
          </a:xfrm>
        </p:spPr>
        <p:txBody>
          <a:bodyPr/>
          <a:lstStyle/>
          <a:p>
            <a:r>
              <a:rPr lang="en-US" smtClean="0">
                <a:solidFill>
                  <a:schemeClr val="hlink"/>
                </a:solidFill>
              </a:rPr>
              <a:t>Conjecture</a:t>
            </a:r>
            <a:r>
              <a:rPr lang="en-US" smtClean="0"/>
              <a:t>: Every decidable set in P</a:t>
            </a:r>
            <a:r>
              <a:rPr lang="en-US" baseline="-25000" smtClean="0"/>
              <a:t>tt</a:t>
            </a:r>
            <a:r>
              <a:rPr lang="en-US" baseline="30000" smtClean="0"/>
              <a:t>R</a:t>
            </a:r>
            <a:r>
              <a:rPr lang="en-US" smtClean="0"/>
              <a:t> is in P/poly.</a:t>
            </a:r>
          </a:p>
          <a:p>
            <a:r>
              <a:rPr lang="en-US" smtClean="0"/>
              <a:t>We give a proof (in PA</a:t>
            </a:r>
            <a:r>
              <a:rPr lang="en-US" baseline="-25000" smtClean="0"/>
              <a:t>1</a:t>
            </a:r>
            <a:r>
              <a:rPr lang="en-US" smtClean="0"/>
              <a:t>) of a statement of the form: 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 rot="10800000">
            <a:off x="3132138" y="3068638"/>
            <a:ext cx="373062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/>
            <a:r>
              <a:rPr lang="en-US"/>
              <a:t>A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360362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 rot="10800000">
            <a:off x="4067175" y="3068638"/>
            <a:ext cx="373063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/>
            <a:r>
              <a:rPr lang="en-US"/>
              <a:t>A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4572000" y="3068638"/>
            <a:ext cx="1584325" cy="6032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76225" indent="-276225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j</a:t>
            </a:r>
            <a:r>
              <a:rPr lang="el-GR" dirty="0">
                <a:cs typeface="Arial" charset="0"/>
              </a:rPr>
              <a:t>Ψ</a:t>
            </a:r>
            <a:r>
              <a:rPr lang="en-US" dirty="0">
                <a:cs typeface="Arial" charset="0"/>
              </a:rPr>
              <a:t>(</a:t>
            </a:r>
            <a:r>
              <a:rPr lang="en-US" i="1" dirty="0" err="1">
                <a:latin typeface="Times New Roman" pitchFamily="18" charset="0"/>
                <a:cs typeface="Arial" charset="0"/>
              </a:rPr>
              <a:t>n,j</a:t>
            </a:r>
            <a:r>
              <a:rPr lang="en-US" dirty="0">
                <a:cs typeface="Arial" charset="0"/>
              </a:rPr>
              <a:t>)</a:t>
            </a:r>
            <a:endParaRPr lang="el-GR" dirty="0">
              <a:cs typeface="Arial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362075" y="3949700"/>
            <a:ext cx="6072188" cy="19192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276225" indent="-276225" algn="l"/>
            <a:r>
              <a:rPr lang="en-US" sz="3600" dirty="0"/>
              <a:t>such that: if for each </a:t>
            </a:r>
            <a:r>
              <a:rPr lang="en-US" sz="3600" dirty="0">
                <a:solidFill>
                  <a:schemeClr val="hlink"/>
                </a:solidFill>
              </a:rPr>
              <a:t>n</a:t>
            </a:r>
            <a:r>
              <a:rPr lang="en-US" sz="3600" dirty="0"/>
              <a:t> and </a:t>
            </a:r>
            <a:r>
              <a:rPr lang="en-US" sz="3600" dirty="0">
                <a:solidFill>
                  <a:schemeClr val="hlink"/>
                </a:solidFill>
              </a:rPr>
              <a:t>j</a:t>
            </a:r>
          </a:p>
          <a:p>
            <a:pPr marL="276225" indent="-276225" algn="l"/>
            <a:r>
              <a:rPr lang="en-US" sz="3600" dirty="0"/>
              <a:t>there is a proof in PA of </a:t>
            </a:r>
            <a:r>
              <a:rPr lang="el-GR" sz="3600" dirty="0">
                <a:cs typeface="Arial" charset="0"/>
              </a:rPr>
              <a:t>Ψ</a:t>
            </a:r>
            <a:r>
              <a:rPr lang="en-US" sz="3600" dirty="0">
                <a:cs typeface="Arial" charset="0"/>
              </a:rPr>
              <a:t>(</a:t>
            </a:r>
            <a:r>
              <a:rPr lang="en-US" sz="3600" dirty="0" err="1">
                <a:solidFill>
                  <a:schemeClr val="hlink"/>
                </a:solidFill>
                <a:cs typeface="Arial" charset="0"/>
              </a:rPr>
              <a:t>n,j</a:t>
            </a:r>
            <a:r>
              <a:rPr lang="en-US" sz="3600" dirty="0">
                <a:cs typeface="Arial" charset="0"/>
              </a:rPr>
              <a:t>)</a:t>
            </a:r>
          </a:p>
          <a:p>
            <a:pPr marL="276225" indent="-276225" algn="l"/>
            <a:r>
              <a:rPr lang="en-US" sz="3600" dirty="0">
                <a:cs typeface="Arial" charset="0"/>
              </a:rPr>
              <a:t>then the conjecture holds.</a:t>
            </a:r>
            <a:endParaRPr lang="el-GR" sz="36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Central Conjecture: </a:t>
            </a:r>
            <a:br>
              <a:rPr lang="en-US" dirty="0" smtClean="0"/>
            </a:br>
            <a:r>
              <a:rPr lang="en-US" dirty="0" smtClean="0"/>
              <a:t>The Earlier Approach Fails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638"/>
            <a:ext cx="8229600" cy="3619452"/>
          </a:xfrm>
        </p:spPr>
        <p:txBody>
          <a:bodyPr/>
          <a:lstStyle/>
          <a:p>
            <a:r>
              <a:rPr lang="en-US" dirty="0" smtClean="0"/>
              <a:t>The connections to proof theory were unexpected and intriguing, and seemed promising…</a:t>
            </a:r>
          </a:p>
          <a:p>
            <a:r>
              <a:rPr lang="en-US" dirty="0" smtClean="0"/>
              <a:t>But unfortunately, it turns out that many of the statements </a:t>
            </a:r>
            <a:r>
              <a:rPr lang="el-GR" sz="3200" dirty="0" smtClean="0">
                <a:cs typeface="Arial" charset="0"/>
              </a:rPr>
              <a:t>Ψ</a:t>
            </a:r>
            <a:r>
              <a:rPr lang="en-US" sz="3200" dirty="0" smtClean="0">
                <a:cs typeface="Arial" charset="0"/>
              </a:rPr>
              <a:t>(</a:t>
            </a:r>
            <a:r>
              <a:rPr lang="en-US" sz="3200" dirty="0" err="1" smtClean="0">
                <a:solidFill>
                  <a:schemeClr val="hlink"/>
                </a:solidFill>
                <a:cs typeface="Arial" charset="0"/>
              </a:rPr>
              <a:t>n,j</a:t>
            </a:r>
            <a:r>
              <a:rPr lang="en-US" sz="3200" dirty="0" smtClean="0">
                <a:cs typeface="Arial" charset="0"/>
              </a:rPr>
              <a:t>) are independent of PA (and a related approach yields statements </a:t>
            </a:r>
            <a:r>
              <a:rPr lang="el-GR" sz="3200" dirty="0" smtClean="0">
                <a:cs typeface="Arial" charset="0"/>
              </a:rPr>
              <a:t>Ψ</a:t>
            </a:r>
            <a:r>
              <a:rPr lang="en-US" sz="3200" dirty="0" smtClean="0">
                <a:cs typeface="Arial" charset="0"/>
              </a:rPr>
              <a:t>(</a:t>
            </a:r>
            <a:r>
              <a:rPr lang="en-US" sz="3200" dirty="0" err="1" smtClean="0">
                <a:solidFill>
                  <a:schemeClr val="hlink"/>
                </a:solidFill>
                <a:cs typeface="Arial" charset="0"/>
              </a:rPr>
              <a:t>n,j,k</a:t>
            </a:r>
            <a:r>
              <a:rPr lang="en-US" sz="3200" dirty="0" smtClean="0">
                <a:cs typeface="Arial" charset="0"/>
              </a:rPr>
              <a:t>) that are independent of each system </a:t>
            </a:r>
            <a:r>
              <a:rPr lang="en-US" sz="3200" dirty="0" err="1" smtClean="0">
                <a:cs typeface="Arial" charset="0"/>
              </a:rPr>
              <a:t>PA</a:t>
            </a:r>
            <a:r>
              <a:rPr lang="en-US" sz="3200" baseline="-25000" dirty="0" err="1" smtClean="0">
                <a:cs typeface="Arial" charset="0"/>
              </a:rPr>
              <a:t>r</a:t>
            </a:r>
            <a:r>
              <a:rPr lang="en-US" sz="3200" dirty="0" smtClean="0">
                <a:cs typeface="Arial" charset="0"/>
              </a:rPr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High-Level View of the </a:t>
            </a:r>
            <a:br>
              <a:rPr lang="en-US" dirty="0" smtClean="0"/>
            </a:br>
            <a:r>
              <a:rPr lang="en-US" dirty="0" smtClean="0"/>
              <a:t>“Earlier Approach”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841875"/>
          </a:xfrm>
        </p:spPr>
        <p:txBody>
          <a:bodyPr/>
          <a:lstStyle/>
          <a:p>
            <a:r>
              <a:rPr lang="en-US" smtClean="0"/>
              <a:t>Let A be decidable, and let M be a poly-time machine computing a </a:t>
            </a:r>
            <a:r>
              <a:rPr lang="en-US" smtClean="0">
                <a:cs typeface="Arial" charset="0"/>
              </a:rPr>
              <a:t>≤</a:t>
            </a:r>
            <a:r>
              <a:rPr lang="en-US" baseline="-25000" smtClean="0"/>
              <a:t>tt</a:t>
            </a:r>
            <a:r>
              <a:rPr lang="en-US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Then there is a d such that for all x,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there is a V containing only strings of length at most d+log f(|x|), such that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M</a:t>
            </a:r>
            <a:r>
              <a:rPr lang="en-US" baseline="30000" smtClean="0"/>
              <a:t>V</a:t>
            </a:r>
            <a:r>
              <a:rPr lang="en-US" smtClean="0"/>
              <a:t>(x) = A(x).</a:t>
            </a:r>
          </a:p>
          <a:p>
            <a:pPr>
              <a:buFont typeface="Wingdings 3" pitchFamily="18" charset="2"/>
              <a:buNone/>
            </a:pPr>
            <a:r>
              <a:rPr lang="en-US" smtClean="0">
                <a:solidFill>
                  <a:schemeClr val="hlink"/>
                </a:solidFill>
              </a:rPr>
              <a:t>Note: V says “long queries are non-random”.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 Warm-Up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253037"/>
          </a:xfrm>
        </p:spPr>
        <p:txBody>
          <a:bodyPr/>
          <a:lstStyle/>
          <a:p>
            <a:r>
              <a:rPr lang="en-US" smtClean="0"/>
              <a:t>Let A be decidable, and let M be a poly-time machine computing a </a:t>
            </a:r>
            <a:r>
              <a:rPr lang="en-US" smtClean="0">
                <a:cs typeface="Arial" charset="0"/>
              </a:rPr>
              <a:t>≤</a:t>
            </a:r>
            <a:r>
              <a:rPr lang="en-US" baseline="-25000" smtClean="0"/>
              <a:t>tt</a:t>
            </a:r>
            <a:r>
              <a:rPr lang="en-US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Then there is a d such that for all x,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there is a V containing only strings of length at most d+log f(|x|), such that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M</a:t>
            </a:r>
            <a:r>
              <a:rPr lang="en-US" baseline="30000" smtClean="0"/>
              <a:t>V</a:t>
            </a:r>
            <a:r>
              <a:rPr lang="en-US" smtClean="0"/>
              <a:t>(x) = A(x).</a:t>
            </a:r>
          </a:p>
          <a:p>
            <a:pPr>
              <a:buFont typeface="Wingdings 3" pitchFamily="18" charset="2"/>
              <a:buNone/>
            </a:pPr>
            <a:r>
              <a:rPr lang="en-US" smtClean="0">
                <a:solidFill>
                  <a:schemeClr val="hlink"/>
                </a:solidFill>
              </a:rPr>
              <a:t>Note: If some V works for all x of length n, then A is in P/poly.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Proof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654425"/>
          </a:xfrm>
        </p:spPr>
        <p:txBody>
          <a:bodyPr/>
          <a:lstStyle/>
          <a:p>
            <a:r>
              <a:rPr lang="en-US" smtClean="0"/>
              <a:t>Assume that for each d there is some x such that, for all V containing strings of length at most d+log f(|x|), M</a:t>
            </a:r>
            <a:r>
              <a:rPr lang="en-US" baseline="30000" smtClean="0"/>
              <a:t>V</a:t>
            </a:r>
            <a:r>
              <a:rPr lang="en-US" smtClean="0"/>
              <a:t>(x)</a:t>
            </a:r>
            <a:r>
              <a:rPr lang="en-US" smtClean="0">
                <a:cs typeface="Arial" charset="0"/>
              </a:rPr>
              <a:t>≠A(x).</a:t>
            </a:r>
          </a:p>
          <a:p>
            <a:r>
              <a:rPr lang="en-US" smtClean="0">
                <a:cs typeface="Arial" charset="0"/>
              </a:rPr>
              <a:t>Consider the machine that takes input (d,r) and finds x (as above) and outputs the r</a:t>
            </a:r>
            <a:r>
              <a:rPr lang="en-US" baseline="30000" smtClean="0">
                <a:cs typeface="Arial" charset="0"/>
              </a:rPr>
              <a:t>th</a:t>
            </a:r>
            <a:r>
              <a:rPr lang="en-US" smtClean="0">
                <a:cs typeface="Arial" charset="0"/>
              </a:rPr>
              <a:t> element of Q(x).</a:t>
            </a:r>
          </a:p>
          <a:p>
            <a:r>
              <a:rPr lang="en-US" smtClean="0">
                <a:cs typeface="Arial" charset="0"/>
              </a:rPr>
              <a:t>This shows that each element y of Q(x) has C(y) ≤ log d + log f(|x|) + O(1)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Proof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59312"/>
          </a:xfrm>
        </p:spPr>
        <p:txBody>
          <a:bodyPr/>
          <a:lstStyle/>
          <a:p>
            <a:r>
              <a:rPr lang="en-US" smtClean="0"/>
              <a:t>Assume that for each d there is some x such that, for all V containing strings of length at most d+log f(|x|), M</a:t>
            </a:r>
            <a:r>
              <a:rPr lang="en-US" baseline="30000" smtClean="0"/>
              <a:t>V</a:t>
            </a:r>
            <a:r>
              <a:rPr lang="en-US" smtClean="0"/>
              <a:t>(x)</a:t>
            </a:r>
            <a:r>
              <a:rPr lang="en-US" smtClean="0">
                <a:cs typeface="Arial" charset="0"/>
              </a:rPr>
              <a:t>≠A(x).</a:t>
            </a:r>
          </a:p>
          <a:p>
            <a:r>
              <a:rPr lang="en-US" smtClean="0">
                <a:cs typeface="Arial" charset="0"/>
              </a:rPr>
              <a:t>Consider the machine that takes input (d,r) and finds x (as above) and outputs the r</a:t>
            </a:r>
            <a:r>
              <a:rPr lang="en-US" baseline="30000" smtClean="0">
                <a:cs typeface="Arial" charset="0"/>
              </a:rPr>
              <a:t>th</a:t>
            </a:r>
            <a:r>
              <a:rPr lang="en-US" smtClean="0">
                <a:cs typeface="Arial" charset="0"/>
              </a:rPr>
              <a:t> element of Q(x).</a:t>
            </a:r>
          </a:p>
          <a:p>
            <a:r>
              <a:rPr lang="en-US" smtClean="0">
                <a:cs typeface="Arial" charset="0"/>
              </a:rPr>
              <a:t>This shows that each element y of Q(x) has C(y) ≤ log d + log f(|x|) + O(1) &lt; d + log f(|x|).</a:t>
            </a:r>
          </a:p>
          <a:p>
            <a:r>
              <a:rPr lang="en-US" smtClean="0">
                <a:cs typeface="Arial" charset="0"/>
              </a:rPr>
              <a:t>Thus if we pick V* to be R∩{0,1}</a:t>
            </a:r>
            <a:r>
              <a:rPr lang="en-US" baseline="30000" smtClean="0">
                <a:cs typeface="Arial" charset="0"/>
              </a:rPr>
              <a:t>d+log f(|x|),</a:t>
            </a:r>
            <a:r>
              <a:rPr lang="en-US" smtClean="0">
                <a:cs typeface="Arial" charset="0"/>
              </a:rPr>
              <a:t> we see that M</a:t>
            </a:r>
            <a:r>
              <a:rPr lang="en-US" baseline="30000" smtClean="0">
                <a:cs typeface="Arial" charset="0"/>
              </a:rPr>
              <a:t>V*</a:t>
            </a:r>
            <a:r>
              <a:rPr lang="en-US" smtClean="0">
                <a:cs typeface="Arial" charset="0"/>
              </a:rPr>
              <a:t>(x) = M</a:t>
            </a:r>
            <a:r>
              <a:rPr lang="en-US" baseline="30000" smtClean="0">
                <a:cs typeface="Arial" charset="0"/>
              </a:rPr>
              <a:t>R</a:t>
            </a:r>
            <a:r>
              <a:rPr lang="en-US" smtClean="0">
                <a:cs typeface="Arial" charset="0"/>
              </a:rPr>
              <a:t>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Proof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59312"/>
          </a:xfrm>
        </p:spPr>
        <p:txBody>
          <a:bodyPr/>
          <a:lstStyle/>
          <a:p>
            <a:r>
              <a:rPr lang="en-US" smtClean="0"/>
              <a:t>Assume that for each d there is some x such that, for all V containing strings of length at most d+log f(|x|), M</a:t>
            </a:r>
            <a:r>
              <a:rPr lang="en-US" baseline="30000" smtClean="0"/>
              <a:t>V</a:t>
            </a:r>
            <a:r>
              <a:rPr lang="en-US" smtClean="0"/>
              <a:t>(x)</a:t>
            </a:r>
            <a:r>
              <a:rPr lang="en-US" smtClean="0">
                <a:cs typeface="Arial" charset="0"/>
              </a:rPr>
              <a:t>≠A(x).</a:t>
            </a:r>
          </a:p>
          <a:p>
            <a:r>
              <a:rPr lang="en-US" smtClean="0">
                <a:cs typeface="Arial" charset="0"/>
              </a:rPr>
              <a:t>Consider the machine that takes input (d,r) and finds x (as above) and outputs the r</a:t>
            </a:r>
            <a:r>
              <a:rPr lang="en-US" baseline="30000" smtClean="0">
                <a:cs typeface="Arial" charset="0"/>
              </a:rPr>
              <a:t>th</a:t>
            </a:r>
            <a:r>
              <a:rPr lang="en-US" smtClean="0">
                <a:cs typeface="Arial" charset="0"/>
              </a:rPr>
              <a:t> element of Q(x).</a:t>
            </a:r>
          </a:p>
          <a:p>
            <a:r>
              <a:rPr lang="en-US" smtClean="0">
                <a:cs typeface="Arial" charset="0"/>
              </a:rPr>
              <a:t>This shows that each element y of Q(x) has C(y) ≤ log d + log f(|x|) + O(1) &lt; d + log f(|x|).</a:t>
            </a:r>
          </a:p>
          <a:p>
            <a:r>
              <a:rPr lang="en-US" smtClean="0">
                <a:cs typeface="Arial" charset="0"/>
              </a:rPr>
              <a:t>Thus if we pick V* to be R∩{0,1}</a:t>
            </a:r>
            <a:r>
              <a:rPr lang="en-US" baseline="30000" smtClean="0">
                <a:cs typeface="Arial" charset="0"/>
              </a:rPr>
              <a:t>d+log f(|x|),</a:t>
            </a:r>
            <a:r>
              <a:rPr lang="en-US" smtClean="0">
                <a:cs typeface="Arial" charset="0"/>
              </a:rPr>
              <a:t> we see that M</a:t>
            </a:r>
            <a:r>
              <a:rPr lang="en-US" baseline="30000" smtClean="0">
                <a:cs typeface="Arial" charset="0"/>
              </a:rPr>
              <a:t>V*</a:t>
            </a:r>
            <a:r>
              <a:rPr lang="en-US" smtClean="0">
                <a:cs typeface="Arial" charset="0"/>
              </a:rPr>
              <a:t>(x) = M</a:t>
            </a:r>
            <a:r>
              <a:rPr lang="en-US" baseline="30000" smtClean="0">
                <a:cs typeface="Arial" charset="0"/>
              </a:rPr>
              <a:t>R</a:t>
            </a:r>
            <a:r>
              <a:rPr lang="en-US" smtClean="0">
                <a:cs typeface="Arial" charset="0"/>
              </a:rPr>
              <a:t>(x) = A(x).  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Contradiction!</a:t>
            </a:r>
            <a:r>
              <a:rPr lang="en-US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 Jewel of Derandomization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1233487"/>
          </a:xfrm>
        </p:spPr>
        <p:txBody>
          <a:bodyPr/>
          <a:lstStyle/>
          <a:p>
            <a:pPr eaLnBrk="1" hangingPunct="1"/>
            <a:r>
              <a:rPr lang="en-US" smtClean="0"/>
              <a:t>[Impagliazzo, Wigderson, 1997]: If there is a problem computable in time 2</a:t>
            </a:r>
            <a:r>
              <a:rPr lang="en-US" i="1" baseline="30000" smtClean="0"/>
              <a:t>n</a:t>
            </a:r>
            <a:r>
              <a:rPr lang="en-US" smtClean="0"/>
              <a:t> that requires circuits of size 2</a:t>
            </a:r>
            <a:r>
              <a:rPr lang="el-GR" i="1" baseline="30000" smtClean="0">
                <a:cs typeface="Arial" charset="0"/>
              </a:rPr>
              <a:t>ε</a:t>
            </a:r>
            <a:r>
              <a:rPr lang="en-US" i="1" baseline="30000" smtClean="0"/>
              <a:t>n</a:t>
            </a:r>
            <a:r>
              <a:rPr lang="en-US" smtClean="0"/>
              <a:t>, then P = BPP.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Cleaning Things Up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293483"/>
          </a:xfrm>
        </p:spPr>
        <p:txBody>
          <a:bodyPr/>
          <a:lstStyle/>
          <a:p>
            <a:r>
              <a:rPr lang="en-US" dirty="0" smtClean="0"/>
              <a:t>Let A be decidable, and let M be a poly-time machine computing a </a:t>
            </a:r>
            <a:r>
              <a:rPr lang="en-US" dirty="0" smtClean="0">
                <a:cs typeface="Arial" charset="0"/>
              </a:rPr>
              <a:t>≤</a:t>
            </a:r>
            <a:r>
              <a:rPr lang="en-US" baseline="-25000" dirty="0" err="1" smtClean="0"/>
              <a:t>tt</a:t>
            </a:r>
            <a:r>
              <a:rPr lang="en-US" dirty="0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Then there is a d such that for all x,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there is a V containing only strings of length at most </a:t>
            </a:r>
            <a:r>
              <a:rPr lang="en-US" dirty="0" err="1" smtClean="0"/>
              <a:t>d+log</a:t>
            </a:r>
            <a:r>
              <a:rPr lang="en-US" dirty="0" smtClean="0"/>
              <a:t> f(|x|) </a:t>
            </a:r>
            <a:r>
              <a:rPr lang="en-US" dirty="0" err="1" smtClean="0">
                <a:solidFill>
                  <a:srgbClr val="282899"/>
                </a:solidFill>
              </a:rPr>
              <a:t>g</a:t>
            </a:r>
            <a:r>
              <a:rPr lang="en-US" baseline="-25000" dirty="0" err="1" smtClean="0">
                <a:solidFill>
                  <a:srgbClr val="282899"/>
                </a:solidFill>
              </a:rPr>
              <a:t>A</a:t>
            </a:r>
            <a:r>
              <a:rPr lang="en-US" dirty="0" smtClean="0">
                <a:solidFill>
                  <a:srgbClr val="282899"/>
                </a:solidFill>
              </a:rPr>
              <a:t>(|x|), </a:t>
            </a:r>
            <a:r>
              <a:rPr lang="en-US" dirty="0" smtClean="0"/>
              <a:t>such that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M</a:t>
            </a:r>
            <a:r>
              <a:rPr lang="en-US" baseline="30000" dirty="0" smtClean="0"/>
              <a:t>V</a:t>
            </a:r>
            <a:r>
              <a:rPr lang="en-US" dirty="0" smtClean="0"/>
              <a:t>(x) = A(x).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Cleaning Things Up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248150"/>
          </a:xfrm>
        </p:spPr>
        <p:txBody>
          <a:bodyPr/>
          <a:lstStyle/>
          <a:p>
            <a:r>
              <a:rPr lang="en-US" dirty="0" smtClean="0"/>
              <a:t>Let A be decidable, and let M be a poly-time machine computing a </a:t>
            </a:r>
            <a:r>
              <a:rPr lang="en-US" dirty="0" smtClean="0">
                <a:cs typeface="Arial" charset="0"/>
              </a:rPr>
              <a:t>≤</a:t>
            </a:r>
            <a:r>
              <a:rPr lang="en-US" baseline="-25000" dirty="0" err="1" smtClean="0"/>
              <a:t>tt</a:t>
            </a:r>
            <a:r>
              <a:rPr lang="en-US" dirty="0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Then there is a d such that for all x,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there is a V containing only strings of length at most </a:t>
            </a:r>
            <a:r>
              <a:rPr lang="en-US" dirty="0" err="1" smtClean="0"/>
              <a:t>d+log</a:t>
            </a:r>
            <a:r>
              <a:rPr lang="en-US" dirty="0" smtClean="0"/>
              <a:t> f(|x|) </a:t>
            </a:r>
            <a:r>
              <a:rPr lang="en-US" dirty="0" err="1" smtClean="0">
                <a:solidFill>
                  <a:schemeClr val="hlink"/>
                </a:solidFill>
              </a:rPr>
              <a:t>g</a:t>
            </a:r>
            <a:r>
              <a:rPr lang="en-US" baseline="-25000" dirty="0" err="1" smtClean="0">
                <a:solidFill>
                  <a:schemeClr val="hlink"/>
                </a:solidFill>
              </a:rPr>
              <a:t>A</a:t>
            </a:r>
            <a:r>
              <a:rPr lang="en-US" dirty="0" smtClean="0">
                <a:solidFill>
                  <a:schemeClr val="hlink"/>
                </a:solidFill>
              </a:rPr>
              <a:t>(|x|),</a:t>
            </a:r>
            <a:r>
              <a:rPr lang="en-US" dirty="0" smtClean="0"/>
              <a:t> such that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M</a:t>
            </a:r>
            <a:r>
              <a:rPr lang="en-US" baseline="30000" dirty="0" smtClean="0"/>
              <a:t>V</a:t>
            </a:r>
            <a:r>
              <a:rPr lang="en-US" dirty="0" smtClean="0"/>
              <a:t>(x) = A(x).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1476375" y="3573463"/>
            <a:ext cx="3527425" cy="360362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1547813" y="4581525"/>
            <a:ext cx="2160587" cy="360363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Cleaning Things Up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293483"/>
          </a:xfrm>
        </p:spPr>
        <p:txBody>
          <a:bodyPr/>
          <a:lstStyle/>
          <a:p>
            <a:r>
              <a:rPr lang="en-US" dirty="0" smtClean="0"/>
              <a:t>Let A be decidable, and let M be a poly-time machine computing a </a:t>
            </a:r>
            <a:r>
              <a:rPr lang="en-US" dirty="0" smtClean="0">
                <a:cs typeface="Arial" charset="0"/>
              </a:rPr>
              <a:t>≤</a:t>
            </a:r>
            <a:r>
              <a:rPr lang="en-US" baseline="-25000" dirty="0" err="1" smtClean="0"/>
              <a:t>tt</a:t>
            </a:r>
            <a:r>
              <a:rPr lang="en-US" dirty="0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Then for all x,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there is a V containing only strings </a:t>
            </a:r>
            <a:r>
              <a:rPr lang="en-US" dirty="0" smtClean="0">
                <a:solidFill>
                  <a:srgbClr val="282899"/>
                </a:solidFill>
              </a:rPr>
              <a:t>in R </a:t>
            </a:r>
            <a:r>
              <a:rPr lang="en-US" dirty="0" smtClean="0"/>
              <a:t>of length at most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A</a:t>
            </a:r>
            <a:r>
              <a:rPr lang="en-US" dirty="0" smtClean="0"/>
              <a:t>(|x|) such that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M</a:t>
            </a:r>
            <a:r>
              <a:rPr lang="en-US" baseline="30000" dirty="0" smtClean="0"/>
              <a:t>V</a:t>
            </a:r>
            <a:r>
              <a:rPr lang="en-US" dirty="0" smtClean="0"/>
              <a:t>(x) = A(x).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 Refinement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248150"/>
          </a:xfrm>
        </p:spPr>
        <p:txBody>
          <a:bodyPr/>
          <a:lstStyle/>
          <a:p>
            <a:r>
              <a:rPr lang="en-US" dirty="0" smtClean="0"/>
              <a:t>Let A be decidable, and let M be a poly-time machine computing a </a:t>
            </a:r>
            <a:r>
              <a:rPr lang="en-US" dirty="0" smtClean="0">
                <a:cs typeface="Arial" charset="0"/>
              </a:rPr>
              <a:t>≤</a:t>
            </a:r>
            <a:r>
              <a:rPr lang="en-US" baseline="-25000" dirty="0" err="1" smtClean="0"/>
              <a:t>tt</a:t>
            </a:r>
            <a:r>
              <a:rPr lang="en-US" dirty="0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Then for all x,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there is a V containing only strings </a:t>
            </a:r>
            <a:r>
              <a:rPr lang="en-US" dirty="0" smtClean="0">
                <a:solidFill>
                  <a:schemeClr val="hlink"/>
                </a:solidFill>
              </a:rPr>
              <a:t>in R</a:t>
            </a:r>
            <a:r>
              <a:rPr lang="en-US" dirty="0" smtClean="0"/>
              <a:t> of length at most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A</a:t>
            </a:r>
            <a:r>
              <a:rPr lang="en-US" dirty="0" smtClean="0"/>
              <a:t>(|x|) such that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M</a:t>
            </a:r>
            <a:r>
              <a:rPr lang="en-US" baseline="30000" dirty="0" smtClean="0"/>
              <a:t>V</a:t>
            </a:r>
            <a:r>
              <a:rPr lang="en-US" dirty="0" smtClean="0"/>
              <a:t>(x) = A(x).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Approximating R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425825"/>
          </a:xfrm>
        </p:spPr>
        <p:txBody>
          <a:bodyPr/>
          <a:lstStyle/>
          <a:p>
            <a:r>
              <a:rPr lang="en-US" smtClean="0"/>
              <a:t>We can obtain a series of approximations to R (up to length g</a:t>
            </a:r>
            <a:r>
              <a:rPr lang="en-US" baseline="-25000" smtClean="0"/>
              <a:t>A</a:t>
            </a:r>
            <a:r>
              <a:rPr lang="en-US" smtClean="0"/>
              <a:t>(n)) as follows:</a:t>
            </a:r>
          </a:p>
          <a:p>
            <a:r>
              <a:rPr lang="en-US" smtClean="0"/>
              <a:t>R</a:t>
            </a:r>
            <a:r>
              <a:rPr lang="en-US" baseline="-25000" smtClean="0"/>
              <a:t>n,0</a:t>
            </a:r>
            <a:r>
              <a:rPr lang="en-US" smtClean="0"/>
              <a:t> = all strings of length at most g</a:t>
            </a:r>
            <a:r>
              <a:rPr lang="en-US" baseline="-25000" smtClean="0"/>
              <a:t>A</a:t>
            </a:r>
            <a:r>
              <a:rPr lang="en-US" smtClean="0"/>
              <a:t>(n).</a:t>
            </a:r>
          </a:p>
          <a:p>
            <a:r>
              <a:rPr lang="en-US" smtClean="0"/>
              <a:t>R</a:t>
            </a:r>
            <a:r>
              <a:rPr lang="en-US" baseline="-25000" smtClean="0"/>
              <a:t>n,i+1</a:t>
            </a:r>
            <a:r>
              <a:rPr lang="en-US" smtClean="0"/>
              <a:t> = R</a:t>
            </a:r>
            <a:r>
              <a:rPr lang="en-US" baseline="-25000" smtClean="0"/>
              <a:t>n,i</a:t>
            </a:r>
            <a:r>
              <a:rPr lang="en-US" smtClean="0"/>
              <a:t> minus the i+1</a:t>
            </a:r>
            <a:r>
              <a:rPr lang="en-US" baseline="30000" smtClean="0"/>
              <a:t>st</a:t>
            </a:r>
            <a:r>
              <a:rPr lang="en-US" smtClean="0"/>
              <a:t> string of length at most g</a:t>
            </a:r>
            <a:r>
              <a:rPr lang="en-US" baseline="-25000" smtClean="0"/>
              <a:t>A</a:t>
            </a:r>
            <a:r>
              <a:rPr lang="en-US" smtClean="0"/>
              <a:t>(n) that is found, in an enumeration of non-random strings.</a:t>
            </a:r>
          </a:p>
          <a:p>
            <a:r>
              <a:rPr lang="en-US" smtClean="0"/>
              <a:t>R</a:t>
            </a:r>
            <a:r>
              <a:rPr lang="en-US" baseline="-25000" smtClean="0"/>
              <a:t>n,0</a:t>
            </a:r>
            <a:r>
              <a:rPr lang="en-US" smtClean="0"/>
              <a:t>, R</a:t>
            </a:r>
            <a:r>
              <a:rPr lang="en-US" baseline="-25000" smtClean="0"/>
              <a:t>n,1</a:t>
            </a:r>
            <a:r>
              <a:rPr lang="en-US" smtClean="0"/>
              <a:t>, R</a:t>
            </a:r>
            <a:r>
              <a:rPr lang="en-US" baseline="-25000" smtClean="0"/>
              <a:t>n,2</a:t>
            </a:r>
            <a:r>
              <a:rPr lang="en-US" smtClean="0"/>
              <a:t>, … R</a:t>
            </a:r>
            <a:r>
              <a:rPr lang="en-US" baseline="-25000" smtClean="0"/>
              <a:t>n,i*</a:t>
            </a:r>
            <a:r>
              <a:rPr lang="en-US" smtClean="0"/>
              <a:t> = </a:t>
            </a:r>
            <a:r>
              <a:rPr lang="en-US" smtClean="0">
                <a:cs typeface="Arial" charset="0"/>
              </a:rPr>
              <a:t>R∩{0,1}</a:t>
            </a:r>
            <a:r>
              <a:rPr lang="en-US" baseline="30000" smtClean="0">
                <a:cs typeface="Arial" charset="0"/>
              </a:rPr>
              <a:t>g</a:t>
            </a:r>
            <a:r>
              <a:rPr lang="en-US" baseline="6000" smtClean="0">
                <a:cs typeface="Arial" charset="0"/>
              </a:rPr>
              <a:t>A</a:t>
            </a:r>
            <a:r>
              <a:rPr lang="en-US" baseline="30000" smtClean="0">
                <a:cs typeface="Arial" charset="0"/>
              </a:rPr>
              <a:t>(n)</a:t>
            </a:r>
            <a:r>
              <a:rPr lang="en-US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 Refinement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248150"/>
          </a:xfrm>
        </p:spPr>
        <p:txBody>
          <a:bodyPr/>
          <a:lstStyle/>
          <a:p>
            <a:r>
              <a:rPr lang="en-US" smtClean="0"/>
              <a:t>Let A be decidable, and let M be a poly-time machine computing a </a:t>
            </a:r>
            <a:r>
              <a:rPr lang="en-US" smtClean="0">
                <a:cs typeface="Arial" charset="0"/>
              </a:rPr>
              <a:t>≤</a:t>
            </a:r>
            <a:r>
              <a:rPr lang="en-US" baseline="-25000" smtClean="0"/>
              <a:t>tt</a:t>
            </a:r>
            <a:r>
              <a:rPr lang="en-US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Then for all x</a:t>
            </a:r>
            <a:r>
              <a:rPr lang="ru-RU" smtClean="0">
                <a:cs typeface="Arial" charset="0"/>
              </a:rPr>
              <a:t>є</a:t>
            </a:r>
            <a:r>
              <a:rPr lang="en-US" smtClean="0">
                <a:cs typeface="Arial" charset="0"/>
              </a:rPr>
              <a:t>{0,1}</a:t>
            </a:r>
            <a:r>
              <a:rPr lang="en-US" baseline="30000" smtClean="0">
                <a:cs typeface="Arial" charset="0"/>
              </a:rPr>
              <a:t>n</a:t>
            </a:r>
            <a:r>
              <a:rPr lang="en-US" smtClean="0"/>
              <a:t>, </a:t>
            </a:r>
            <a:r>
              <a:rPr lang="en-US" smtClean="0">
                <a:solidFill>
                  <a:schemeClr val="hlink"/>
                </a:solidFill>
              </a:rPr>
              <a:t>for all i,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there is a V containing only strings </a:t>
            </a:r>
            <a:r>
              <a:rPr lang="en-US" smtClean="0">
                <a:solidFill>
                  <a:schemeClr val="hlink"/>
                </a:solidFill>
              </a:rPr>
              <a:t>in R</a:t>
            </a:r>
            <a:r>
              <a:rPr lang="en-US" baseline="-25000" smtClean="0">
                <a:solidFill>
                  <a:schemeClr val="hlink"/>
                </a:solidFill>
              </a:rPr>
              <a:t>n,i</a:t>
            </a:r>
            <a:r>
              <a:rPr lang="en-US" smtClean="0"/>
              <a:t> such that</a:t>
            </a:r>
          </a:p>
          <a:p>
            <a:pPr>
              <a:buFont typeface="Wingdings 3" pitchFamily="18" charset="2"/>
              <a:buNone/>
            </a:pPr>
            <a:r>
              <a:rPr lang="en-US" smtClean="0"/>
              <a:t>M</a:t>
            </a:r>
            <a:r>
              <a:rPr lang="en-US" baseline="30000" smtClean="0"/>
              <a:t>V</a:t>
            </a:r>
            <a:r>
              <a:rPr lang="en-US" smtClean="0"/>
              <a:t>(x) = A(x).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Proof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59312"/>
          </a:xfrm>
        </p:spPr>
        <p:txBody>
          <a:bodyPr/>
          <a:lstStyle/>
          <a:p>
            <a:r>
              <a:rPr lang="en-US" smtClean="0"/>
              <a:t>Assume that for each d there is some x</a:t>
            </a:r>
            <a:r>
              <a:rPr lang="en-US" smtClean="0">
                <a:solidFill>
                  <a:schemeClr val="hlink"/>
                </a:solidFill>
              </a:rPr>
              <a:t>,i</a:t>
            </a:r>
            <a:r>
              <a:rPr lang="en-US" smtClean="0"/>
              <a:t> such that, for all V containing strings</a:t>
            </a:r>
            <a:r>
              <a:rPr lang="en-US" smtClean="0">
                <a:solidFill>
                  <a:schemeClr val="hlink"/>
                </a:solidFill>
              </a:rPr>
              <a:t> in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R</a:t>
            </a:r>
            <a:r>
              <a:rPr lang="en-US" baseline="-25000" smtClean="0">
                <a:solidFill>
                  <a:schemeClr val="hlink"/>
                </a:solidFill>
              </a:rPr>
              <a:t>n,i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/>
              <a:t>of length at most d+log f(|x|), M</a:t>
            </a:r>
            <a:r>
              <a:rPr lang="en-US" baseline="30000" smtClean="0"/>
              <a:t>V</a:t>
            </a:r>
            <a:r>
              <a:rPr lang="en-US" smtClean="0"/>
              <a:t>(x)</a:t>
            </a:r>
            <a:r>
              <a:rPr lang="en-US" smtClean="0">
                <a:cs typeface="Arial" charset="0"/>
              </a:rPr>
              <a:t>≠A(x).</a:t>
            </a:r>
          </a:p>
          <a:p>
            <a:r>
              <a:rPr lang="en-US" smtClean="0">
                <a:cs typeface="Arial" charset="0"/>
              </a:rPr>
              <a:t>Consider the machine that takes input (d,r) and finds x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,i</a:t>
            </a:r>
            <a:r>
              <a:rPr lang="en-US" smtClean="0">
                <a:cs typeface="Arial" charset="0"/>
              </a:rPr>
              <a:t> (as above) and outputs the r</a:t>
            </a:r>
            <a:r>
              <a:rPr lang="en-US" baseline="30000" smtClean="0">
                <a:cs typeface="Arial" charset="0"/>
              </a:rPr>
              <a:t>th</a:t>
            </a:r>
            <a:r>
              <a:rPr lang="en-US" smtClean="0">
                <a:cs typeface="Arial" charset="0"/>
              </a:rPr>
              <a:t> element of Q(x).</a:t>
            </a:r>
          </a:p>
          <a:p>
            <a:r>
              <a:rPr lang="en-US" smtClean="0">
                <a:cs typeface="Arial" charset="0"/>
              </a:rPr>
              <a:t>This shows that each element y of Q(x) has C(y) ≤ log d + log f(|x|) + O(1) &lt; d + log f(|x|).</a:t>
            </a:r>
          </a:p>
          <a:p>
            <a:r>
              <a:rPr lang="en-US" smtClean="0">
                <a:cs typeface="Arial" charset="0"/>
              </a:rPr>
              <a:t>Thus if we pick V* to be R∩{0,1}</a:t>
            </a:r>
            <a:r>
              <a:rPr lang="en-US" baseline="30000" smtClean="0">
                <a:cs typeface="Arial" charset="0"/>
              </a:rPr>
              <a:t>d+log f(|x|),</a:t>
            </a:r>
            <a:r>
              <a:rPr lang="en-US" smtClean="0">
                <a:cs typeface="Arial" charset="0"/>
              </a:rPr>
              <a:t> we see that M</a:t>
            </a:r>
            <a:r>
              <a:rPr lang="en-US" baseline="30000" smtClean="0">
                <a:cs typeface="Arial" charset="0"/>
              </a:rPr>
              <a:t>V*</a:t>
            </a:r>
            <a:r>
              <a:rPr lang="en-US" smtClean="0">
                <a:cs typeface="Arial" charset="0"/>
              </a:rPr>
              <a:t>(x) = M</a:t>
            </a:r>
            <a:r>
              <a:rPr lang="en-US" baseline="30000" smtClean="0">
                <a:cs typeface="Arial" charset="0"/>
              </a:rPr>
              <a:t>R</a:t>
            </a:r>
            <a:r>
              <a:rPr lang="en-US" smtClean="0">
                <a:cs typeface="Arial" charset="0"/>
              </a:rPr>
              <a:t>(x) = A(x).  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Contradiction!</a:t>
            </a:r>
            <a:r>
              <a:rPr lang="en-US" smtClean="0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Where does PA come in??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309146"/>
          </a:xfrm>
        </p:spPr>
        <p:txBody>
          <a:bodyPr/>
          <a:lstStyle/>
          <a:p>
            <a:r>
              <a:rPr lang="en-US" dirty="0" smtClean="0"/>
              <a:t>Let A be decidable, and let M be a poly-time machine computing a </a:t>
            </a:r>
            <a:r>
              <a:rPr lang="en-US" dirty="0" smtClean="0">
                <a:cs typeface="Arial" charset="0"/>
              </a:rPr>
              <a:t>≤</a:t>
            </a:r>
            <a:r>
              <a:rPr lang="en-US" baseline="-25000" dirty="0" err="1" smtClean="0"/>
              <a:t>tt</a:t>
            </a:r>
            <a:r>
              <a:rPr lang="en-US" dirty="0" smtClean="0"/>
              <a:t>-reduction from A to R.  Let Q(x) be the set of queries that M asks on input x.  Let the size of Q(x) be at most f(|x|).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Then for all x</a:t>
            </a:r>
            <a:r>
              <a:rPr lang="ru-RU" dirty="0" smtClean="0">
                <a:cs typeface="Arial" charset="0"/>
              </a:rPr>
              <a:t>є</a:t>
            </a:r>
            <a:r>
              <a:rPr lang="en-US" dirty="0" smtClean="0">
                <a:cs typeface="Arial" charset="0"/>
              </a:rPr>
              <a:t>{0,1}</a:t>
            </a:r>
            <a:r>
              <a:rPr lang="en-US" baseline="30000" dirty="0" smtClean="0">
                <a:cs typeface="Arial" charset="0"/>
              </a:rPr>
              <a:t>n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hlink"/>
                </a:solidFill>
              </a:rPr>
              <a:t>for all </a:t>
            </a:r>
            <a:r>
              <a:rPr lang="en-US" dirty="0" err="1" smtClean="0">
                <a:solidFill>
                  <a:schemeClr val="hlink"/>
                </a:solidFill>
              </a:rPr>
              <a:t>i</a:t>
            </a:r>
            <a:r>
              <a:rPr lang="en-US" dirty="0" smtClean="0">
                <a:solidFill>
                  <a:schemeClr val="hlink"/>
                </a:solidFill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there is a V containing only strings </a:t>
            </a:r>
            <a:r>
              <a:rPr lang="en-US" dirty="0" smtClean="0">
                <a:solidFill>
                  <a:schemeClr val="hlink"/>
                </a:solidFill>
              </a:rPr>
              <a:t>in </a:t>
            </a:r>
            <a:r>
              <a:rPr lang="en-US" dirty="0" err="1" smtClean="0">
                <a:solidFill>
                  <a:schemeClr val="hlink"/>
                </a:solidFill>
              </a:rPr>
              <a:t>R</a:t>
            </a:r>
            <a:r>
              <a:rPr lang="en-US" baseline="-25000" dirty="0" err="1" smtClean="0">
                <a:solidFill>
                  <a:schemeClr val="hlink"/>
                </a:solidFill>
              </a:rPr>
              <a:t>n,i</a:t>
            </a:r>
            <a:r>
              <a:rPr lang="en-US" dirty="0" smtClean="0"/>
              <a:t> such that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M</a:t>
            </a:r>
            <a:r>
              <a:rPr lang="en-US" baseline="30000" dirty="0" smtClean="0"/>
              <a:t>V</a:t>
            </a:r>
            <a:r>
              <a:rPr lang="en-US" dirty="0" smtClean="0"/>
              <a:t>(x) = A(x)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And for all k, </a:t>
            </a:r>
            <a:r>
              <a:rPr lang="en-US" dirty="0" smtClean="0">
                <a:solidFill>
                  <a:srgbClr val="FFFF00"/>
                </a:solidFill>
              </a:rPr>
              <a:t>there is not a length-k proof that “for all </a:t>
            </a:r>
            <a:r>
              <a:rPr lang="en-US" dirty="0" err="1" smtClean="0">
                <a:solidFill>
                  <a:srgbClr val="FFFF00"/>
                </a:solidFill>
              </a:rPr>
              <a:t>i</a:t>
            </a:r>
            <a:r>
              <a:rPr lang="en-US" dirty="0" smtClean="0">
                <a:solidFill>
                  <a:srgbClr val="FFFF00"/>
                </a:solidFill>
              </a:rPr>
              <a:t>, V is not equal to </a:t>
            </a:r>
            <a:r>
              <a:rPr lang="en-US" dirty="0" err="1" smtClean="0">
                <a:solidFill>
                  <a:srgbClr val="FFFF00"/>
                </a:solidFill>
              </a:rPr>
              <a:t>R</a:t>
            </a:r>
            <a:r>
              <a:rPr lang="en-US" baseline="-25000" dirty="0" err="1" smtClean="0">
                <a:solidFill>
                  <a:srgbClr val="FFFF00"/>
                </a:solidFill>
              </a:rPr>
              <a:t>n,i</a:t>
            </a:r>
            <a:r>
              <a:rPr lang="en-US" dirty="0" smtClean="0">
                <a:solidFill>
                  <a:srgbClr val="FFFF00"/>
                </a:solidFill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went wrong with the earlier approach.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724644"/>
          </a:xfrm>
        </p:spPr>
        <p:txBody>
          <a:bodyPr/>
          <a:lstStyle/>
          <a:p>
            <a:r>
              <a:rPr lang="en-US" dirty="0" smtClean="0"/>
              <a:t>We have shown: For all x</a:t>
            </a:r>
            <a:r>
              <a:rPr lang="ru-RU" dirty="0" smtClean="0">
                <a:cs typeface="Arial" charset="0"/>
              </a:rPr>
              <a:t>є</a:t>
            </a:r>
            <a:r>
              <a:rPr lang="en-US" dirty="0" smtClean="0">
                <a:cs typeface="Arial" charset="0"/>
              </a:rPr>
              <a:t>{0,1}</a:t>
            </a:r>
            <a:r>
              <a:rPr lang="en-US" baseline="30000" dirty="0" smtClean="0">
                <a:cs typeface="Arial" charset="0"/>
              </a:rPr>
              <a:t>n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hlink"/>
                </a:solidFill>
              </a:rPr>
              <a:t>for all i, </a:t>
            </a:r>
            <a:r>
              <a:rPr lang="en-US" dirty="0" smtClean="0"/>
              <a:t>there is a V containing only short strings </a:t>
            </a:r>
            <a:r>
              <a:rPr lang="en-US" dirty="0" smtClean="0">
                <a:solidFill>
                  <a:schemeClr val="hlink"/>
                </a:solidFill>
              </a:rPr>
              <a:t>in </a:t>
            </a:r>
            <a:r>
              <a:rPr lang="en-US" dirty="0" err="1" smtClean="0">
                <a:solidFill>
                  <a:schemeClr val="hlink"/>
                </a:solidFill>
              </a:rPr>
              <a:t>R</a:t>
            </a:r>
            <a:r>
              <a:rPr lang="en-US" baseline="-25000" dirty="0" err="1" smtClean="0">
                <a:solidFill>
                  <a:schemeClr val="hlink"/>
                </a:solidFill>
              </a:rPr>
              <a:t>n,i</a:t>
            </a:r>
            <a:r>
              <a:rPr lang="en-US" dirty="0" smtClean="0"/>
              <a:t> such that M</a:t>
            </a:r>
            <a:r>
              <a:rPr lang="en-US" baseline="30000" dirty="0" smtClean="0"/>
              <a:t>V</a:t>
            </a:r>
            <a:r>
              <a:rPr lang="en-US" dirty="0" smtClean="0"/>
              <a:t>(x) = A(x).</a:t>
            </a:r>
          </a:p>
          <a:p>
            <a:r>
              <a:rPr lang="en-US" dirty="0" smtClean="0"/>
              <a:t>We were aiming at showing that one can swap the quantifiers, so that for all n, there is a V containing only short strings in </a:t>
            </a:r>
            <a:r>
              <a:rPr lang="en-US" dirty="0" err="1" smtClean="0">
                <a:solidFill>
                  <a:schemeClr val="hlink"/>
                </a:solidFill>
              </a:rPr>
              <a:t>R</a:t>
            </a:r>
            <a:r>
              <a:rPr lang="en-US" baseline="-25000" dirty="0" err="1" smtClean="0">
                <a:solidFill>
                  <a:schemeClr val="hlink"/>
                </a:solidFill>
              </a:rPr>
              <a:t>n,i</a:t>
            </a:r>
            <a:r>
              <a:rPr lang="en-US" dirty="0" smtClean="0"/>
              <a:t> such that, for all x of length n, M</a:t>
            </a:r>
            <a:r>
              <a:rPr lang="en-US" baseline="30000" dirty="0" smtClean="0"/>
              <a:t>V</a:t>
            </a:r>
            <a:r>
              <a:rPr lang="en-US" dirty="0" smtClean="0"/>
              <a:t>(x) = A(x).</a:t>
            </a:r>
          </a:p>
          <a:p>
            <a:r>
              <a:rPr lang="en-US" dirty="0" smtClean="0"/>
              <a:t>But there is a (useless) reduction M for which this is false.  (M already knows the outcome of its queries, assuming that the oracle is R.)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Open Questions: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309146"/>
          </a:xfrm>
        </p:spPr>
        <p:txBody>
          <a:bodyPr/>
          <a:lstStyle/>
          <a:p>
            <a:r>
              <a:rPr lang="en-US" dirty="0" smtClean="0"/>
              <a:t>Decrease the gap (NEXP </a:t>
            </a:r>
            <a:r>
              <a:rPr lang="en-US" dirty="0" err="1" smtClean="0"/>
              <a:t>vs</a:t>
            </a:r>
            <a:r>
              <a:rPr lang="en-US" dirty="0" smtClean="0"/>
              <a:t> EXPSPACE) between the lower and upper bounds on the complexity of the problems that are in NP</a:t>
            </a:r>
            <a:r>
              <a:rPr lang="en-US" baseline="30000" dirty="0" smtClean="0"/>
              <a:t>R</a:t>
            </a:r>
            <a:r>
              <a:rPr lang="en-US" baseline="14000" dirty="0" smtClean="0"/>
              <a:t>K</a:t>
            </a:r>
            <a:r>
              <a:rPr lang="en-US" dirty="0" smtClean="0"/>
              <a:t> for every U.</a:t>
            </a:r>
          </a:p>
          <a:p>
            <a:r>
              <a:rPr lang="en-US" dirty="0" smtClean="0"/>
              <a:t>Some of our proofs rely on using R</a:t>
            </a:r>
            <a:r>
              <a:rPr lang="en-US" baseline="-25000" dirty="0" smtClean="0"/>
              <a:t>K</a:t>
            </a:r>
            <a:r>
              <a:rPr lang="en-US" dirty="0" smtClean="0"/>
              <a:t>.  Do similar results hold also for R</a:t>
            </a:r>
            <a:r>
              <a:rPr lang="en-US" baseline="-25000" dirty="0" smtClean="0"/>
              <a:t>C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Disprove: The halting problem is in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tt</a:t>
            </a:r>
            <a:r>
              <a:rPr lang="en-US" baseline="30000" dirty="0" err="1" smtClean="0"/>
              <a:t>R</a:t>
            </a:r>
            <a:r>
              <a:rPr lang="en-US" baseline="12000" dirty="0" err="1" smtClean="0"/>
              <a:t>C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the PSPACE ∩ P/poly bound (in the time-bounded setting) be improved to BPP?</a:t>
            </a:r>
          </a:p>
          <a:p>
            <a:r>
              <a:rPr lang="en-US" dirty="0" smtClean="0"/>
              <a:t>Is this approach relevant at all to the P=BPP question?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Randomness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3197225"/>
          </a:xfrm>
        </p:spPr>
        <p:txBody>
          <a:bodyPr/>
          <a:lstStyle/>
          <a:p>
            <a:r>
              <a:rPr lang="en-US"/>
              <a:t>Which of these sequences did I obtain by flipping a coin?</a:t>
            </a:r>
          </a:p>
          <a:p>
            <a:r>
              <a:rPr lang="en-US"/>
              <a:t>           0101010101010101010101010101010</a:t>
            </a:r>
          </a:p>
          <a:p>
            <a:r>
              <a:rPr lang="en-US"/>
              <a:t>           0110100111111100111000100101100</a:t>
            </a:r>
          </a:p>
          <a:p>
            <a:r>
              <a:rPr lang="en-US"/>
              <a:t>           1101010001011100111111011001010</a:t>
            </a:r>
          </a:p>
          <a:p>
            <a:r>
              <a:rPr lang="en-US"/>
              <a:t>1/</a:t>
            </a:r>
            <a:r>
              <a:rPr lang="el-GR" i="1">
                <a:latin typeface="Ligurino" pitchFamily="2" charset="0"/>
                <a:cs typeface="Arial" charset="0"/>
              </a:rPr>
              <a:t>π</a:t>
            </a:r>
            <a:r>
              <a:rPr lang="en-US" i="1">
                <a:latin typeface="Ligurino" pitchFamily="2" charset="0"/>
                <a:cs typeface="Arial" charset="0"/>
              </a:rPr>
              <a:t> </a:t>
            </a:r>
            <a:r>
              <a:rPr lang="en-US">
                <a:cs typeface="Arial" charset="0"/>
              </a:rPr>
              <a:t>=0.</a:t>
            </a:r>
            <a:r>
              <a:rPr lang="en-US"/>
              <a:t>3183098861837906715377675267450</a:t>
            </a:r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0" y="4652963"/>
            <a:ext cx="8399463" cy="16478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76225" indent="-276225">
              <a:buFont typeface="Wingdings 3" pitchFamily="18" charset="2"/>
              <a:buChar char=""/>
            </a:pPr>
            <a:r>
              <a:rPr lang="en-US" sz="4000" i="1">
                <a:solidFill>
                  <a:schemeClr val="hlink"/>
                </a:solidFill>
                <a:latin typeface="Amienne" pitchFamily="82" charset="0"/>
              </a:rPr>
              <a:t>Each of these sequences is </a:t>
            </a:r>
            <a:r>
              <a:rPr lang="en-US" sz="4000" i="1" u="sng">
                <a:solidFill>
                  <a:schemeClr val="hlink"/>
                </a:solidFill>
                <a:latin typeface="Amienne" pitchFamily="82" charset="0"/>
              </a:rPr>
              <a:t>equally likely</a:t>
            </a:r>
            <a:r>
              <a:rPr lang="en-US" sz="4000" i="1">
                <a:solidFill>
                  <a:schemeClr val="hlink"/>
                </a:solidFill>
                <a:latin typeface="Amienne" pitchFamily="82" charset="0"/>
              </a:rPr>
              <a:t>, in the sense of probability theory – which does </a:t>
            </a:r>
            <a:r>
              <a:rPr lang="en-US" sz="4000" i="1" u="sng">
                <a:solidFill>
                  <a:schemeClr val="hlink"/>
                </a:solidFill>
                <a:latin typeface="Amienne" pitchFamily="82" charset="0"/>
              </a:rPr>
              <a:t>not</a:t>
            </a:r>
            <a:r>
              <a:rPr lang="en-US" sz="4000" i="1">
                <a:solidFill>
                  <a:schemeClr val="hlink"/>
                </a:solidFill>
                <a:latin typeface="Amienne" pitchFamily="82" charset="0"/>
              </a:rPr>
              <a:t> provide us with a way to  talk about “randomness”.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 vs BPP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070475"/>
          </a:xfrm>
        </p:spPr>
        <p:txBody>
          <a:bodyPr/>
          <a:lstStyle/>
          <a:p>
            <a:r>
              <a:rPr lang="en-US" smtClean="0"/>
              <a:t>Our main intuition for P=BPP comes from [Impagliazzo, Wigderson].  Circuit lower bounds imply derandomization.</a:t>
            </a:r>
          </a:p>
          <a:p>
            <a:r>
              <a:rPr lang="en-US" smtClean="0"/>
              <a:t>Note that this provides </a:t>
            </a:r>
            <a:r>
              <a:rPr lang="en-US" smtClean="0">
                <a:solidFill>
                  <a:schemeClr val="hlink"/>
                </a:solidFill>
              </a:rPr>
              <a:t>much more</a:t>
            </a:r>
            <a:r>
              <a:rPr lang="en-US" smtClean="0"/>
              <a:t> than “merely” P=BPP; it gives a </a:t>
            </a:r>
            <a:r>
              <a:rPr lang="en-US" smtClean="0">
                <a:solidFill>
                  <a:schemeClr val="hlink"/>
                </a:solidFill>
              </a:rPr>
              <a:t>recipe</a:t>
            </a:r>
            <a:r>
              <a:rPr lang="en-US" smtClean="0"/>
              <a:t> for simulating any probabilistic algorithm.</a:t>
            </a:r>
          </a:p>
          <a:p>
            <a:r>
              <a:rPr lang="en-US" smtClean="0"/>
              <a:t>Goldreich has argued that </a:t>
            </a:r>
            <a:r>
              <a:rPr lang="en-US" smtClean="0">
                <a:solidFill>
                  <a:schemeClr val="hlink"/>
                </a:solidFill>
              </a:rPr>
              <a:t>any</a:t>
            </a:r>
            <a:r>
              <a:rPr lang="en-US" smtClean="0"/>
              <a:t> proof of P=BPP actually yields pseudorandom generators (and hence a “recipe” as above)…</a:t>
            </a:r>
          </a:p>
          <a:p>
            <a:pPr lvl="1"/>
            <a:r>
              <a:rPr lang="en-US" smtClean="0"/>
              <a:t>…but this has only been proved for the “promise problem” formulation of P=BPP.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 vs BPP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693319"/>
          </a:xfrm>
        </p:spPr>
        <p:txBody>
          <a:bodyPr/>
          <a:lstStyle/>
          <a:p>
            <a:r>
              <a:rPr lang="en-US" dirty="0" smtClean="0"/>
              <a:t>Recall that TTRT sits between BPP and PSPACE ∩ P/poly.  </a:t>
            </a:r>
          </a:p>
          <a:p>
            <a:r>
              <a:rPr lang="en-US" dirty="0" smtClean="0"/>
              <a:t>A proof that TTRT = P would show that BPP = P – but it is not clear that this would yield any sort of recipe for constructing useful pseudorandom generators.</a:t>
            </a:r>
          </a:p>
          <a:p>
            <a:r>
              <a:rPr lang="en-US" dirty="0" smtClean="0"/>
              <a:t>Although it would be a less “useful” approach, perhaps it might be an </a:t>
            </a:r>
            <a:r>
              <a:rPr lang="en-US" smtClean="0"/>
              <a:t>easier approach?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79633" y="3078135"/>
            <a:ext cx="184730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R as an Oracle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Circuit Complexity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425825"/>
          </a:xfrm>
        </p:spPr>
        <p:txBody>
          <a:bodyPr/>
          <a:lstStyle/>
          <a:p>
            <a:r>
              <a:rPr lang="en-US"/>
              <a:t>Let D be a circuit of AND and OR gates (with negations at the inputs).  Size(D) = # of wires in D.</a:t>
            </a:r>
          </a:p>
          <a:p>
            <a:r>
              <a:rPr lang="en-US"/>
              <a:t>Size(f) = min{Size(D) : D computes f}</a:t>
            </a:r>
          </a:p>
          <a:p>
            <a:r>
              <a:rPr lang="en-US"/>
              <a:t>We may allow oracle gates for a set A, along with AND and OR gates.</a:t>
            </a:r>
            <a:endParaRPr lang="en-US">
              <a:cs typeface="Arial" charset="0"/>
            </a:endParaRPr>
          </a:p>
          <a:p>
            <a:r>
              <a:rPr lang="en-US"/>
              <a:t>Size</a:t>
            </a:r>
            <a:r>
              <a:rPr lang="en-US" baseline="30000"/>
              <a:t>A</a:t>
            </a:r>
            <a:r>
              <a:rPr lang="en-US"/>
              <a:t>(f) = min{Size(D) : D</a:t>
            </a:r>
            <a:r>
              <a:rPr lang="en-US" baseline="30000"/>
              <a:t>A </a:t>
            </a:r>
            <a:r>
              <a:rPr lang="en-US"/>
              <a:t>computes f}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Oracle Gates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93712"/>
          </a:xfrm>
        </p:spPr>
        <p:txBody>
          <a:bodyPr/>
          <a:lstStyle/>
          <a:p>
            <a:r>
              <a:rPr lang="en-US" sz="3600" i="1">
                <a:cs typeface="Arial" charset="0"/>
              </a:rPr>
              <a:t>An “oracle gate” for B in a circuit:</a:t>
            </a:r>
            <a:endParaRPr lang="en-US" sz="3600"/>
          </a:p>
        </p:txBody>
      </p:sp>
      <p:sp>
        <p:nvSpPr>
          <p:cNvPr id="627716" name="AutoShape 4"/>
          <p:cNvSpPr>
            <a:spLocks noChangeArrowheads="1"/>
          </p:cNvSpPr>
          <p:nvPr/>
        </p:nvSpPr>
        <p:spPr bwMode="auto">
          <a:xfrm>
            <a:off x="1331913" y="3933825"/>
            <a:ext cx="6264275" cy="2303463"/>
          </a:xfrm>
          <a:prstGeom prst="triangle">
            <a:avLst>
              <a:gd name="adj" fmla="val 50000"/>
            </a:avLst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995738" y="4941888"/>
            <a:ext cx="914400" cy="574675"/>
          </a:xfrm>
          <a:prstGeom prst="rect">
            <a:avLst/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627718" name="Text Box 6"/>
          <p:cNvSpPr txBox="1">
            <a:spLocks noChangeArrowheads="1"/>
          </p:cNvSpPr>
          <p:nvPr/>
        </p:nvSpPr>
        <p:spPr bwMode="auto">
          <a:xfrm>
            <a:off x="4356100" y="5084763"/>
            <a:ext cx="152400" cy="2476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276225" indent="-276225"/>
            <a:r>
              <a:rPr lang="en-US" sz="1800" i="1"/>
              <a:t>B</a:t>
            </a:r>
          </a:p>
        </p:txBody>
      </p:sp>
      <p:sp>
        <p:nvSpPr>
          <p:cNvPr id="627719" name="Line 7"/>
          <p:cNvSpPr>
            <a:spLocks noChangeShapeType="1"/>
          </p:cNvSpPr>
          <p:nvPr/>
        </p:nvSpPr>
        <p:spPr bwMode="auto">
          <a:xfrm flipH="1">
            <a:off x="3563938" y="5516563"/>
            <a:ext cx="431800" cy="3603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627720" name="Line 8"/>
          <p:cNvSpPr>
            <a:spLocks noChangeShapeType="1"/>
          </p:cNvSpPr>
          <p:nvPr/>
        </p:nvSpPr>
        <p:spPr bwMode="auto">
          <a:xfrm>
            <a:off x="4859338" y="5516563"/>
            <a:ext cx="360362" cy="3603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627721" name="Line 9"/>
          <p:cNvSpPr>
            <a:spLocks noChangeShapeType="1"/>
          </p:cNvSpPr>
          <p:nvPr/>
        </p:nvSpPr>
        <p:spPr bwMode="auto">
          <a:xfrm flipH="1">
            <a:off x="3995738" y="5516563"/>
            <a:ext cx="288925" cy="4333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627722" name="Line 10"/>
          <p:cNvSpPr>
            <a:spLocks noChangeShapeType="1"/>
          </p:cNvSpPr>
          <p:nvPr/>
        </p:nvSpPr>
        <p:spPr bwMode="auto">
          <a:xfrm>
            <a:off x="4572000" y="5516563"/>
            <a:ext cx="215900" cy="3603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627723" name="Line 11"/>
          <p:cNvSpPr>
            <a:spLocks noChangeShapeType="1"/>
          </p:cNvSpPr>
          <p:nvPr/>
        </p:nvSpPr>
        <p:spPr bwMode="auto">
          <a:xfrm>
            <a:off x="4427538" y="5516563"/>
            <a:ext cx="0" cy="4333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6" grpId="0" animBg="1"/>
      <p:bldP spid="627717" grpId="0" animBg="1"/>
      <p:bldP spid="627719" grpId="0" animBg="1"/>
      <p:bldP spid="627720" grpId="0" animBg="1"/>
      <p:bldP spid="627721" grpId="0" animBg="1"/>
      <p:bldP spid="627722" grpId="0" animBg="1"/>
      <p:bldP spid="62772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K-complexity </a:t>
            </a:r>
            <a:r>
              <a:rPr lang="en-US" sz="3600">
                <a:cs typeface="Arial" charset="0"/>
              </a:rPr>
              <a:t>≈</a:t>
            </a:r>
            <a:r>
              <a:rPr lang="en-US" sz="3600"/>
              <a:t> Circuit Complexity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2009775"/>
          </a:xfrm>
        </p:spPr>
        <p:txBody>
          <a:bodyPr/>
          <a:lstStyle/>
          <a:p>
            <a:r>
              <a:rPr lang="en-US"/>
              <a:t>There are some obvious similarities in the definitions.  </a:t>
            </a:r>
          </a:p>
          <a:p>
            <a:r>
              <a:rPr lang="en-US"/>
              <a:t>C(x) = min{|d| : U(d) = x}</a:t>
            </a:r>
          </a:p>
          <a:p>
            <a:r>
              <a:rPr lang="en-US"/>
              <a:t>Size(f) = min{Size(D) : D computes f}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K-complexity </a:t>
            </a:r>
            <a:r>
              <a:rPr lang="en-US" sz="3600">
                <a:cs typeface="Arial" charset="0"/>
              </a:rPr>
              <a:t>≈</a:t>
            </a:r>
            <a:r>
              <a:rPr lang="en-US" sz="3600"/>
              <a:t> Circuit Complexity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065587"/>
          </a:xfrm>
        </p:spPr>
        <p:txBody>
          <a:bodyPr/>
          <a:lstStyle/>
          <a:p>
            <a:r>
              <a:rPr lang="en-US"/>
              <a:t>There are some obvious similarities in the definitions.  What are some differences?</a:t>
            </a:r>
          </a:p>
          <a:p>
            <a:r>
              <a:rPr lang="en-US"/>
              <a:t>A minor difference: Size gives a measure of the complexity of </a:t>
            </a:r>
            <a:r>
              <a:rPr lang="en-US">
                <a:solidFill>
                  <a:schemeClr val="hlink"/>
                </a:solidFill>
              </a:rPr>
              <a:t>functions</a:t>
            </a:r>
            <a:r>
              <a:rPr lang="en-US"/>
              <a:t>, C gives a measure of the complexity of </a:t>
            </a:r>
            <a:r>
              <a:rPr lang="en-US">
                <a:solidFill>
                  <a:schemeClr val="hlink"/>
                </a:solidFill>
              </a:rPr>
              <a:t>strings</a:t>
            </a:r>
            <a:r>
              <a:rPr lang="en-US"/>
              <a:t>.</a:t>
            </a:r>
          </a:p>
          <a:p>
            <a:pPr lvl="1"/>
            <a:r>
              <a:rPr lang="en-US"/>
              <a:t>Given any string x, let f</a:t>
            </a:r>
            <a:r>
              <a:rPr lang="en-US" baseline="-25000"/>
              <a:t>x</a:t>
            </a:r>
            <a:r>
              <a:rPr lang="en-US"/>
              <a:t> be the function whose truth table is the string of length 2</a:t>
            </a:r>
            <a:r>
              <a:rPr lang="en-US" baseline="30000"/>
              <a:t>log|x|</a:t>
            </a:r>
            <a:r>
              <a:rPr lang="en-US"/>
              <a:t>, padded out with 0’s, and define Size(x) to be Size(f</a:t>
            </a:r>
            <a:r>
              <a:rPr lang="en-US" baseline="-25000"/>
              <a:t>x</a:t>
            </a:r>
            <a:r>
              <a:rPr lang="en-US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K-complexity </a:t>
            </a:r>
            <a:r>
              <a:rPr lang="en-US" sz="3600">
                <a:cs typeface="Arial" charset="0"/>
              </a:rPr>
              <a:t>≈</a:t>
            </a:r>
            <a:r>
              <a:rPr lang="en-US" sz="3600"/>
              <a:t> Circuit Complexity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019550"/>
          </a:xfrm>
        </p:spPr>
        <p:txBody>
          <a:bodyPr/>
          <a:lstStyle/>
          <a:p>
            <a:r>
              <a:rPr lang="en-US"/>
              <a:t>There are some obvious similarities in the definitions.  What are some differences?</a:t>
            </a:r>
          </a:p>
          <a:p>
            <a:r>
              <a:rPr lang="en-US"/>
              <a:t>A minor difference: Size gives a measure of the complexity of </a:t>
            </a:r>
            <a:r>
              <a:rPr lang="en-US">
                <a:solidFill>
                  <a:schemeClr val="hlink"/>
                </a:solidFill>
              </a:rPr>
              <a:t>functions</a:t>
            </a:r>
            <a:r>
              <a:rPr lang="en-US"/>
              <a:t>, C gives a measure of the complexity of </a:t>
            </a:r>
            <a:r>
              <a:rPr lang="en-US">
                <a:solidFill>
                  <a:schemeClr val="hlink"/>
                </a:solidFill>
              </a:rPr>
              <a:t>strings</a:t>
            </a:r>
            <a:r>
              <a:rPr lang="en-US"/>
              <a:t>.</a:t>
            </a:r>
          </a:p>
          <a:p>
            <a:r>
              <a:rPr lang="en-US"/>
              <a:t>A more fundamental difference:</a:t>
            </a:r>
          </a:p>
          <a:p>
            <a:pPr lvl="1"/>
            <a:r>
              <a:rPr lang="en-US"/>
              <a:t>C(x) is not computable; Size(x) is.</a:t>
            </a:r>
            <a:endParaRPr lang="en-US">
              <a:cs typeface="Arial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1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Lightning Review: Computability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09428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Here’s all we’ll need to know about computability:</a:t>
            </a:r>
          </a:p>
          <a:p>
            <a:pPr lvl="1">
              <a:lnSpc>
                <a:spcPct val="80000"/>
              </a:lnSpc>
            </a:pPr>
            <a:r>
              <a:rPr lang="en-US"/>
              <a:t>The halting problem, everyone’s favorite uncomputable problem:</a:t>
            </a:r>
          </a:p>
          <a:p>
            <a:pPr lvl="2">
              <a:lnSpc>
                <a:spcPct val="80000"/>
              </a:lnSpc>
            </a:pPr>
            <a:r>
              <a:rPr lang="en-US"/>
              <a:t>H = {(i,x) : M</a:t>
            </a:r>
            <a:r>
              <a:rPr lang="en-US" baseline="-25000"/>
              <a:t>i</a:t>
            </a:r>
            <a:r>
              <a:rPr lang="en-US"/>
              <a:t> halts on input x}</a:t>
            </a:r>
          </a:p>
          <a:p>
            <a:pPr lvl="2">
              <a:lnSpc>
                <a:spcPct val="80000"/>
              </a:lnSpc>
            </a:pPr>
            <a:r>
              <a:rPr lang="en-US"/>
              <a:t>Every r.e. problem is poly-time many-one reducible to H.</a:t>
            </a:r>
          </a:p>
          <a:p>
            <a:pPr lvl="1">
              <a:lnSpc>
                <a:spcPct val="80000"/>
              </a:lnSpc>
            </a:pPr>
            <a:r>
              <a:rPr lang="en-US"/>
              <a:t>One such r.e. problem: {x : C(x) &lt; |x|}. </a:t>
            </a:r>
          </a:p>
          <a:p>
            <a:pPr lvl="2">
              <a:lnSpc>
                <a:spcPct val="80000"/>
              </a:lnSpc>
            </a:pPr>
            <a:r>
              <a:rPr lang="en-US"/>
              <a:t>There is </a:t>
            </a:r>
            <a:r>
              <a:rPr lang="en-US">
                <a:solidFill>
                  <a:schemeClr val="hlink"/>
                </a:solidFill>
              </a:rPr>
              <a:t>no</a:t>
            </a:r>
            <a:r>
              <a:rPr lang="en-US"/>
              <a:t> time-bounded many-one reduction in other direction, but there is a (large) time t Turing reduction (and hence C is not computable).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K-complexity </a:t>
            </a:r>
            <a:r>
              <a:rPr lang="en-US" sz="3600">
                <a:cs typeface="Arial" charset="0"/>
              </a:rPr>
              <a:t>≈</a:t>
            </a:r>
            <a:r>
              <a:rPr lang="en-US" sz="3600"/>
              <a:t> Circuit Complexity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024437"/>
          </a:xfrm>
        </p:spPr>
        <p:txBody>
          <a:bodyPr/>
          <a:lstStyle/>
          <a:p>
            <a:r>
              <a:rPr lang="en-US"/>
              <a:t>There are some obvious similarities in the definitions.  What are some differences?</a:t>
            </a:r>
          </a:p>
          <a:p>
            <a:r>
              <a:rPr lang="en-US"/>
              <a:t>A minor difference: Size gives a measure of the complexity of </a:t>
            </a:r>
            <a:r>
              <a:rPr lang="en-US">
                <a:solidFill>
                  <a:schemeClr val="hlink"/>
                </a:solidFill>
              </a:rPr>
              <a:t>functions</a:t>
            </a:r>
            <a:r>
              <a:rPr lang="en-US"/>
              <a:t>, C gives a measure of the complexity of </a:t>
            </a:r>
            <a:r>
              <a:rPr lang="en-US">
                <a:solidFill>
                  <a:schemeClr val="hlink"/>
                </a:solidFill>
              </a:rPr>
              <a:t>strings</a:t>
            </a:r>
            <a:r>
              <a:rPr lang="en-US"/>
              <a:t>.</a:t>
            </a:r>
          </a:p>
          <a:p>
            <a:r>
              <a:rPr lang="en-US"/>
              <a:t>A more fundamental difference:</a:t>
            </a:r>
          </a:p>
          <a:p>
            <a:pPr lvl="1"/>
            <a:r>
              <a:rPr lang="en-US"/>
              <a:t>C(x) is not computable; </a:t>
            </a:r>
            <a:r>
              <a:rPr lang="en-US">
                <a:solidFill>
                  <a:schemeClr val="hlink"/>
                </a:solidFill>
              </a:rPr>
              <a:t>Size(x) is</a:t>
            </a:r>
            <a:r>
              <a:rPr lang="en-US"/>
              <a:t>.</a:t>
            </a:r>
          </a:p>
          <a:p>
            <a:r>
              <a:rPr lang="en-US"/>
              <a:t>In fact, there is a fascinating history, regarding the complexity of the Size function.</a:t>
            </a:r>
            <a:endParaRPr lang="en-US">
              <a:cs typeface="Arial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Randomness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3197225"/>
          </a:xfrm>
        </p:spPr>
        <p:txBody>
          <a:bodyPr/>
          <a:lstStyle/>
          <a:p>
            <a:r>
              <a:rPr lang="en-US" dirty="0"/>
              <a:t>Which of these sequences did I obtain by flipping a coin?</a:t>
            </a:r>
          </a:p>
          <a:p>
            <a:r>
              <a:rPr lang="en-US" dirty="0"/>
              <a:t>           0101010101010101010101010101010</a:t>
            </a:r>
          </a:p>
          <a:p>
            <a:r>
              <a:rPr lang="en-US" dirty="0"/>
              <a:t>           0110100111111100111000100101100</a:t>
            </a:r>
          </a:p>
          <a:p>
            <a:r>
              <a:rPr lang="en-US" dirty="0"/>
              <a:t>           1101010001011100111111011001010</a:t>
            </a:r>
          </a:p>
          <a:p>
            <a:r>
              <a:rPr lang="en-US" dirty="0"/>
              <a:t>1/</a:t>
            </a:r>
            <a:r>
              <a:rPr lang="el-GR" i="1" dirty="0">
                <a:latin typeface="Ligurino" pitchFamily="2" charset="0"/>
                <a:cs typeface="Arial" charset="0"/>
              </a:rPr>
              <a:t>π</a:t>
            </a:r>
            <a:r>
              <a:rPr lang="en-US" i="1" dirty="0">
                <a:latin typeface="Ligurino" pitchFamily="2" charset="0"/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=0.</a:t>
            </a:r>
            <a:r>
              <a:rPr lang="en-US" dirty="0"/>
              <a:t>3183098861837906715377675267450</a:t>
            </a:r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0" y="4652963"/>
            <a:ext cx="8399463" cy="1107996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276225" indent="-276225">
              <a:buFont typeface="Wingdings 3" pitchFamily="18" charset="2"/>
              <a:buChar char=""/>
            </a:pPr>
            <a:r>
              <a:rPr lang="en-US" sz="4000" i="1" dirty="0" smtClean="0">
                <a:solidFill>
                  <a:schemeClr val="hlink"/>
                </a:solidFill>
                <a:latin typeface="Amienne" pitchFamily="82" charset="0"/>
              </a:rPr>
              <a:t>How many bits of information does each of these sequences contain?</a:t>
            </a:r>
            <a:endParaRPr lang="en-US" sz="4000" i="1" dirty="0">
              <a:solidFill>
                <a:schemeClr val="hlink"/>
              </a:solidFill>
              <a:latin typeface="Amienn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MCSP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59312"/>
          </a:xfrm>
        </p:spPr>
        <p:txBody>
          <a:bodyPr/>
          <a:lstStyle/>
          <a:p>
            <a:r>
              <a:rPr lang="en-US"/>
              <a:t>MCSP = {(x,i) : Size(x) &lt; i}.</a:t>
            </a:r>
          </a:p>
          <a:p>
            <a:r>
              <a:rPr lang="en-US"/>
              <a:t>MCSP is in NP, but is not known to be NP-complete.</a:t>
            </a:r>
          </a:p>
          <a:p>
            <a:r>
              <a:rPr lang="en-US"/>
              <a:t>Some history: NP-completeness was discovered independently in the 70s by Cook (in North America) and Levin (in Russia).</a:t>
            </a:r>
          </a:p>
          <a:p>
            <a:r>
              <a:rPr lang="en-US"/>
              <a:t>Levin </a:t>
            </a:r>
            <a:r>
              <a:rPr lang="en-US" i="1">
                <a:solidFill>
                  <a:schemeClr val="hlink"/>
                </a:solidFill>
              </a:rPr>
              <a:t>delayed</a:t>
            </a:r>
            <a:r>
              <a:rPr lang="en-US"/>
              <a:t> publishing his results, because he wanted to show that MCSP was NP-complete, thinking that this was the more important problem.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MCSP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59312"/>
          </a:xfrm>
        </p:spPr>
        <p:txBody>
          <a:bodyPr/>
          <a:lstStyle/>
          <a:p>
            <a:r>
              <a:rPr lang="en-US"/>
              <a:t>MCSP = {(x,i) : Size(x) &lt; i}.</a:t>
            </a:r>
          </a:p>
          <a:p>
            <a:r>
              <a:rPr lang="en-US"/>
              <a:t>Why was Levin so interested in MCSP?</a:t>
            </a:r>
          </a:p>
          <a:p>
            <a:r>
              <a:rPr lang="en-US"/>
              <a:t>In the USSR in the 70’s, there was great interest in problems requiring “perebor”, or “brute-force search”.  For various reasons, MCSP was a focal point of this interest.</a:t>
            </a:r>
          </a:p>
          <a:p>
            <a:r>
              <a:rPr lang="en-US"/>
              <a:t>It was recognized at the time that this was “similar in flavor” to questions about resource-bounded Kolmogorov complexity, but there were no theorems along this line.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MCSP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62815"/>
          </a:xfrm>
        </p:spPr>
        <p:txBody>
          <a:bodyPr/>
          <a:lstStyle/>
          <a:p>
            <a:r>
              <a:rPr lang="en-US" dirty="0"/>
              <a:t>MCSP = {(</a:t>
            </a:r>
            <a:r>
              <a:rPr lang="en-US" dirty="0" err="1"/>
              <a:t>x,i</a:t>
            </a:r>
            <a:r>
              <a:rPr lang="en-US" dirty="0"/>
              <a:t>) : Size(x) &lt; </a:t>
            </a:r>
            <a:r>
              <a:rPr lang="en-US" dirty="0" err="1"/>
              <a:t>i</a:t>
            </a:r>
            <a:r>
              <a:rPr lang="en-US" dirty="0"/>
              <a:t>}.</a:t>
            </a:r>
          </a:p>
          <a:p>
            <a:r>
              <a:rPr lang="en-US" dirty="0"/>
              <a:t>3 decades later, what do we know about MCSP?</a:t>
            </a:r>
          </a:p>
          <a:p>
            <a:r>
              <a:rPr lang="en-US" dirty="0"/>
              <a:t>If it’s complete under the “usual” poly-time many-one reductions, then BPP = P.</a:t>
            </a:r>
          </a:p>
          <a:p>
            <a:r>
              <a:rPr lang="en-US" dirty="0"/>
              <a:t>MCSP is not believed to be in P.  We </a:t>
            </a:r>
            <a:r>
              <a:rPr lang="en-US" dirty="0" smtClean="0"/>
              <a:t>know:</a:t>
            </a:r>
            <a:endParaRPr lang="en-US" dirty="0"/>
          </a:p>
          <a:p>
            <a:pPr lvl="1"/>
            <a:r>
              <a:rPr lang="en-US" dirty="0"/>
              <a:t>Factoring is in BPP</a:t>
            </a:r>
            <a:r>
              <a:rPr lang="en-US" baseline="30000" dirty="0"/>
              <a:t>MCSP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Every cryptographically-secure one-way function can be inverted in P</a:t>
            </a:r>
            <a:r>
              <a:rPr lang="en-US" baseline="30000" dirty="0"/>
              <a:t>MCSP</a:t>
            </a:r>
            <a:r>
              <a:rPr lang="en-US" dirty="0"/>
              <a:t>/poly.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So how can K-complexity and Circuit complexity be the same?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C(x)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H</a:t>
            </a:r>
            <a:r>
              <a:rPr lang="en-US">
                <a:cs typeface="Arial" charset="0"/>
              </a:rPr>
              <a:t>(x), where H is the halting problem.</a:t>
            </a:r>
          </a:p>
          <a:p>
            <a:pPr>
              <a:lnSpc>
                <a:spcPct val="80000"/>
              </a:lnSpc>
            </a:pPr>
            <a:r>
              <a:rPr lang="en-US">
                <a:cs typeface="Arial" charset="0"/>
              </a:rPr>
              <a:t>For one direction, let U(d) = x.  We need a small circuit (with oracle gates for H) for f</a:t>
            </a:r>
            <a:r>
              <a:rPr lang="en-US" baseline="-25000">
                <a:cs typeface="Arial" charset="0"/>
              </a:rPr>
              <a:t>x</a:t>
            </a:r>
            <a:r>
              <a:rPr lang="en-US">
                <a:cs typeface="Arial" charset="0"/>
              </a:rPr>
              <a:t>, where f</a:t>
            </a:r>
            <a:r>
              <a:rPr lang="en-US" baseline="-25000">
                <a:cs typeface="Arial" charset="0"/>
              </a:rPr>
              <a:t>x</a:t>
            </a:r>
            <a:r>
              <a:rPr lang="en-US">
                <a:cs typeface="Arial" charset="0"/>
              </a:rPr>
              <a:t>(i) is the i-th bit of x.  This is easy, since {(d,i,b) : U(d) outputs a string whose i-th bit is b} is computably-enumerable.</a:t>
            </a:r>
          </a:p>
          <a:p>
            <a:pPr>
              <a:lnSpc>
                <a:spcPct val="80000"/>
              </a:lnSpc>
            </a:pPr>
            <a:r>
              <a:rPr lang="en-US">
                <a:cs typeface="Arial" charset="0"/>
              </a:rPr>
              <a:t>For the other direction, let Size</a:t>
            </a:r>
            <a:r>
              <a:rPr lang="en-US" baseline="30000">
                <a:cs typeface="Arial" charset="0"/>
              </a:rPr>
              <a:t>H</a:t>
            </a:r>
            <a:r>
              <a:rPr lang="en-US">
                <a:cs typeface="Arial" charset="0"/>
              </a:rPr>
              <a:t>(f</a:t>
            </a:r>
            <a:r>
              <a:rPr lang="en-US" baseline="-25000">
                <a:cs typeface="Arial" charset="0"/>
              </a:rPr>
              <a:t>x</a:t>
            </a:r>
            <a:r>
              <a:rPr lang="en-US">
                <a:cs typeface="Arial" charset="0"/>
              </a:rPr>
              <a:t>) = m.  No oracle gate has more than m wires coming into it.  Given a description of D (size not much bigger than m) and the m-bit number giving the size of {y in H : |y| ≤ m}, U can simulate D</a:t>
            </a:r>
            <a:r>
              <a:rPr lang="en-US" baseline="30000">
                <a:cs typeface="Arial" charset="0"/>
              </a:rPr>
              <a:t>H</a:t>
            </a:r>
            <a:r>
              <a:rPr lang="en-US">
                <a:cs typeface="Arial" charset="0"/>
              </a:rPr>
              <a:t> and produce f</a:t>
            </a:r>
            <a:r>
              <a:rPr lang="en-US" baseline="-25000">
                <a:cs typeface="Arial" charset="0"/>
              </a:rPr>
              <a:t>x</a:t>
            </a:r>
            <a:r>
              <a:rPr lang="en-US"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So how can K-complexity and Circuit complexity be the same?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3425825"/>
          </a:xfrm>
        </p:spPr>
        <p:txBody>
          <a:bodyPr/>
          <a:lstStyle/>
          <a:p>
            <a:r>
              <a:rPr lang="en-US"/>
              <a:t>C(x)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H</a:t>
            </a:r>
            <a:r>
              <a:rPr lang="en-US">
                <a:cs typeface="Arial" charset="0"/>
              </a:rPr>
              <a:t>(x), where H is the halting problem.</a:t>
            </a:r>
          </a:p>
          <a:p>
            <a:r>
              <a:rPr lang="en-US">
                <a:cs typeface="Arial" charset="0"/>
              </a:rPr>
              <a:t>So there is a connection between C(x) and Size(x) …</a:t>
            </a:r>
          </a:p>
          <a:p>
            <a:r>
              <a:rPr lang="en-US">
                <a:cs typeface="Arial" charset="0"/>
              </a:rPr>
              <a:t>…but is it useful?</a:t>
            </a:r>
          </a:p>
          <a:p>
            <a:r>
              <a:rPr lang="en-US">
                <a:cs typeface="Arial" charset="0"/>
              </a:rPr>
              <a:t>First, let’s look at decidable versions of Kolmogorov complexity.</a:t>
            </a:r>
            <a:endParaRPr lang="en-US" baseline="-250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Time-Bounded Kolmogorov Complexity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024437"/>
          </a:xfrm>
        </p:spPr>
        <p:txBody>
          <a:bodyPr/>
          <a:lstStyle/>
          <a:p>
            <a:r>
              <a:rPr lang="en-US"/>
              <a:t>The usual definition:</a:t>
            </a:r>
          </a:p>
          <a:p>
            <a:r>
              <a:rPr lang="en-US"/>
              <a:t>C</a:t>
            </a:r>
            <a:r>
              <a:rPr lang="en-US" baseline="30000"/>
              <a:t>t</a:t>
            </a:r>
            <a:r>
              <a:rPr lang="en-US"/>
              <a:t>(x) = min{|d| : U(d) = x in time t(|x|)}.</a:t>
            </a:r>
          </a:p>
          <a:p>
            <a:r>
              <a:rPr lang="en-US"/>
              <a:t>Problems with this definition</a:t>
            </a:r>
          </a:p>
          <a:p>
            <a:pPr lvl="1"/>
            <a:r>
              <a:rPr lang="en-US"/>
              <a:t>No invariance!  If U and U’ are different universal Turing machines, C</a:t>
            </a:r>
            <a:r>
              <a:rPr lang="en-US" baseline="30000"/>
              <a:t>t</a:t>
            </a:r>
            <a:r>
              <a:rPr lang="en-US" baseline="-25000"/>
              <a:t>U</a:t>
            </a:r>
            <a:r>
              <a:rPr lang="en-US"/>
              <a:t> and C</a:t>
            </a:r>
            <a:r>
              <a:rPr lang="en-US" baseline="30000"/>
              <a:t>t</a:t>
            </a:r>
            <a:r>
              <a:rPr lang="en-US" baseline="-25000"/>
              <a:t>U’ </a:t>
            </a:r>
            <a:r>
              <a:rPr lang="en-US"/>
              <a:t>have no clear relationship.</a:t>
            </a:r>
          </a:p>
          <a:p>
            <a:pPr lvl="1"/>
            <a:r>
              <a:rPr lang="en-US"/>
              <a:t>(One can bound C</a:t>
            </a:r>
            <a:r>
              <a:rPr lang="en-US" baseline="30000"/>
              <a:t>t</a:t>
            </a:r>
            <a:r>
              <a:rPr lang="en-US" baseline="-25000"/>
              <a:t>U </a:t>
            </a:r>
            <a:r>
              <a:rPr lang="en-US"/>
              <a:t>by C</a:t>
            </a:r>
            <a:r>
              <a:rPr lang="en-US" baseline="30000"/>
              <a:t>t’</a:t>
            </a:r>
            <a:r>
              <a:rPr lang="en-US" baseline="-25000"/>
              <a:t>U’ </a:t>
            </a:r>
            <a:r>
              <a:rPr lang="en-US"/>
              <a:t>for t’ slightly larger than t – but nothing can be done for t’=t.) </a:t>
            </a:r>
          </a:p>
          <a:p>
            <a:r>
              <a:rPr lang="en-US"/>
              <a:t>No nice connection to circuit complexity!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Time-Bounded Kolmogorov Complexity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430712"/>
          </a:xfrm>
        </p:spPr>
        <p:txBody>
          <a:bodyPr/>
          <a:lstStyle/>
          <a:p>
            <a:r>
              <a:rPr lang="en-US"/>
              <a:t>Levin’s definition:</a:t>
            </a:r>
          </a:p>
          <a:p>
            <a:r>
              <a:rPr lang="en-US"/>
              <a:t>Kt(x) = min{|d|+log t : U(d) = x in time t}.</a:t>
            </a:r>
          </a:p>
          <a:p>
            <a:r>
              <a:rPr lang="en-US"/>
              <a:t>Invariance holds!  If U and U’ are different universal Turing machines, Kt</a:t>
            </a:r>
            <a:r>
              <a:rPr lang="en-US" baseline="-25000"/>
              <a:t>U</a:t>
            </a:r>
            <a:r>
              <a:rPr lang="en-US"/>
              <a:t>(x) and Kt</a:t>
            </a:r>
            <a:r>
              <a:rPr lang="en-US" baseline="-25000"/>
              <a:t>U’</a:t>
            </a:r>
            <a:r>
              <a:rPr lang="en-US"/>
              <a:t>(x) are within log |x| of each other.</a:t>
            </a:r>
          </a:p>
          <a:p>
            <a:r>
              <a:rPr lang="en-US"/>
              <a:t>And, there’s a connection to Circuit Complexity:</a:t>
            </a:r>
          </a:p>
          <a:p>
            <a:pPr lvl="1"/>
            <a:r>
              <a:rPr lang="en-US"/>
              <a:t>Let A be complete for E = Dtime(2</a:t>
            </a:r>
            <a:r>
              <a:rPr lang="en-US" baseline="30000"/>
              <a:t>O(n)</a:t>
            </a:r>
            <a:r>
              <a:rPr lang="en-US"/>
              <a:t>).  Then Kt(x)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A</a:t>
            </a:r>
            <a:r>
              <a:rPr lang="en-US">
                <a:cs typeface="Arial" charset="0"/>
              </a:rPr>
              <a:t>(x).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Time-Bounded Kolmogorov Complexity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13275"/>
          </a:xfrm>
        </p:spPr>
        <p:txBody>
          <a:bodyPr/>
          <a:lstStyle/>
          <a:p>
            <a:r>
              <a:rPr lang="en-US"/>
              <a:t>Levin’s definition:</a:t>
            </a:r>
          </a:p>
          <a:p>
            <a:r>
              <a:rPr lang="en-US"/>
              <a:t>Kt(x|</a:t>
            </a:r>
            <a:r>
              <a:rPr lang="el-GR">
                <a:cs typeface="Arial" charset="0"/>
              </a:rPr>
              <a:t>φ</a:t>
            </a:r>
            <a:r>
              <a:rPr lang="en-US"/>
              <a:t>) = min{|d|+log t : U(d,</a:t>
            </a:r>
            <a:r>
              <a:rPr lang="el-GR">
                <a:cs typeface="Arial" charset="0"/>
              </a:rPr>
              <a:t>φ</a:t>
            </a:r>
            <a:r>
              <a:rPr lang="en-US"/>
              <a:t>)=x in time t}.</a:t>
            </a:r>
          </a:p>
          <a:p>
            <a:r>
              <a:rPr lang="en-US"/>
              <a:t>Why log t?</a:t>
            </a:r>
          </a:p>
          <a:p>
            <a:pPr lvl="1"/>
            <a:r>
              <a:rPr lang="en-US"/>
              <a:t>This gives an optimal search order for NP search problems.</a:t>
            </a:r>
          </a:p>
          <a:p>
            <a:pPr lvl="1"/>
            <a:r>
              <a:rPr lang="en-US"/>
              <a:t>This algorithm finds satisfying assignments in poly time, if any algorithm does:</a:t>
            </a:r>
          </a:p>
          <a:p>
            <a:pPr lvl="1"/>
            <a:r>
              <a:rPr lang="en-US"/>
              <a:t>On input </a:t>
            </a:r>
            <a:r>
              <a:rPr lang="el-GR">
                <a:cs typeface="Arial" charset="0"/>
              </a:rPr>
              <a:t>φ</a:t>
            </a:r>
            <a:r>
              <a:rPr lang="en-US">
                <a:cs typeface="Arial" charset="0"/>
              </a:rPr>
              <a:t>, search through assignments y in order of increasing Kt(y|</a:t>
            </a:r>
            <a:r>
              <a:rPr lang="el-GR">
                <a:cs typeface="Arial" charset="0"/>
              </a:rPr>
              <a:t>φ</a:t>
            </a:r>
            <a:r>
              <a:rPr lang="en-US">
                <a:cs typeface="Arial" charset="0"/>
              </a:rPr>
              <a:t>).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Time-Bounded Kolmogorov Complexity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613275"/>
          </a:xfrm>
        </p:spPr>
        <p:txBody>
          <a:bodyPr/>
          <a:lstStyle/>
          <a:p>
            <a:r>
              <a:rPr lang="en-US"/>
              <a:t>Levin’s definition:</a:t>
            </a:r>
          </a:p>
          <a:p>
            <a:r>
              <a:rPr lang="en-US"/>
              <a:t>Kt(x) = min{|d|+log t : U(d) = x in time t}.</a:t>
            </a:r>
          </a:p>
          <a:p>
            <a:r>
              <a:rPr lang="en-US"/>
              <a:t>Why log t?</a:t>
            </a:r>
          </a:p>
          <a:p>
            <a:pPr lvl="1"/>
            <a:r>
              <a:rPr lang="en-US"/>
              <a:t>This gives an optimal search order for NP search problems.</a:t>
            </a:r>
          </a:p>
          <a:p>
            <a:pPr lvl="1"/>
            <a:r>
              <a:rPr lang="en-US"/>
              <a:t>Adding t instead of log t would give every string complexity </a:t>
            </a:r>
            <a:r>
              <a:rPr lang="en-US">
                <a:cs typeface="Arial" charset="0"/>
              </a:rPr>
              <a:t>≥ |x|.</a:t>
            </a:r>
          </a:p>
          <a:p>
            <a:r>
              <a:rPr lang="en-US"/>
              <a:t>…So let’s look for a sensible way to allow the run-time to be much smaller.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Revised Kolmogorov Complexity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024437"/>
          </a:xfrm>
        </p:spPr>
        <p:txBody>
          <a:bodyPr/>
          <a:lstStyle/>
          <a:p>
            <a:r>
              <a:rPr lang="en-US"/>
              <a:t>C(x) = min{|d| : for all i </a:t>
            </a:r>
            <a:r>
              <a:rPr lang="en-US">
                <a:cs typeface="Arial" charset="0"/>
              </a:rPr>
              <a:t>≤ |x| + 1, </a:t>
            </a:r>
            <a:r>
              <a:rPr lang="en-US"/>
              <a:t>U(d,i,b) = 1 iff b is the i-th bit of x} (where bit # i+1 of x is *).</a:t>
            </a:r>
          </a:p>
          <a:p>
            <a:pPr lvl="1"/>
            <a:r>
              <a:rPr lang="en-US"/>
              <a:t>This is identical to the original definition.</a:t>
            </a:r>
          </a:p>
          <a:p>
            <a:r>
              <a:rPr lang="en-US"/>
              <a:t>Kt(x) = min{|d|+log t : for all i </a:t>
            </a:r>
            <a:r>
              <a:rPr lang="en-US">
                <a:cs typeface="Arial" charset="0"/>
              </a:rPr>
              <a:t>≤ |x| + 1, </a:t>
            </a:r>
            <a:r>
              <a:rPr lang="en-US"/>
              <a:t>U(d,i,b) = 1 iff b is the i-th bit of x, in time t}.</a:t>
            </a:r>
          </a:p>
          <a:p>
            <a:pPr lvl="1"/>
            <a:r>
              <a:rPr lang="en-US"/>
              <a:t>The new and old definitions are within O(log |x|) of each other.</a:t>
            </a:r>
          </a:p>
          <a:p>
            <a:r>
              <a:rPr lang="en-US"/>
              <a:t>Define KT(x) = min{|d|+t : for all i </a:t>
            </a:r>
            <a:r>
              <a:rPr lang="en-US">
                <a:cs typeface="Arial" charset="0"/>
              </a:rPr>
              <a:t>≤ |x| + 1, </a:t>
            </a:r>
            <a:r>
              <a:rPr lang="en-US"/>
              <a:t>U(d,i,b) = 1 iff b is the i-th bit of x, in time t}.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Kolmogorov Complexity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0638"/>
            <a:ext cx="8229600" cy="4795837"/>
          </a:xfrm>
        </p:spPr>
        <p:txBody>
          <a:bodyPr/>
          <a:lstStyle/>
          <a:p>
            <a:pPr eaLnBrk="1" hangingPunct="1"/>
            <a:r>
              <a:rPr lang="en-US" smtClean="0"/>
              <a:t>C(x) = min{|d| : U(d) = x}</a:t>
            </a:r>
          </a:p>
          <a:p>
            <a:pPr lvl="1" eaLnBrk="1" hangingPunct="1"/>
            <a:r>
              <a:rPr lang="en-US" smtClean="0"/>
              <a:t>U is a “universal” Turing machine</a:t>
            </a:r>
          </a:p>
          <a:p>
            <a:pPr eaLnBrk="1" hangingPunct="1"/>
            <a:r>
              <a:rPr lang="en-US" smtClean="0"/>
              <a:t>K(x) = min{|d| : U(d) = x}</a:t>
            </a:r>
          </a:p>
          <a:p>
            <a:pPr lvl="1" eaLnBrk="1" hangingPunct="1"/>
            <a:r>
              <a:rPr lang="en-US" smtClean="0"/>
              <a:t>U is a “universal” </a:t>
            </a:r>
            <a:r>
              <a:rPr lang="en-US" smtClean="0">
                <a:solidFill>
                  <a:schemeClr val="hlink"/>
                </a:solidFill>
              </a:rPr>
              <a:t>prefix-free</a:t>
            </a:r>
            <a:r>
              <a:rPr lang="en-US" smtClean="0"/>
              <a:t> Turing machine</a:t>
            </a:r>
          </a:p>
          <a:p>
            <a:pPr eaLnBrk="1" hangingPunct="1"/>
            <a:r>
              <a:rPr lang="en-US" smtClean="0"/>
              <a:t>Important property</a:t>
            </a:r>
          </a:p>
          <a:p>
            <a:pPr lvl="1" eaLnBrk="1" hangingPunct="1"/>
            <a:r>
              <a:rPr lang="en-US" smtClean="0"/>
              <a:t>Invariance: The choice of the universal Turing machine U is unimportant (up to an additive constant).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/>
            <a:r>
              <a:rPr lang="en-US" smtClean="0"/>
              <a:t>x is </a:t>
            </a:r>
            <a:r>
              <a:rPr lang="en-US" smtClean="0">
                <a:solidFill>
                  <a:schemeClr val="hlink"/>
                </a:solidFill>
              </a:rPr>
              <a:t>random</a:t>
            </a:r>
            <a:r>
              <a:rPr lang="en-US" smtClean="0"/>
              <a:t> if C(x) </a:t>
            </a:r>
            <a:r>
              <a:rPr lang="en-US" smtClean="0">
                <a:cs typeface="Arial" charset="0"/>
              </a:rPr>
              <a:t>≥ |x|.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Kolmogorov Complexity is Circuit Complexity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019550"/>
          </a:xfrm>
        </p:spPr>
        <p:txBody>
          <a:bodyPr/>
          <a:lstStyle/>
          <a:p>
            <a:r>
              <a:rPr lang="en-US"/>
              <a:t>C(x)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H</a:t>
            </a:r>
            <a:r>
              <a:rPr lang="en-US">
                <a:cs typeface="Arial" charset="0"/>
              </a:rPr>
              <a:t>(x).</a:t>
            </a:r>
          </a:p>
          <a:p>
            <a:r>
              <a:rPr lang="en-US"/>
              <a:t>Kt(x)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E</a:t>
            </a:r>
            <a:r>
              <a:rPr lang="en-US">
                <a:cs typeface="Arial" charset="0"/>
              </a:rPr>
              <a:t>(x).</a:t>
            </a:r>
          </a:p>
          <a:p>
            <a:r>
              <a:rPr lang="en-US"/>
              <a:t>KT(x) </a:t>
            </a:r>
            <a:r>
              <a:rPr lang="en-US">
                <a:cs typeface="Arial" charset="0"/>
              </a:rPr>
              <a:t>≈ Size(x).</a:t>
            </a:r>
          </a:p>
          <a:p>
            <a:r>
              <a:rPr lang="en-US">
                <a:cs typeface="Arial" charset="0"/>
              </a:rPr>
              <a:t>Other measures of complexity can be captured in this way, too:</a:t>
            </a:r>
          </a:p>
          <a:p>
            <a:pPr lvl="1"/>
            <a:r>
              <a:rPr lang="en-US"/>
              <a:t>Branching Program Size </a:t>
            </a:r>
            <a:r>
              <a:rPr lang="en-US">
                <a:cs typeface="Arial" charset="0"/>
              </a:rPr>
              <a:t>≈ </a:t>
            </a:r>
            <a:r>
              <a:rPr lang="en-US"/>
              <a:t>KB(x) =     min{|d|+2</a:t>
            </a:r>
            <a:r>
              <a:rPr lang="en-US" baseline="30000"/>
              <a:t>s</a:t>
            </a:r>
            <a:r>
              <a:rPr lang="en-US"/>
              <a:t> : for all I </a:t>
            </a:r>
            <a:r>
              <a:rPr lang="en-US">
                <a:cs typeface="Arial" charset="0"/>
              </a:rPr>
              <a:t>≤ |x| + 1, </a:t>
            </a:r>
            <a:r>
              <a:rPr lang="en-US"/>
              <a:t>U(d,i,b) = 1 iff b is the i-th bit of x, in </a:t>
            </a:r>
            <a:r>
              <a:rPr lang="en-US">
                <a:solidFill>
                  <a:schemeClr val="hlink"/>
                </a:solidFill>
              </a:rPr>
              <a:t>space</a:t>
            </a:r>
            <a:r>
              <a:rPr lang="en-US"/>
              <a:t> s}.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Kolmogorov Complexity is Circuit Complexity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430712"/>
          </a:xfrm>
        </p:spPr>
        <p:txBody>
          <a:bodyPr/>
          <a:lstStyle/>
          <a:p>
            <a:r>
              <a:rPr lang="en-US"/>
              <a:t>C(x)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H</a:t>
            </a:r>
            <a:r>
              <a:rPr lang="en-US">
                <a:cs typeface="Arial" charset="0"/>
              </a:rPr>
              <a:t>(x).</a:t>
            </a:r>
          </a:p>
          <a:p>
            <a:r>
              <a:rPr lang="en-US"/>
              <a:t>Kt(x) </a:t>
            </a:r>
            <a:r>
              <a:rPr lang="en-US">
                <a:cs typeface="Arial" charset="0"/>
              </a:rPr>
              <a:t>≈ Size</a:t>
            </a:r>
            <a:r>
              <a:rPr lang="en-US" baseline="30000">
                <a:cs typeface="Arial" charset="0"/>
              </a:rPr>
              <a:t>E</a:t>
            </a:r>
            <a:r>
              <a:rPr lang="en-US">
                <a:cs typeface="Arial" charset="0"/>
              </a:rPr>
              <a:t>(x).</a:t>
            </a:r>
          </a:p>
          <a:p>
            <a:r>
              <a:rPr lang="en-US"/>
              <a:t>KT(x) </a:t>
            </a:r>
            <a:r>
              <a:rPr lang="en-US">
                <a:cs typeface="Arial" charset="0"/>
              </a:rPr>
              <a:t>≈ Size(x).</a:t>
            </a:r>
          </a:p>
          <a:p>
            <a:r>
              <a:rPr lang="en-US">
                <a:cs typeface="Arial" charset="0"/>
              </a:rPr>
              <a:t>Other measures of complexity can be captured in this way, too:</a:t>
            </a:r>
          </a:p>
          <a:p>
            <a:pPr lvl="1"/>
            <a:r>
              <a:rPr lang="en-US"/>
              <a:t>Formula Size </a:t>
            </a:r>
            <a:r>
              <a:rPr lang="en-US">
                <a:cs typeface="Arial" charset="0"/>
              </a:rPr>
              <a:t>≈ </a:t>
            </a:r>
            <a:r>
              <a:rPr lang="en-US"/>
              <a:t>KF(x) =                   min{|d|+2</a:t>
            </a:r>
            <a:r>
              <a:rPr lang="en-US" baseline="30000"/>
              <a:t>t</a:t>
            </a:r>
            <a:r>
              <a:rPr lang="en-US"/>
              <a:t> : for all I </a:t>
            </a:r>
            <a:r>
              <a:rPr lang="en-US">
                <a:cs typeface="Arial" charset="0"/>
              </a:rPr>
              <a:t>≤ |x| + 1, </a:t>
            </a:r>
            <a:r>
              <a:rPr lang="en-US"/>
              <a:t>U(d,i,b) = 1 iff b is the i-th bit of x, in </a:t>
            </a:r>
            <a:r>
              <a:rPr lang="en-US">
                <a:solidFill>
                  <a:schemeClr val="hlink"/>
                </a:solidFill>
              </a:rPr>
              <a:t>time</a:t>
            </a:r>
            <a:r>
              <a:rPr lang="en-US"/>
              <a:t> t}, for an </a:t>
            </a:r>
            <a:r>
              <a:rPr lang="en-US">
                <a:solidFill>
                  <a:schemeClr val="hlink"/>
                </a:solidFill>
              </a:rPr>
              <a:t>alternating</a:t>
            </a:r>
            <a:r>
              <a:rPr lang="en-US"/>
              <a:t> Turing machine 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…but is this interesting?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294187"/>
          </a:xfrm>
        </p:spPr>
        <p:txBody>
          <a:bodyPr/>
          <a:lstStyle/>
          <a:p>
            <a:r>
              <a:rPr lang="en-US"/>
              <a:t>The result that Factoring is in BPP</a:t>
            </a:r>
            <a:r>
              <a:rPr lang="en-US" baseline="30000"/>
              <a:t>MCSP</a:t>
            </a:r>
            <a:r>
              <a:rPr lang="en-US"/>
              <a:t> was first proved by observing that, in P</a:t>
            </a:r>
            <a:r>
              <a:rPr lang="en-US" baseline="30000"/>
              <a:t>MCSP</a:t>
            </a:r>
            <a:r>
              <a:rPr lang="en-US"/>
              <a:t>, one can accept a large set of strings having large KT complexity: R</a:t>
            </a:r>
            <a:r>
              <a:rPr lang="en-US" baseline="-25000"/>
              <a:t>KT</a:t>
            </a:r>
            <a:r>
              <a:rPr lang="en-US"/>
              <a:t> = {x : KT(x) </a:t>
            </a:r>
            <a:r>
              <a:rPr lang="en-US">
                <a:cs typeface="Arial" charset="0"/>
              </a:rPr>
              <a:t>≥ |x|}.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>
                <a:solidFill>
                  <a:schemeClr val="hlink"/>
                </a:solidFill>
              </a:rPr>
              <a:t>(Basic Idea)</a:t>
            </a:r>
            <a:r>
              <a:rPr lang="en-US"/>
              <a:t>: There is a pseudorandom generator based on factoring, such that factoring is in BPP</a:t>
            </a:r>
            <a:r>
              <a:rPr lang="en-US" baseline="30000"/>
              <a:t>T</a:t>
            </a:r>
            <a:r>
              <a:rPr lang="en-US"/>
              <a:t> for any test T that distinguishes truly random strings from pseudorandom strings.  R</a:t>
            </a:r>
            <a:r>
              <a:rPr lang="en-US" baseline="-25000"/>
              <a:t>KT</a:t>
            </a:r>
            <a:r>
              <a:rPr lang="en-US"/>
              <a:t> is just such a test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idea has many variants.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754687"/>
          </a:xfrm>
        </p:spPr>
        <p:txBody>
          <a:bodyPr/>
          <a:lstStyle/>
          <a:p>
            <a:r>
              <a:rPr lang="en-US" sz="2600"/>
              <a:t>Consider R</a:t>
            </a:r>
            <a:r>
              <a:rPr lang="en-US" sz="2600" baseline="-25000"/>
              <a:t>KT</a:t>
            </a:r>
            <a:r>
              <a:rPr lang="en-US" sz="2600"/>
              <a:t>, R</a:t>
            </a:r>
            <a:r>
              <a:rPr lang="en-US" sz="2600" baseline="-25000"/>
              <a:t>Kt</a:t>
            </a:r>
            <a:r>
              <a:rPr lang="en-US" sz="2600"/>
              <a:t>, and R</a:t>
            </a:r>
            <a:r>
              <a:rPr lang="en-US" sz="2600" baseline="-25000"/>
              <a:t>C</a:t>
            </a:r>
            <a:r>
              <a:rPr lang="en-US" sz="2600"/>
              <a:t>.</a:t>
            </a:r>
          </a:p>
          <a:p>
            <a:r>
              <a:rPr lang="en-US" sz="2600"/>
              <a:t>R</a:t>
            </a:r>
            <a:r>
              <a:rPr lang="en-US" sz="2600" baseline="-25000"/>
              <a:t>KT</a:t>
            </a:r>
            <a:r>
              <a:rPr lang="en-US" sz="2600"/>
              <a:t> is in coNP, and not known to be coNP hard.</a:t>
            </a:r>
          </a:p>
          <a:p>
            <a:r>
              <a:rPr lang="en-US" sz="2600"/>
              <a:t>R</a:t>
            </a:r>
            <a:r>
              <a:rPr lang="en-US" sz="2600" baseline="-25000"/>
              <a:t>C</a:t>
            </a:r>
            <a:r>
              <a:rPr lang="en-US" sz="2600"/>
              <a:t> is </a:t>
            </a:r>
            <a:r>
              <a:rPr lang="en-US" sz="2600">
                <a:solidFill>
                  <a:schemeClr val="hlink"/>
                </a:solidFill>
              </a:rPr>
              <a:t>not</a:t>
            </a:r>
            <a:r>
              <a:rPr lang="en-US" sz="2600"/>
              <a:t> hard for NP under poly-time many-one reductions, unless P=NP.</a:t>
            </a:r>
          </a:p>
          <a:p>
            <a:pPr lvl="1"/>
            <a:r>
              <a:rPr lang="en-US" sz="2600"/>
              <a:t>How about more powerful reductions?</a:t>
            </a:r>
          </a:p>
          <a:p>
            <a:pPr lvl="1"/>
            <a:r>
              <a:rPr lang="en-US" sz="2600"/>
              <a:t>Is there anything interesting that we could compute quickly if C were computable, that we can’t already compute quickly? </a:t>
            </a:r>
          </a:p>
          <a:p>
            <a:pPr lvl="1"/>
            <a:r>
              <a:rPr lang="en-US" sz="2600">
                <a:solidFill>
                  <a:srgbClr val="282899"/>
                </a:solidFill>
              </a:rPr>
              <a:t>Proof uses PRGs, Interactive Proofs, and the fact that an element of R</a:t>
            </a:r>
            <a:r>
              <a:rPr lang="en-US" sz="2600" baseline="-25000">
                <a:solidFill>
                  <a:srgbClr val="282899"/>
                </a:solidFill>
              </a:rPr>
              <a:t>C</a:t>
            </a:r>
            <a:r>
              <a:rPr lang="en-US" sz="2600">
                <a:solidFill>
                  <a:srgbClr val="282899"/>
                </a:solidFill>
              </a:rPr>
              <a:t> of length n can be found in   </a:t>
            </a:r>
          </a:p>
          <a:p>
            <a:r>
              <a:rPr lang="en-US" sz="2600">
                <a:solidFill>
                  <a:srgbClr val="282899"/>
                </a:solidFill>
              </a:rPr>
              <a:t>But R</a:t>
            </a:r>
            <a:r>
              <a:rPr lang="en-US" sz="2600" baseline="-25000">
                <a:solidFill>
                  <a:srgbClr val="282899"/>
                </a:solidFill>
              </a:rPr>
              <a:t>C </a:t>
            </a:r>
            <a:r>
              <a:rPr lang="en-US" sz="2600">
                <a:solidFill>
                  <a:srgbClr val="282899"/>
                </a:solidFill>
              </a:rPr>
              <a:t>is undecidable!  Perhaps H is in P relative to R</a:t>
            </a:r>
            <a:r>
              <a:rPr lang="en-US" sz="2600" baseline="-25000">
                <a:solidFill>
                  <a:srgbClr val="282899"/>
                </a:solidFill>
              </a:rPr>
              <a:t>C</a:t>
            </a:r>
            <a:r>
              <a:rPr lang="en-US" sz="2600">
                <a:solidFill>
                  <a:srgbClr val="282899"/>
                </a:solidFill>
              </a:rPr>
              <a:t>?</a:t>
            </a:r>
          </a:p>
          <a:p>
            <a:endParaRPr lang="en-US" sz="2600">
              <a:solidFill>
                <a:srgbClr val="2828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idea has many variants.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913437"/>
          </a:xfrm>
        </p:spPr>
        <p:txBody>
          <a:bodyPr/>
          <a:lstStyle/>
          <a:p>
            <a:r>
              <a:rPr lang="en-US" sz="2600"/>
              <a:t>Consider R</a:t>
            </a:r>
            <a:r>
              <a:rPr lang="en-US" sz="2600" baseline="-25000"/>
              <a:t>KT</a:t>
            </a:r>
            <a:r>
              <a:rPr lang="en-US" sz="2600"/>
              <a:t>, R</a:t>
            </a:r>
            <a:r>
              <a:rPr lang="en-US" sz="2600" baseline="-25000"/>
              <a:t>Kt</a:t>
            </a:r>
            <a:r>
              <a:rPr lang="en-US" sz="2600"/>
              <a:t>, and R</a:t>
            </a:r>
            <a:r>
              <a:rPr lang="en-US" sz="2600" baseline="-25000"/>
              <a:t>C</a:t>
            </a:r>
            <a:r>
              <a:rPr lang="en-US" sz="2600"/>
              <a:t>.</a:t>
            </a:r>
          </a:p>
          <a:p>
            <a:r>
              <a:rPr lang="en-US" sz="2600"/>
              <a:t>R</a:t>
            </a:r>
            <a:r>
              <a:rPr lang="en-US" sz="2600" baseline="-25000"/>
              <a:t>KT</a:t>
            </a:r>
            <a:r>
              <a:rPr lang="en-US" sz="2600"/>
              <a:t> is in coNP, and not known to be coNP hard.</a:t>
            </a:r>
          </a:p>
          <a:p>
            <a:r>
              <a:rPr lang="en-US" sz="2600"/>
              <a:t>R</a:t>
            </a:r>
            <a:r>
              <a:rPr lang="en-US" sz="2600" baseline="-25000"/>
              <a:t>C</a:t>
            </a:r>
            <a:r>
              <a:rPr lang="en-US" sz="2600"/>
              <a:t> is </a:t>
            </a:r>
            <a:r>
              <a:rPr lang="en-US" sz="2600">
                <a:solidFill>
                  <a:schemeClr val="hlink"/>
                </a:solidFill>
              </a:rPr>
              <a:t>not</a:t>
            </a:r>
            <a:r>
              <a:rPr lang="en-US" sz="2600"/>
              <a:t> hard for NP under poly-time many-one reductions, unless P=NP.</a:t>
            </a:r>
          </a:p>
          <a:p>
            <a:pPr lvl="1"/>
            <a:r>
              <a:rPr lang="en-US" sz="2600"/>
              <a:t>How about more powerful reductions?  We show:</a:t>
            </a:r>
          </a:p>
          <a:p>
            <a:pPr lvl="1"/>
            <a:r>
              <a:rPr lang="en-US" sz="2600"/>
              <a:t>PSPACE is in P relative to R</a:t>
            </a:r>
            <a:r>
              <a:rPr lang="en-US" sz="2600" baseline="-25000"/>
              <a:t>C</a:t>
            </a:r>
            <a:r>
              <a:rPr lang="en-US" sz="2600"/>
              <a:t>. </a:t>
            </a:r>
          </a:p>
          <a:p>
            <a:pPr lvl="1"/>
            <a:r>
              <a:rPr lang="en-US" sz="2600"/>
              <a:t>NEXP is in NP relative to R</a:t>
            </a:r>
            <a:r>
              <a:rPr lang="en-US" sz="2600" baseline="-25000"/>
              <a:t>C</a:t>
            </a:r>
            <a:r>
              <a:rPr lang="en-US" sz="2600"/>
              <a:t>. </a:t>
            </a:r>
          </a:p>
          <a:p>
            <a:pPr lvl="1"/>
            <a:r>
              <a:rPr lang="en-US" sz="2600"/>
              <a:t>Proof uses PRGs, Interactive Proofs, and the fact that an element of R</a:t>
            </a:r>
            <a:r>
              <a:rPr lang="en-US" sz="2600" baseline="-25000"/>
              <a:t>C</a:t>
            </a:r>
            <a:r>
              <a:rPr lang="en-US" sz="2600"/>
              <a:t> of length n can be found in poly time, relative to R</a:t>
            </a:r>
            <a:r>
              <a:rPr lang="en-US" sz="2600" baseline="-25000"/>
              <a:t>C </a:t>
            </a:r>
            <a:r>
              <a:rPr lang="en-US" sz="2600"/>
              <a:t>[BFNV].  </a:t>
            </a:r>
          </a:p>
          <a:p>
            <a:r>
              <a:rPr lang="en-US" sz="2600"/>
              <a:t>But R</a:t>
            </a:r>
            <a:r>
              <a:rPr lang="en-US" sz="2600" baseline="-25000"/>
              <a:t>C </a:t>
            </a:r>
            <a:r>
              <a:rPr lang="en-US" sz="2600"/>
              <a:t>is undecidable!  Perhaps H is in P relative to R</a:t>
            </a:r>
            <a:r>
              <a:rPr lang="en-US" sz="2600" baseline="-25000"/>
              <a:t>C</a:t>
            </a:r>
            <a:r>
              <a:rPr lang="en-US" sz="2600"/>
              <a:t>?</a:t>
            </a:r>
          </a:p>
          <a:p>
            <a:endParaRPr lang="en-US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Relationship between H and R</a:t>
            </a:r>
            <a:r>
              <a:rPr lang="en-US" baseline="-25000"/>
              <a:t>C</a:t>
            </a:r>
            <a:endParaRPr lang="en-US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024437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US"/>
          </a:p>
          <a:p>
            <a:r>
              <a:rPr lang="en-US"/>
              <a:t>Perhaps H is in P relative to R</a:t>
            </a:r>
            <a:r>
              <a:rPr lang="en-US" baseline="-25000"/>
              <a:t>C</a:t>
            </a:r>
            <a:r>
              <a:rPr lang="en-US"/>
              <a:t>?</a:t>
            </a:r>
          </a:p>
          <a:p>
            <a:r>
              <a:rPr lang="en-US"/>
              <a:t>This is still open.  It is known that there is a computable time bound t such that H is in DTime(t) relative to R</a:t>
            </a:r>
            <a:r>
              <a:rPr lang="en-US" baseline="-25000"/>
              <a:t>C </a:t>
            </a:r>
            <a:r>
              <a:rPr lang="en-US"/>
              <a:t>[Kummer].</a:t>
            </a:r>
          </a:p>
          <a:p>
            <a:r>
              <a:rPr lang="en-US"/>
              <a:t>…but the bound t depends on the choice of U in the definition of C(x).</a:t>
            </a:r>
          </a:p>
          <a:p>
            <a:r>
              <a:rPr lang="en-US"/>
              <a:t>We also showed: H is in P/poly relative to R</a:t>
            </a:r>
            <a:r>
              <a:rPr lang="en-US" baseline="-25000"/>
              <a:t>C</a:t>
            </a:r>
            <a:r>
              <a:rPr lang="en-US"/>
              <a:t>.</a:t>
            </a:r>
          </a:p>
          <a:p>
            <a:r>
              <a:rPr lang="en-US"/>
              <a:t>Thus, in some sense, there is an “efficient” reduction of H to R</a:t>
            </a:r>
            <a:r>
              <a:rPr lang="en-US" baseline="-25000"/>
              <a:t>C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Playing the Game in PSPACE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4476750"/>
          </a:xfrm>
        </p:spPr>
        <p:txBody>
          <a:bodyPr/>
          <a:lstStyle/>
          <a:p>
            <a:r>
              <a:rPr lang="en-US"/>
              <a:t>We can also define a space-bounded measure KS, such that Kt(x) &lt; KS(x) &lt; KT(x).</a:t>
            </a:r>
          </a:p>
          <a:p>
            <a:r>
              <a:rPr lang="en-US"/>
              <a:t>RKS is complete for PSPACE under BPP reductions (and, in fact, even under “ZPP” reductions, which implies completeness under NP reductions and P/poly reductions).</a:t>
            </a:r>
          </a:p>
          <a:p>
            <a:r>
              <a:rPr lang="en-US"/>
              <a:t>[This makes use of an even stronger form of the Impagliazzo-Wigderson generator, which relies on the “hard” function being “downward self-reducible and random self-reducible”.]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Kolmogorov Complexity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0638"/>
            <a:ext cx="8229600" cy="4795837"/>
          </a:xfrm>
        </p:spPr>
        <p:txBody>
          <a:bodyPr/>
          <a:lstStyle/>
          <a:p>
            <a:pPr eaLnBrk="1" hangingPunct="1"/>
            <a:r>
              <a:rPr lang="en-US" smtClean="0"/>
              <a:t>C(x) = min{|d| : U(d) = x}</a:t>
            </a:r>
          </a:p>
          <a:p>
            <a:pPr lvl="1" eaLnBrk="1" hangingPunct="1"/>
            <a:r>
              <a:rPr lang="en-US" smtClean="0"/>
              <a:t>U is a “universal” Turing machine</a:t>
            </a:r>
          </a:p>
          <a:p>
            <a:pPr eaLnBrk="1" hangingPunct="1"/>
            <a:r>
              <a:rPr lang="en-US" smtClean="0"/>
              <a:t>K(x) = min{|d| : U(d) = x}</a:t>
            </a:r>
          </a:p>
          <a:p>
            <a:pPr lvl="1" eaLnBrk="1" hangingPunct="1"/>
            <a:r>
              <a:rPr lang="en-US" smtClean="0"/>
              <a:t>U is a “universal” </a:t>
            </a:r>
            <a:r>
              <a:rPr lang="en-US" smtClean="0">
                <a:solidFill>
                  <a:schemeClr val="hlink"/>
                </a:solidFill>
              </a:rPr>
              <a:t>prefix-free</a:t>
            </a:r>
            <a:r>
              <a:rPr lang="en-US" smtClean="0"/>
              <a:t> Turing machine</a:t>
            </a:r>
          </a:p>
          <a:p>
            <a:pPr eaLnBrk="1" hangingPunct="1"/>
            <a:r>
              <a:rPr lang="en-US" smtClean="0"/>
              <a:t>Important property</a:t>
            </a:r>
          </a:p>
          <a:p>
            <a:pPr lvl="1" eaLnBrk="1" hangingPunct="1"/>
            <a:r>
              <a:rPr lang="en-US" smtClean="0"/>
              <a:t>Invariance: The choice of the universal Turing machine U is unimportant (up to an additive constant).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/>
            <a:r>
              <a:rPr lang="en-US" smtClean="0"/>
              <a:t>x is </a:t>
            </a:r>
            <a:r>
              <a:rPr lang="en-US" smtClean="0">
                <a:solidFill>
                  <a:schemeClr val="hlink"/>
                </a:solidFill>
              </a:rPr>
              <a:t>random</a:t>
            </a:r>
            <a:r>
              <a:rPr lang="en-US" smtClean="0"/>
              <a:t> if C(x) </a:t>
            </a:r>
            <a:r>
              <a:rPr lang="en-US" smtClean="0">
                <a:cs typeface="Arial" charset="0"/>
              </a:rPr>
              <a:t>≥ |x|, or K</a:t>
            </a:r>
            <a:r>
              <a:rPr lang="en-US" smtClean="0"/>
              <a:t>(x) </a:t>
            </a:r>
            <a:r>
              <a:rPr lang="en-US" smtClean="0">
                <a:cs typeface="Arial" charset="0"/>
              </a:rPr>
              <a:t>≥ |x|.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K, C, and Randomness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400675"/>
          </a:xfrm>
        </p:spPr>
        <p:txBody>
          <a:bodyPr/>
          <a:lstStyle/>
          <a:p>
            <a:r>
              <a:rPr lang="en-US" smtClean="0"/>
              <a:t>K(x) and C(x) are “close”:</a:t>
            </a:r>
          </a:p>
          <a:p>
            <a:pPr lvl="1"/>
            <a:r>
              <a:rPr lang="en-US" smtClean="0"/>
              <a:t>C(x) </a:t>
            </a:r>
            <a:r>
              <a:rPr lang="en-US" smtClean="0">
                <a:cs typeface="Arial" charset="0"/>
              </a:rPr>
              <a:t>≤ K(x) ≤ C(x) + 2 log |x|</a:t>
            </a:r>
          </a:p>
          <a:p>
            <a:r>
              <a:rPr lang="en-US" smtClean="0"/>
              <a:t>Two notions of randomness:</a:t>
            </a:r>
          </a:p>
          <a:p>
            <a:pPr lvl="1">
              <a:spcAft>
                <a:spcPct val="15000"/>
              </a:spcAft>
            </a:pPr>
            <a:r>
              <a:rPr lang="en-US" smtClean="0"/>
              <a:t>R</a:t>
            </a:r>
            <a:r>
              <a:rPr lang="en-US" baseline="-25000" smtClean="0"/>
              <a:t>C</a:t>
            </a:r>
            <a:r>
              <a:rPr lang="en-US" smtClean="0"/>
              <a:t> = {x : C(x) </a:t>
            </a:r>
            <a:r>
              <a:rPr lang="en-US" smtClean="0">
                <a:cs typeface="Arial" charset="0"/>
              </a:rPr>
              <a:t>≥ |x|}</a:t>
            </a:r>
          </a:p>
          <a:p>
            <a:pPr lvl="1"/>
            <a:r>
              <a:rPr lang="en-US" smtClean="0"/>
              <a:t>R</a:t>
            </a:r>
            <a:r>
              <a:rPr lang="en-US" baseline="-25000" smtClean="0"/>
              <a:t>K</a:t>
            </a:r>
            <a:r>
              <a:rPr lang="en-US" smtClean="0"/>
              <a:t> = {x : K(x) </a:t>
            </a:r>
            <a:r>
              <a:rPr lang="en-US" smtClean="0">
                <a:cs typeface="Arial" charset="0"/>
              </a:rPr>
              <a:t>≥ |x|}</a:t>
            </a:r>
          </a:p>
          <a:p>
            <a:r>
              <a:rPr lang="en-US" smtClean="0"/>
              <a:t>…actually, </a:t>
            </a:r>
            <a:r>
              <a:rPr lang="en-US" smtClean="0">
                <a:solidFill>
                  <a:schemeClr val="hlink"/>
                </a:solidFill>
              </a:rPr>
              <a:t>infinitely many notions</a:t>
            </a:r>
            <a:r>
              <a:rPr lang="en-US" smtClean="0"/>
              <a:t> of randomness:</a:t>
            </a:r>
          </a:p>
          <a:p>
            <a:pPr lvl="1">
              <a:lnSpc>
                <a:spcPct val="100000"/>
              </a:lnSpc>
              <a:spcAft>
                <a:spcPct val="35000"/>
              </a:spcAft>
            </a:pPr>
            <a:r>
              <a:rPr lang="en-US" smtClean="0"/>
              <a:t>R</a:t>
            </a:r>
            <a:r>
              <a:rPr lang="en-US" baseline="-25000" smtClean="0"/>
              <a:t>C</a:t>
            </a:r>
            <a:r>
              <a:rPr lang="en-US" baseline="-56000" smtClean="0"/>
              <a:t>U</a:t>
            </a:r>
            <a:r>
              <a:rPr lang="en-US" smtClean="0"/>
              <a:t> = {x : C</a:t>
            </a:r>
            <a:r>
              <a:rPr lang="en-US" baseline="-25000" smtClean="0"/>
              <a:t>U</a:t>
            </a:r>
            <a:r>
              <a:rPr lang="en-US" smtClean="0"/>
              <a:t>(x) </a:t>
            </a:r>
            <a:r>
              <a:rPr lang="en-US" smtClean="0">
                <a:cs typeface="Arial" charset="0"/>
              </a:rPr>
              <a:t>≥ |x|}</a:t>
            </a:r>
          </a:p>
          <a:p>
            <a:pPr lvl="1">
              <a:lnSpc>
                <a:spcPct val="100000"/>
              </a:lnSpc>
              <a:spcAft>
                <a:spcPct val="35000"/>
              </a:spcAft>
              <a:buFont typeface="Arial Rounded MT Bold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C1C1C"/>
      </a:dk1>
      <a:lt1>
        <a:srgbClr val="DDDDDD"/>
      </a:lt1>
      <a:dk2>
        <a:srgbClr val="28289A"/>
      </a:dk2>
      <a:lt2>
        <a:srgbClr val="B42D5A"/>
      </a:lt2>
      <a:accent1>
        <a:srgbClr val="808080"/>
      </a:accent1>
      <a:accent2>
        <a:srgbClr val="80FFFF"/>
      </a:accent2>
      <a:accent3>
        <a:srgbClr val="ACACCA"/>
      </a:accent3>
      <a:accent4>
        <a:srgbClr val="BDBDBD"/>
      </a:accent4>
      <a:accent5>
        <a:srgbClr val="C0C0C0"/>
      </a:accent5>
      <a:accent6>
        <a:srgbClr val="73E7E7"/>
      </a:accent6>
      <a:hlink>
        <a:srgbClr val="FFFF00"/>
      </a:hlink>
      <a:folHlink>
        <a:srgbClr val="FF4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276225" marR="0" indent="-276225" algn="ctr" defTabSz="914400" rtl="0" eaLnBrk="1" fontAlgn="base" latinLnBrk="0" hangingPunct="1">
          <a:lnSpc>
            <a:spcPct val="90000"/>
          </a:lnSpc>
          <a:spcBef>
            <a:spcPct val="40000"/>
          </a:spcBef>
          <a:spcAft>
            <a:spcPct val="0"/>
          </a:spcAft>
          <a:buClrTx/>
          <a:buSzPct val="80000"/>
          <a:buFont typeface="Wingdings 3" pitchFamily="18" charset="2"/>
          <a:buNone/>
          <a:tabLst/>
          <a:defRPr kumimoji="0" lang="de-DE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276225" marR="0" indent="-276225" algn="ctr" defTabSz="914400" rtl="0" eaLnBrk="1" fontAlgn="base" latinLnBrk="0" hangingPunct="1">
          <a:lnSpc>
            <a:spcPct val="90000"/>
          </a:lnSpc>
          <a:spcBef>
            <a:spcPct val="40000"/>
          </a:spcBef>
          <a:spcAft>
            <a:spcPct val="0"/>
          </a:spcAft>
          <a:buClrTx/>
          <a:buSzPct val="80000"/>
          <a:buFont typeface="Wingdings 3" pitchFamily="18" charset="2"/>
          <a:buNone/>
          <a:tabLst/>
          <a:defRPr kumimoji="0" lang="de-DE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666699"/>
        </a:lt1>
        <a:dk2>
          <a:srgbClr val="FFFFFF"/>
        </a:dk2>
        <a:lt2>
          <a:srgbClr val="3E3E5C"/>
        </a:lt2>
        <a:accent1>
          <a:srgbClr val="B2B2B2"/>
        </a:accent1>
        <a:accent2>
          <a:srgbClr val="6666FF"/>
        </a:accent2>
        <a:accent3>
          <a:srgbClr val="B8B8CA"/>
        </a:accent3>
        <a:accent4>
          <a:srgbClr val="000000"/>
        </a:accent4>
        <a:accent5>
          <a:srgbClr val="D5D5D5"/>
        </a:accent5>
        <a:accent6>
          <a:srgbClr val="5C5CE7"/>
        </a:accent6>
        <a:hlink>
          <a:srgbClr val="33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666699"/>
        </a:lt1>
        <a:dk2>
          <a:srgbClr val="A50021"/>
        </a:dk2>
        <a:lt2>
          <a:srgbClr val="3E3E5C"/>
        </a:lt2>
        <a:accent1>
          <a:srgbClr val="B2B2B2"/>
        </a:accent1>
        <a:accent2>
          <a:srgbClr val="6666FF"/>
        </a:accent2>
        <a:accent3>
          <a:srgbClr val="B8B8CA"/>
        </a:accent3>
        <a:accent4>
          <a:srgbClr val="000000"/>
        </a:accent4>
        <a:accent5>
          <a:srgbClr val="D5D5D5"/>
        </a:accent5>
        <a:accent6>
          <a:srgbClr val="5C5CE7"/>
        </a:accent6>
        <a:hlink>
          <a:srgbClr val="33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DDDDDD"/>
        </a:lt1>
        <a:dk2>
          <a:srgbClr val="A50021"/>
        </a:dk2>
        <a:lt2>
          <a:srgbClr val="3E3E5C"/>
        </a:lt2>
        <a:accent1>
          <a:srgbClr val="B2B2B2"/>
        </a:accent1>
        <a:accent2>
          <a:srgbClr val="6600CC"/>
        </a:accent2>
        <a:accent3>
          <a:srgbClr val="EBEBEB"/>
        </a:accent3>
        <a:accent4>
          <a:srgbClr val="000000"/>
        </a:accent4>
        <a:accent5>
          <a:srgbClr val="D5D5D5"/>
        </a:accent5>
        <a:accent6>
          <a:srgbClr val="5C00B9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FFFFFF"/>
        </a:dk1>
        <a:lt1>
          <a:srgbClr val="FFFF00"/>
        </a:lt1>
        <a:dk2>
          <a:srgbClr val="0000CC"/>
        </a:dk2>
        <a:lt2>
          <a:srgbClr val="FF8029"/>
        </a:lt2>
        <a:accent1>
          <a:srgbClr val="B2B2B2"/>
        </a:accent1>
        <a:accent2>
          <a:srgbClr val="CC00CC"/>
        </a:accent2>
        <a:accent3>
          <a:srgbClr val="AAAAE2"/>
        </a:accent3>
        <a:accent4>
          <a:srgbClr val="DADA00"/>
        </a:accent4>
        <a:accent5>
          <a:srgbClr val="D5D5D5"/>
        </a:accent5>
        <a:accent6>
          <a:srgbClr val="B900B9"/>
        </a:accent6>
        <a:hlink>
          <a:srgbClr val="33CC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18794</TotalTime>
  <Words>5593</Words>
  <Application>Microsoft Office PowerPoint</Application>
  <PresentationFormat>On-screen Show (4:3)</PresentationFormat>
  <Paragraphs>482</Paragraphs>
  <Slides>77</Slides>
  <Notes>73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Default Design</vt:lpstr>
      <vt:lpstr>The Strange Link between Incompressibility and Complexity</vt:lpstr>
      <vt:lpstr>Today’s Goal:</vt:lpstr>
      <vt:lpstr>Complexity Classes</vt:lpstr>
      <vt:lpstr>A Jewel of Derandomization</vt:lpstr>
      <vt:lpstr>Randomness</vt:lpstr>
      <vt:lpstr>Randomness</vt:lpstr>
      <vt:lpstr>Kolmogorov Complexity</vt:lpstr>
      <vt:lpstr>Kolmogorov Complexity</vt:lpstr>
      <vt:lpstr>K, C, and Randomness</vt:lpstr>
      <vt:lpstr>K, C, and Randomness</vt:lpstr>
      <vt:lpstr>K, C, and Randomness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Three Bizarre Inclusions</vt:lpstr>
      <vt:lpstr>K-Complexity and BPP vs P</vt:lpstr>
      <vt:lpstr>K-Complexity and BPP vs P</vt:lpstr>
      <vt:lpstr>K-Complexity and BPP vs P</vt:lpstr>
      <vt:lpstr>The Central Conjecture</vt:lpstr>
      <vt:lpstr>The Central Conjecture</vt:lpstr>
      <vt:lpstr>Time-Bounded K-complexity</vt:lpstr>
      <vt:lpstr>The Central Conjecture</vt:lpstr>
      <vt:lpstr>The Central Conjecture</vt:lpstr>
      <vt:lpstr>The Central Conjecture:  An Earlier Approach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Basic Proof Theory</vt:lpstr>
      <vt:lpstr>The Central Conjecture:  An Earlier Approach</vt:lpstr>
      <vt:lpstr>The Central Conjecture:  The Earlier Approach Fails</vt:lpstr>
      <vt:lpstr>A High-Level View of the  “Earlier Approach”</vt:lpstr>
      <vt:lpstr>A Warm-Up</vt:lpstr>
      <vt:lpstr>Proof</vt:lpstr>
      <vt:lpstr>Proof</vt:lpstr>
      <vt:lpstr>Proof</vt:lpstr>
      <vt:lpstr>Cleaning Things Up</vt:lpstr>
      <vt:lpstr>Cleaning Things Up</vt:lpstr>
      <vt:lpstr>Cleaning Things Up</vt:lpstr>
      <vt:lpstr>A Refinement</vt:lpstr>
      <vt:lpstr>Approximating R</vt:lpstr>
      <vt:lpstr>A Refinement</vt:lpstr>
      <vt:lpstr>Proof</vt:lpstr>
      <vt:lpstr>Where does PA come in??</vt:lpstr>
      <vt:lpstr>What went wrong with the earlier approach.</vt:lpstr>
      <vt:lpstr>Open Questions:</vt:lpstr>
      <vt:lpstr>P vs BPP</vt:lpstr>
      <vt:lpstr>P vs BPP</vt:lpstr>
      <vt:lpstr>How to use R as an Oracle</vt:lpstr>
      <vt:lpstr>Circuit Complexity</vt:lpstr>
      <vt:lpstr>Oracle Gates</vt:lpstr>
      <vt:lpstr>K-complexity ≈ Circuit Complexity</vt:lpstr>
      <vt:lpstr>K-complexity ≈ Circuit Complexity</vt:lpstr>
      <vt:lpstr>K-complexity ≈ Circuit Complexity</vt:lpstr>
      <vt:lpstr>Lightning Review: Computability</vt:lpstr>
      <vt:lpstr>K-complexity ≈ Circuit Complexity</vt:lpstr>
      <vt:lpstr>MCSP</vt:lpstr>
      <vt:lpstr>MCSP</vt:lpstr>
      <vt:lpstr>MCSP</vt:lpstr>
      <vt:lpstr>So how can K-complexity and Circuit complexity be the same?</vt:lpstr>
      <vt:lpstr>So how can K-complexity and Circuit complexity be the same?</vt:lpstr>
      <vt:lpstr>Time-Bounded Kolmogorov Complexity</vt:lpstr>
      <vt:lpstr>Time-Bounded Kolmogorov Complexity</vt:lpstr>
      <vt:lpstr>Time-Bounded Kolmogorov Complexity</vt:lpstr>
      <vt:lpstr>Time-Bounded Kolmogorov Complexity</vt:lpstr>
      <vt:lpstr>Revised Kolmogorov Complexity</vt:lpstr>
      <vt:lpstr>Kolmogorov Complexity is Circuit Complexity</vt:lpstr>
      <vt:lpstr>Kolmogorov Complexity is Circuit Complexity</vt:lpstr>
      <vt:lpstr>…but is this interesting?</vt:lpstr>
      <vt:lpstr>This idea has many variants.</vt:lpstr>
      <vt:lpstr>This idea has many variants.</vt:lpstr>
      <vt:lpstr>Relationship between H and RC</vt:lpstr>
      <vt:lpstr>Playing the Game in PSPACE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Graphics</dc:creator>
  <cp:lastModifiedBy>allender</cp:lastModifiedBy>
  <cp:revision>559</cp:revision>
  <dcterms:created xsi:type="dcterms:W3CDTF">2002-11-18T20:05:49Z</dcterms:created>
  <dcterms:modified xsi:type="dcterms:W3CDTF">2012-08-14T08:02:02Z</dcterms:modified>
</cp:coreProperties>
</file>